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2" r:id="rId1"/>
  </p:sldMasterIdLst>
  <p:notesMasterIdLst>
    <p:notesMasterId r:id="rId51"/>
  </p:notesMasterIdLst>
  <p:sldIdLst>
    <p:sldId id="257" r:id="rId2"/>
    <p:sldId id="259" r:id="rId3"/>
    <p:sldId id="327" r:id="rId4"/>
    <p:sldId id="355" r:id="rId5"/>
    <p:sldId id="356" r:id="rId6"/>
    <p:sldId id="360" r:id="rId7"/>
    <p:sldId id="262" r:id="rId8"/>
    <p:sldId id="379" r:id="rId9"/>
    <p:sldId id="380" r:id="rId10"/>
    <p:sldId id="331" r:id="rId11"/>
    <p:sldId id="332" r:id="rId12"/>
    <p:sldId id="385" r:id="rId13"/>
    <p:sldId id="334" r:id="rId14"/>
    <p:sldId id="386" r:id="rId15"/>
    <p:sldId id="336" r:id="rId16"/>
    <p:sldId id="337" r:id="rId17"/>
    <p:sldId id="338" r:id="rId18"/>
    <p:sldId id="277" r:id="rId19"/>
    <p:sldId id="326" r:id="rId20"/>
    <p:sldId id="361" r:id="rId21"/>
    <p:sldId id="328" r:id="rId22"/>
    <p:sldId id="367" r:id="rId23"/>
    <p:sldId id="387" r:id="rId24"/>
    <p:sldId id="388" r:id="rId25"/>
    <p:sldId id="369" r:id="rId26"/>
    <p:sldId id="335" r:id="rId27"/>
    <p:sldId id="375" r:id="rId28"/>
    <p:sldId id="376" r:id="rId29"/>
    <p:sldId id="377" r:id="rId30"/>
    <p:sldId id="378" r:id="rId31"/>
    <p:sldId id="371" r:id="rId32"/>
    <p:sldId id="341" r:id="rId33"/>
    <p:sldId id="374" r:id="rId34"/>
    <p:sldId id="343" r:id="rId35"/>
    <p:sldId id="344" r:id="rId36"/>
    <p:sldId id="345" r:id="rId37"/>
    <p:sldId id="346" r:id="rId38"/>
    <p:sldId id="347" r:id="rId39"/>
    <p:sldId id="390" r:id="rId40"/>
    <p:sldId id="391" r:id="rId41"/>
    <p:sldId id="394" r:id="rId42"/>
    <p:sldId id="395" r:id="rId43"/>
    <p:sldId id="349" r:id="rId44"/>
    <p:sldId id="350" r:id="rId45"/>
    <p:sldId id="384" r:id="rId46"/>
    <p:sldId id="370" r:id="rId47"/>
    <p:sldId id="333" r:id="rId48"/>
    <p:sldId id="353" r:id="rId49"/>
    <p:sldId id="354" r:id="rId5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rat Gulsen" initials="MG"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54D9DC"/>
    <a:srgbClr val="FF99FF"/>
    <a:srgbClr val="99FFCC"/>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Calibri" panose="020F0502020204030204" pitchFamily="34" charset="0"/>
                <a:ea typeface="+mn-ea"/>
                <a:cs typeface="Calibri" panose="020F0502020204030204" pitchFamily="34" charset="0"/>
              </a:defRPr>
            </a:pPr>
            <a:r>
              <a:rPr lang="ar-LB">
                <a:latin typeface="Calibri" panose="020F0502020204030204" pitchFamily="34" charset="0"/>
                <a:cs typeface="Calibri" panose="020F0502020204030204" pitchFamily="34" charset="0"/>
              </a:rPr>
              <a:t>درجة </a:t>
            </a:r>
            <a:r>
              <a:rPr lang="ar">
                <a:latin typeface="Calibri" panose="020F0502020204030204" pitchFamily="34" charset="0"/>
                <a:cs typeface="Calibri" panose="020F0502020204030204" pitchFamily="34" charset="0"/>
              </a:rPr>
              <a:t>نهاية العام</a:t>
            </a:r>
            <a:endParaRPr lang="en-US">
              <a:latin typeface="Calibri" panose="020F0502020204030204" pitchFamily="34" charset="0"/>
              <a:cs typeface="Calibri" panose="020F0502020204030204" pitchFamily="34" charset="0"/>
            </a:endParaRPr>
          </a:p>
        </c:rich>
      </c:tx>
      <c:layout>
        <c:manualLayout>
          <c:xMode val="edge"/>
          <c:yMode val="edge"/>
          <c:x val="0.44915080751366337"/>
          <c:y val="2.0757117212335502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21477216569118374"/>
          <c:y val="0.16209592403221984"/>
          <c:w val="0.31787095911632235"/>
          <c:h val="0.79984936107849836"/>
        </c:manualLayout>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3DE-471B-A9F7-7A0BCA27C30E}"/>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C3DE-471B-A9F7-7A0BCA27C30E}"/>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678-4787-B693-481672391A6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9678-4787-B693-481672391A67}"/>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4000" b="1" i="0" u="none" strike="noStrike" kern="1200" baseline="0">
                    <a:solidFill>
                      <a:schemeClr val="lt1"/>
                    </a:solidFill>
                    <a:latin typeface="Calibri" panose="020F0502020204030204" pitchFamily="34" charset="0"/>
                    <a:ea typeface="+mn-ea"/>
                    <a:cs typeface="Calibri" panose="020F0502020204030204" pitchFamily="34" charset="0"/>
                  </a:defRPr>
                </a:pPr>
                <a:endParaRPr lang="tr-T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2"/>
                <c:pt idx="0">
                  <c:v>PROFICIENCY EXAM</c:v>
                </c:pt>
                <c:pt idx="1">
                  <c:v>WEIGHTED AVERAGE OF 4 MODULES</c:v>
                </c:pt>
              </c:strCache>
            </c:strRef>
          </c:cat>
          <c:val>
            <c:numRef>
              <c:f>Sheet1!$B$2:$B$5</c:f>
              <c:numCache>
                <c:formatCode>General</c:formatCode>
                <c:ptCount val="4"/>
                <c:pt idx="0">
                  <c:v>40</c:v>
                </c:pt>
                <c:pt idx="1">
                  <c:v>60</c:v>
                </c:pt>
              </c:numCache>
            </c:numRef>
          </c:val>
          <c:extLst>
            <c:ext xmlns:c16="http://schemas.microsoft.com/office/drawing/2014/chart" uri="{C3380CC4-5D6E-409C-BE32-E72D297353CC}">
              <c16:uniqueId val="{00000000-C3DE-471B-A9F7-7A0BCA27C30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2"/>
        <c:delete val="1"/>
      </c:legendEntry>
      <c:legendEntry>
        <c:idx val="3"/>
        <c:delete val="1"/>
      </c:legendEntry>
      <c:layout>
        <c:manualLayout>
          <c:xMode val="edge"/>
          <c:yMode val="edge"/>
          <c:x val="0.66455508397741547"/>
          <c:y val="0.70917480924971998"/>
          <c:w val="0.3120722981432355"/>
          <c:h val="0.2177002094779939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Calibri" panose="020F0502020204030204" pitchFamily="34" charset="0"/>
              <a:ea typeface="+mn-ea"/>
              <a:cs typeface="Calibri" panose="020F0502020204030204" pitchFamily="34" charset="0"/>
            </a:defRPr>
          </a:pPr>
          <a:endParaRPr lang="tr-T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62AC53-91C1-4BFA-BAEE-8AD1D037A038}" type="doc">
      <dgm:prSet loTypeId="urn:microsoft.com/office/officeart/2005/8/layout/radial6" loCatId="cycle" qsTypeId="urn:microsoft.com/office/officeart/2005/8/quickstyle/3d3#1" qsCatId="3D" csTypeId="urn:microsoft.com/office/officeart/2005/8/colors/colorful1#1" csCatId="colorful" phldr="1"/>
      <dgm:spPr/>
      <dgm:t>
        <a:bodyPr/>
        <a:lstStyle/>
        <a:p>
          <a:endParaRPr lang="en-US"/>
        </a:p>
      </dgm:t>
    </dgm:pt>
    <dgm:pt modelId="{411E858C-9CF6-4066-952D-B5012CF23598}">
      <dgm:prSet phldrT="[Text]" custT="1"/>
      <dgm:spPr/>
      <dgm:t>
        <a:bodyPr/>
        <a:lstStyle/>
        <a:p>
          <a:r>
            <a:rPr lang="ar-AE" sz="2000" b="1">
              <a:latin typeface="Calibri" panose="020F0502020204030204" pitchFamily="34" charset="0"/>
              <a:cs typeface="Calibri" panose="020F0502020204030204" pitchFamily="34" charset="0"/>
            </a:rPr>
            <a:t>تقييم ال</a:t>
          </a:r>
          <a:r>
            <a:rPr lang="ar-LB" sz="2000" b="1">
              <a:latin typeface="Calibri" panose="020F0502020204030204" pitchFamily="34" charset="0"/>
              <a:cs typeface="Calibri" panose="020F0502020204030204" pitchFamily="34" charset="0"/>
            </a:rPr>
            <a:t>أستاذ</a:t>
          </a:r>
          <a:r>
            <a:rPr lang="ar-AE" sz="2000" b="1">
              <a:latin typeface="Calibri" panose="020F0502020204030204" pitchFamily="34" charset="0"/>
              <a:cs typeface="Calibri" panose="020F0502020204030204" pitchFamily="34" charset="0"/>
            </a:rPr>
            <a:t> + الواجبات المنزلية</a:t>
          </a:r>
          <a:r>
            <a:rPr lang="en-US" sz="2000" b="1">
              <a:latin typeface="Calibri" panose="020F0502020204030204" pitchFamily="34" charset="0"/>
              <a:cs typeface="Calibri" panose="020F0502020204030204" pitchFamily="34" charset="0"/>
            </a:rPr>
            <a:t> </a:t>
          </a:r>
          <a:r>
            <a:rPr lang="ar-DZ" sz="2000" b="1">
              <a:latin typeface="Calibri" panose="020F0502020204030204" pitchFamily="34" charset="0"/>
              <a:cs typeface="Calibri" panose="020F0502020204030204" pitchFamily="34" charset="0"/>
            </a:rPr>
            <a:t>الإلكترونية</a:t>
          </a:r>
          <a:r>
            <a:rPr lang="ar-AE" sz="2000" b="1">
              <a:latin typeface="Calibri" panose="020F0502020204030204" pitchFamily="34" charset="0"/>
              <a:cs typeface="Calibri" panose="020F0502020204030204" pitchFamily="34" charset="0"/>
            </a:rPr>
            <a:t> </a:t>
          </a:r>
          <a:endParaRPr lang="en-US" sz="2000" b="1">
            <a:latin typeface="Calibri" panose="020F0502020204030204" pitchFamily="34" charset="0"/>
            <a:cs typeface="Calibri" panose="020F0502020204030204" pitchFamily="34" charset="0"/>
          </a:endParaRPr>
        </a:p>
      </dgm:t>
    </dgm:pt>
    <dgm:pt modelId="{12A15D86-6C11-4BC1-B097-3DD9EF667043}" type="parTrans" cxnId="{DA1B3305-3533-4DF0-8EF2-897643436032}">
      <dgm:prSet/>
      <dgm:spPr/>
      <dgm:t>
        <a:bodyPr/>
        <a:lstStyle/>
        <a:p>
          <a:endParaRPr lang="en-US">
            <a:latin typeface="Calibri" panose="020F0502020204030204" pitchFamily="34" charset="0"/>
            <a:cs typeface="Calibri" panose="020F0502020204030204" pitchFamily="34" charset="0"/>
          </a:endParaRPr>
        </a:p>
      </dgm:t>
    </dgm:pt>
    <dgm:pt modelId="{7112CD76-154C-4DC8-9DE6-DCFA1082974E}" type="sibTrans" cxnId="{DA1B3305-3533-4DF0-8EF2-897643436032}">
      <dgm:prSet/>
      <dgm:spPr/>
      <dgm:t>
        <a:bodyPr/>
        <a:lstStyle/>
        <a:p>
          <a:endParaRPr lang="en-US">
            <a:latin typeface="Calibri" panose="020F0502020204030204" pitchFamily="34" charset="0"/>
            <a:cs typeface="Calibri" panose="020F0502020204030204" pitchFamily="34" charset="0"/>
          </a:endParaRPr>
        </a:p>
      </dgm:t>
    </dgm:pt>
    <dgm:pt modelId="{8DCB675E-64AA-4272-AC25-FBCE69F6BE06}">
      <dgm:prSet phldrT="[Text]" custT="1"/>
      <dgm:spPr/>
      <dgm:t>
        <a:bodyPr/>
        <a:lstStyle/>
        <a:p>
          <a:r>
            <a:rPr lang="ar-AE" sz="2400" b="1">
              <a:latin typeface="Calibri" panose="020F0502020204030204" pitchFamily="34" charset="0"/>
              <a:cs typeface="Calibri" panose="020F0502020204030204" pitchFamily="34" charset="0"/>
            </a:rPr>
            <a:t>المشاركة</a:t>
          </a:r>
          <a:r>
            <a:rPr lang="tr-TR" sz="2400" b="1">
              <a:latin typeface="Calibri" panose="020F0502020204030204" pitchFamily="34" charset="0"/>
              <a:cs typeface="Calibri" panose="020F0502020204030204" pitchFamily="34" charset="0"/>
            </a:rPr>
            <a:t> </a:t>
          </a:r>
        </a:p>
        <a:p>
          <a:r>
            <a:rPr lang="tr-TR" sz="2400" b="1">
              <a:latin typeface="Calibri" panose="020F0502020204030204" pitchFamily="34" charset="0"/>
              <a:cs typeface="Calibri" panose="020F0502020204030204" pitchFamily="34" charset="0"/>
            </a:rPr>
            <a:t>2%</a:t>
          </a:r>
          <a:endParaRPr lang="en-US" sz="2400" b="1">
            <a:latin typeface="Calibri" panose="020F0502020204030204" pitchFamily="34" charset="0"/>
            <a:cs typeface="Calibri" panose="020F0502020204030204" pitchFamily="34" charset="0"/>
          </a:endParaRPr>
        </a:p>
      </dgm:t>
    </dgm:pt>
    <dgm:pt modelId="{0D5B6B6D-452F-4AFB-9A4D-3C7F65F47784}" type="parTrans" cxnId="{3DC470CB-146A-4B17-9C36-EDBDDA4C6788}">
      <dgm:prSet/>
      <dgm:spPr/>
      <dgm:t>
        <a:bodyPr/>
        <a:lstStyle/>
        <a:p>
          <a:endParaRPr lang="en-US">
            <a:latin typeface="Calibri" panose="020F0502020204030204" pitchFamily="34" charset="0"/>
            <a:cs typeface="Calibri" panose="020F0502020204030204" pitchFamily="34" charset="0"/>
          </a:endParaRPr>
        </a:p>
      </dgm:t>
    </dgm:pt>
    <dgm:pt modelId="{860533CA-A9BD-4FAE-B856-460E64AE5C11}" type="sibTrans" cxnId="{3DC470CB-146A-4B17-9C36-EDBDDA4C6788}">
      <dgm:prSet/>
      <dgm:spPr/>
      <dgm:t>
        <a:bodyPr/>
        <a:lstStyle/>
        <a:p>
          <a:endParaRPr lang="en-US">
            <a:latin typeface="Calibri" panose="020F0502020204030204" pitchFamily="34" charset="0"/>
            <a:cs typeface="Calibri" panose="020F0502020204030204" pitchFamily="34" charset="0"/>
          </a:endParaRPr>
        </a:p>
      </dgm:t>
    </dgm:pt>
    <dgm:pt modelId="{8D8B371F-4A20-4FCF-8FBA-E446E85229BB}">
      <dgm:prSet phldrT="[Text]" custT="1"/>
      <dgm:spPr/>
      <dgm:t>
        <a:bodyPr/>
        <a:lstStyle/>
        <a:p>
          <a:r>
            <a:rPr lang="ar-AE" sz="2000" b="1">
              <a:latin typeface="Calibri" panose="020F0502020204030204" pitchFamily="34" charset="0"/>
              <a:cs typeface="Calibri" panose="020F0502020204030204" pitchFamily="34" charset="0"/>
            </a:rPr>
            <a:t>الاختبارات </a:t>
          </a:r>
          <a:r>
            <a:rPr lang="ar-LB" sz="2000" b="1">
              <a:latin typeface="Calibri" panose="020F0502020204030204" pitchFamily="34" charset="0"/>
              <a:cs typeface="Calibri" panose="020F0502020204030204" pitchFamily="34" charset="0"/>
            </a:rPr>
            <a:t>القصيرة</a:t>
          </a:r>
        </a:p>
        <a:p>
          <a:r>
            <a:rPr lang="tr-TR" sz="2000" b="1">
              <a:latin typeface="Calibri" panose="020F0502020204030204" pitchFamily="34" charset="0"/>
              <a:cs typeface="Calibri" panose="020F0502020204030204" pitchFamily="34" charset="0"/>
            </a:rPr>
            <a:t>3%</a:t>
          </a:r>
          <a:endParaRPr lang="en-US" sz="2000" b="1">
            <a:latin typeface="Calibri" panose="020F0502020204030204" pitchFamily="34" charset="0"/>
            <a:cs typeface="Calibri" panose="020F0502020204030204" pitchFamily="34" charset="0"/>
          </a:endParaRPr>
        </a:p>
      </dgm:t>
    </dgm:pt>
    <dgm:pt modelId="{4A0CD585-5BD4-4094-AC4D-81F743A7D657}" type="parTrans" cxnId="{6E0AB1C9-7F9E-4F92-B334-6F35F1BCD198}">
      <dgm:prSet/>
      <dgm:spPr/>
      <dgm:t>
        <a:bodyPr/>
        <a:lstStyle/>
        <a:p>
          <a:endParaRPr lang="en-US">
            <a:latin typeface="Calibri" panose="020F0502020204030204" pitchFamily="34" charset="0"/>
            <a:cs typeface="Calibri" panose="020F0502020204030204" pitchFamily="34" charset="0"/>
          </a:endParaRPr>
        </a:p>
      </dgm:t>
    </dgm:pt>
    <dgm:pt modelId="{C3E2B57B-478B-472D-B459-98583E3818A1}" type="sibTrans" cxnId="{6E0AB1C9-7F9E-4F92-B334-6F35F1BCD198}">
      <dgm:prSet/>
      <dgm:spPr/>
      <dgm:t>
        <a:bodyPr/>
        <a:lstStyle/>
        <a:p>
          <a:endParaRPr lang="en-US">
            <a:latin typeface="Calibri" panose="020F0502020204030204" pitchFamily="34" charset="0"/>
            <a:cs typeface="Calibri" panose="020F0502020204030204" pitchFamily="34" charset="0"/>
          </a:endParaRPr>
        </a:p>
      </dgm:t>
    </dgm:pt>
    <dgm:pt modelId="{B41BDBD5-43B2-47A3-A0B0-5399204FD0A6}">
      <dgm:prSet phldrT="[Text]" custT="1"/>
      <dgm:spPr/>
      <dgm:t>
        <a:bodyPr/>
        <a:lstStyle/>
        <a:p>
          <a:r>
            <a:rPr lang="ar-DZ" sz="1800" b="1">
              <a:latin typeface="Calibri" panose="020F0502020204030204" pitchFamily="34" charset="0"/>
              <a:cs typeface="Calibri" panose="020F0502020204030204" pitchFamily="34" charset="0"/>
            </a:rPr>
            <a:t>12٪ للاستماع والعرض التقديمي و3٪ للمشاركة</a:t>
          </a:r>
          <a:endParaRPr lang="tr-TR" sz="1800" b="1">
            <a:latin typeface="Calibri" panose="020F0502020204030204" pitchFamily="34" charset="0"/>
            <a:cs typeface="Calibri" panose="020F0502020204030204" pitchFamily="34" charset="0"/>
          </a:endParaRPr>
        </a:p>
      </dgm:t>
    </dgm:pt>
    <dgm:pt modelId="{72DBA6DC-836C-4FCD-A066-3A2A01DF82F3}" type="parTrans" cxnId="{C1CB8633-F375-4389-A407-BE9BE0475E08}">
      <dgm:prSet/>
      <dgm:spPr/>
      <dgm:t>
        <a:bodyPr/>
        <a:lstStyle/>
        <a:p>
          <a:endParaRPr lang="en-US">
            <a:latin typeface="Calibri" panose="020F0502020204030204" pitchFamily="34" charset="0"/>
            <a:cs typeface="Calibri" panose="020F0502020204030204" pitchFamily="34" charset="0"/>
          </a:endParaRPr>
        </a:p>
      </dgm:t>
    </dgm:pt>
    <dgm:pt modelId="{32B4EBE2-B259-446E-B1CE-2F4DE5CC197B}" type="sibTrans" cxnId="{C1CB8633-F375-4389-A407-BE9BE0475E08}">
      <dgm:prSet/>
      <dgm:spPr/>
      <dgm:t>
        <a:bodyPr/>
        <a:lstStyle/>
        <a:p>
          <a:endParaRPr lang="en-US">
            <a:latin typeface="Calibri" panose="020F0502020204030204" pitchFamily="34" charset="0"/>
            <a:cs typeface="Calibri" panose="020F0502020204030204" pitchFamily="34" charset="0"/>
          </a:endParaRPr>
        </a:p>
      </dgm:t>
    </dgm:pt>
    <dgm:pt modelId="{79F27C6C-F5D4-4F27-BD01-2C97C47AA5E2}">
      <dgm:prSet phldrT="[Text]" custT="1"/>
      <dgm:spPr/>
      <dgm:t>
        <a:bodyPr/>
        <a:lstStyle/>
        <a:p>
          <a:r>
            <a:rPr lang="ar-DZ" sz="2400" b="1">
              <a:latin typeface="Calibri" panose="020F0502020204030204" pitchFamily="34" charset="0"/>
              <a:cs typeface="Calibri" panose="020F0502020204030204" pitchFamily="34" charset="0"/>
            </a:rPr>
            <a:t>الواجبات الإلكترونية 10%</a:t>
          </a:r>
          <a:endParaRPr lang="en-US" sz="2400" b="1">
            <a:latin typeface="Calibri" panose="020F0502020204030204" pitchFamily="34" charset="0"/>
            <a:cs typeface="Calibri" panose="020F0502020204030204" pitchFamily="34" charset="0"/>
          </a:endParaRPr>
        </a:p>
      </dgm:t>
    </dgm:pt>
    <dgm:pt modelId="{2B80283E-DA3A-45D3-82C3-EA2B2871FA4F}" type="sibTrans" cxnId="{DEA763BC-3701-4E6C-BAAC-492CD1E13C88}">
      <dgm:prSet/>
      <dgm:spPr/>
      <dgm:t>
        <a:bodyPr/>
        <a:lstStyle/>
        <a:p>
          <a:endParaRPr lang="en-US">
            <a:latin typeface="Calibri" panose="020F0502020204030204" pitchFamily="34" charset="0"/>
            <a:cs typeface="Calibri" panose="020F0502020204030204" pitchFamily="34" charset="0"/>
          </a:endParaRPr>
        </a:p>
      </dgm:t>
    </dgm:pt>
    <dgm:pt modelId="{3BDBDFC6-5AC2-4ED4-A50A-708B2C650961}" type="parTrans" cxnId="{DEA763BC-3701-4E6C-BAAC-492CD1E13C88}">
      <dgm:prSet/>
      <dgm:spPr/>
      <dgm:t>
        <a:bodyPr/>
        <a:lstStyle/>
        <a:p>
          <a:endParaRPr lang="en-US">
            <a:latin typeface="Calibri" panose="020F0502020204030204" pitchFamily="34" charset="0"/>
            <a:cs typeface="Calibri" panose="020F0502020204030204" pitchFamily="34" charset="0"/>
          </a:endParaRPr>
        </a:p>
      </dgm:t>
    </dgm:pt>
    <dgm:pt modelId="{E1041607-D204-4D3E-8E95-69C98B902591}" type="pres">
      <dgm:prSet presAssocID="{5862AC53-91C1-4BFA-BAEE-8AD1D037A038}" presName="Name0" presStyleCnt="0">
        <dgm:presLayoutVars>
          <dgm:chMax val="1"/>
          <dgm:dir/>
          <dgm:animLvl val="ctr"/>
          <dgm:resizeHandles val="exact"/>
        </dgm:presLayoutVars>
      </dgm:prSet>
      <dgm:spPr/>
    </dgm:pt>
    <dgm:pt modelId="{4A2D450C-9A26-4D30-A2E6-6FA35AC137B3}" type="pres">
      <dgm:prSet presAssocID="{411E858C-9CF6-4066-952D-B5012CF23598}" presName="centerShape" presStyleLbl="node0" presStyleIdx="0" presStyleCnt="1" custScaleX="128541" custLinFactNeighborX="463" custLinFactNeighborY="-925"/>
      <dgm:spPr/>
    </dgm:pt>
    <dgm:pt modelId="{52DE3608-D00A-4CEE-B4DE-9DE1F546B7AB}" type="pres">
      <dgm:prSet presAssocID="{79F27C6C-F5D4-4F27-BD01-2C97C47AA5E2}" presName="node" presStyleLbl="node1" presStyleIdx="0" presStyleCnt="4" custScaleX="127639">
        <dgm:presLayoutVars>
          <dgm:bulletEnabled val="1"/>
        </dgm:presLayoutVars>
      </dgm:prSet>
      <dgm:spPr/>
    </dgm:pt>
    <dgm:pt modelId="{30AC9EE4-A662-4C24-861F-3313B8A11AD2}" type="pres">
      <dgm:prSet presAssocID="{79F27C6C-F5D4-4F27-BD01-2C97C47AA5E2}" presName="dummy" presStyleCnt="0"/>
      <dgm:spPr/>
    </dgm:pt>
    <dgm:pt modelId="{482FD8AD-4975-415A-9229-61A8C961AF0A}" type="pres">
      <dgm:prSet presAssocID="{2B80283E-DA3A-45D3-82C3-EA2B2871FA4F}" presName="sibTrans" presStyleLbl="sibTrans2D1" presStyleIdx="0" presStyleCnt="4"/>
      <dgm:spPr/>
    </dgm:pt>
    <dgm:pt modelId="{B2FE6D2D-6A97-4559-8B39-9E5538B2B7CD}" type="pres">
      <dgm:prSet presAssocID="{8DCB675E-64AA-4272-AC25-FBCE69F6BE06}" presName="node" presStyleLbl="node1" presStyleIdx="1" presStyleCnt="4" custScaleX="117232" custRadScaleRad="121568" custRadScaleInc="-4933">
        <dgm:presLayoutVars>
          <dgm:bulletEnabled val="1"/>
        </dgm:presLayoutVars>
      </dgm:prSet>
      <dgm:spPr/>
    </dgm:pt>
    <dgm:pt modelId="{7D5790B8-ACFC-4933-A3F9-2700AC8E9E59}" type="pres">
      <dgm:prSet presAssocID="{8DCB675E-64AA-4272-AC25-FBCE69F6BE06}" presName="dummy" presStyleCnt="0"/>
      <dgm:spPr/>
    </dgm:pt>
    <dgm:pt modelId="{339BB3C7-68EC-49E6-8D49-C1FFB6DD0394}" type="pres">
      <dgm:prSet presAssocID="{860533CA-A9BD-4FAE-B856-460E64AE5C11}" presName="sibTrans" presStyleLbl="sibTrans2D1" presStyleIdx="1" presStyleCnt="4"/>
      <dgm:spPr/>
    </dgm:pt>
    <dgm:pt modelId="{1F54ADBC-145D-4998-AB29-205BFB227845}" type="pres">
      <dgm:prSet presAssocID="{8D8B371F-4A20-4FCF-8FBA-E446E85229BB}" presName="node" presStyleLbl="node1" presStyleIdx="2" presStyleCnt="4" custScaleX="125228" custRadScaleRad="100001" custRadScaleInc="865">
        <dgm:presLayoutVars>
          <dgm:bulletEnabled val="1"/>
        </dgm:presLayoutVars>
      </dgm:prSet>
      <dgm:spPr/>
    </dgm:pt>
    <dgm:pt modelId="{2176C7B1-4956-44A8-BE80-DEDC84F8285C}" type="pres">
      <dgm:prSet presAssocID="{8D8B371F-4A20-4FCF-8FBA-E446E85229BB}" presName="dummy" presStyleCnt="0"/>
      <dgm:spPr/>
    </dgm:pt>
    <dgm:pt modelId="{1C72BB7A-7A86-469F-95D2-72AC06F2D7A2}" type="pres">
      <dgm:prSet presAssocID="{C3E2B57B-478B-472D-B459-98583E3818A1}" presName="sibTrans" presStyleLbl="sibTrans2D1" presStyleIdx="2" presStyleCnt="4"/>
      <dgm:spPr/>
    </dgm:pt>
    <dgm:pt modelId="{A12E1095-AD23-4861-A589-A05D8D2068C2}" type="pres">
      <dgm:prSet presAssocID="{B41BDBD5-43B2-47A3-A0B0-5399204FD0A6}" presName="node" presStyleLbl="node1" presStyleIdx="3" presStyleCnt="4" custAng="0" custScaleX="125619" custRadScaleRad="120024" custRadScaleInc="13593">
        <dgm:presLayoutVars>
          <dgm:bulletEnabled val="1"/>
        </dgm:presLayoutVars>
      </dgm:prSet>
      <dgm:spPr/>
    </dgm:pt>
    <dgm:pt modelId="{EDE4A3A4-C7FB-49EB-ADB6-606D0D4374D8}" type="pres">
      <dgm:prSet presAssocID="{B41BDBD5-43B2-47A3-A0B0-5399204FD0A6}" presName="dummy" presStyleCnt="0"/>
      <dgm:spPr/>
    </dgm:pt>
    <dgm:pt modelId="{A40CEB64-2410-411E-B4BB-8D9650B15130}" type="pres">
      <dgm:prSet presAssocID="{32B4EBE2-B259-446E-B1CE-2F4DE5CC197B}" presName="sibTrans" presStyleLbl="sibTrans2D1" presStyleIdx="3" presStyleCnt="4"/>
      <dgm:spPr/>
    </dgm:pt>
  </dgm:ptLst>
  <dgm:cxnLst>
    <dgm:cxn modelId="{DA1B3305-3533-4DF0-8EF2-897643436032}" srcId="{5862AC53-91C1-4BFA-BAEE-8AD1D037A038}" destId="{411E858C-9CF6-4066-952D-B5012CF23598}" srcOrd="0" destOrd="0" parTransId="{12A15D86-6C11-4BC1-B097-3DD9EF667043}" sibTransId="{7112CD76-154C-4DC8-9DE6-DCFA1082974E}"/>
    <dgm:cxn modelId="{2B1D9618-CC77-4634-8972-99541C7F4CE3}" type="presOf" srcId="{2B80283E-DA3A-45D3-82C3-EA2B2871FA4F}" destId="{482FD8AD-4975-415A-9229-61A8C961AF0A}" srcOrd="0" destOrd="0" presId="urn:microsoft.com/office/officeart/2005/8/layout/radial6"/>
    <dgm:cxn modelId="{695B2326-A6A8-4662-82C3-D3454DFBFD79}" type="presOf" srcId="{B41BDBD5-43B2-47A3-A0B0-5399204FD0A6}" destId="{A12E1095-AD23-4861-A589-A05D8D2068C2}" srcOrd="0" destOrd="0" presId="urn:microsoft.com/office/officeart/2005/8/layout/radial6"/>
    <dgm:cxn modelId="{C1CB8633-F375-4389-A407-BE9BE0475E08}" srcId="{411E858C-9CF6-4066-952D-B5012CF23598}" destId="{B41BDBD5-43B2-47A3-A0B0-5399204FD0A6}" srcOrd="3" destOrd="0" parTransId="{72DBA6DC-836C-4FCD-A066-3A2A01DF82F3}" sibTransId="{32B4EBE2-B259-446E-B1CE-2F4DE5CC197B}"/>
    <dgm:cxn modelId="{0815D842-6D58-4BAB-9356-D8CD608A0DDD}" type="presOf" srcId="{8DCB675E-64AA-4272-AC25-FBCE69F6BE06}" destId="{B2FE6D2D-6A97-4559-8B39-9E5538B2B7CD}" srcOrd="0" destOrd="0" presId="urn:microsoft.com/office/officeart/2005/8/layout/radial6"/>
    <dgm:cxn modelId="{DF3F1567-5D3E-431D-8D7F-CB178EB3BB0B}" type="presOf" srcId="{5862AC53-91C1-4BFA-BAEE-8AD1D037A038}" destId="{E1041607-D204-4D3E-8E95-69C98B902591}" srcOrd="0" destOrd="0" presId="urn:microsoft.com/office/officeart/2005/8/layout/radial6"/>
    <dgm:cxn modelId="{A3CAEB4C-BBA6-4F10-8A1D-6F50E56070F8}" type="presOf" srcId="{C3E2B57B-478B-472D-B459-98583E3818A1}" destId="{1C72BB7A-7A86-469F-95D2-72AC06F2D7A2}" srcOrd="0" destOrd="0" presId="urn:microsoft.com/office/officeart/2005/8/layout/radial6"/>
    <dgm:cxn modelId="{C3FDAF7D-FFE8-4DF3-80D6-DC89EB87E4BD}" type="presOf" srcId="{32B4EBE2-B259-446E-B1CE-2F4DE5CC197B}" destId="{A40CEB64-2410-411E-B4BB-8D9650B15130}" srcOrd="0" destOrd="0" presId="urn:microsoft.com/office/officeart/2005/8/layout/radial6"/>
    <dgm:cxn modelId="{DEA763BC-3701-4E6C-BAAC-492CD1E13C88}" srcId="{411E858C-9CF6-4066-952D-B5012CF23598}" destId="{79F27C6C-F5D4-4F27-BD01-2C97C47AA5E2}" srcOrd="0" destOrd="0" parTransId="{3BDBDFC6-5AC2-4ED4-A50A-708B2C650961}" sibTransId="{2B80283E-DA3A-45D3-82C3-EA2B2871FA4F}"/>
    <dgm:cxn modelId="{13A248C4-FD64-40A2-BB8C-02D7CC03C456}" type="presOf" srcId="{411E858C-9CF6-4066-952D-B5012CF23598}" destId="{4A2D450C-9A26-4D30-A2E6-6FA35AC137B3}" srcOrd="0" destOrd="0" presId="urn:microsoft.com/office/officeart/2005/8/layout/radial6"/>
    <dgm:cxn modelId="{6E0AB1C9-7F9E-4F92-B334-6F35F1BCD198}" srcId="{411E858C-9CF6-4066-952D-B5012CF23598}" destId="{8D8B371F-4A20-4FCF-8FBA-E446E85229BB}" srcOrd="2" destOrd="0" parTransId="{4A0CD585-5BD4-4094-AC4D-81F743A7D657}" sibTransId="{C3E2B57B-478B-472D-B459-98583E3818A1}"/>
    <dgm:cxn modelId="{3DC470CB-146A-4B17-9C36-EDBDDA4C6788}" srcId="{411E858C-9CF6-4066-952D-B5012CF23598}" destId="{8DCB675E-64AA-4272-AC25-FBCE69F6BE06}" srcOrd="1" destOrd="0" parTransId="{0D5B6B6D-452F-4AFB-9A4D-3C7F65F47784}" sibTransId="{860533CA-A9BD-4FAE-B856-460E64AE5C11}"/>
    <dgm:cxn modelId="{14BE37D8-301A-4721-9C6E-1972DAC11331}" type="presOf" srcId="{8D8B371F-4A20-4FCF-8FBA-E446E85229BB}" destId="{1F54ADBC-145D-4998-AB29-205BFB227845}" srcOrd="0" destOrd="0" presId="urn:microsoft.com/office/officeart/2005/8/layout/radial6"/>
    <dgm:cxn modelId="{162F75DE-FED8-42BA-9A31-0E6B89A44BC1}" type="presOf" srcId="{79F27C6C-F5D4-4F27-BD01-2C97C47AA5E2}" destId="{52DE3608-D00A-4CEE-B4DE-9DE1F546B7AB}" srcOrd="0" destOrd="0" presId="urn:microsoft.com/office/officeart/2005/8/layout/radial6"/>
    <dgm:cxn modelId="{DC9270E7-2E5D-40C3-A667-06A10E887904}" type="presOf" srcId="{860533CA-A9BD-4FAE-B856-460E64AE5C11}" destId="{339BB3C7-68EC-49E6-8D49-C1FFB6DD0394}" srcOrd="0" destOrd="0" presId="urn:microsoft.com/office/officeart/2005/8/layout/radial6"/>
    <dgm:cxn modelId="{43941EEF-28EF-48F8-AB48-0696C45032BC}" type="presParOf" srcId="{E1041607-D204-4D3E-8E95-69C98B902591}" destId="{4A2D450C-9A26-4D30-A2E6-6FA35AC137B3}" srcOrd="0" destOrd="0" presId="urn:microsoft.com/office/officeart/2005/8/layout/radial6"/>
    <dgm:cxn modelId="{E0BF06E7-866E-4319-8159-06D64AE719C6}" type="presParOf" srcId="{E1041607-D204-4D3E-8E95-69C98B902591}" destId="{52DE3608-D00A-4CEE-B4DE-9DE1F546B7AB}" srcOrd="1" destOrd="0" presId="urn:microsoft.com/office/officeart/2005/8/layout/radial6"/>
    <dgm:cxn modelId="{67D9814D-BA0A-4556-80A9-D89D9CBC5CB2}" type="presParOf" srcId="{E1041607-D204-4D3E-8E95-69C98B902591}" destId="{30AC9EE4-A662-4C24-861F-3313B8A11AD2}" srcOrd="2" destOrd="0" presId="urn:microsoft.com/office/officeart/2005/8/layout/radial6"/>
    <dgm:cxn modelId="{A87C9AC1-1340-4A80-8C92-4A260488DC1D}" type="presParOf" srcId="{E1041607-D204-4D3E-8E95-69C98B902591}" destId="{482FD8AD-4975-415A-9229-61A8C961AF0A}" srcOrd="3" destOrd="0" presId="urn:microsoft.com/office/officeart/2005/8/layout/radial6"/>
    <dgm:cxn modelId="{30BFAB9D-C24B-4C50-BAF1-D6811FF5567C}" type="presParOf" srcId="{E1041607-D204-4D3E-8E95-69C98B902591}" destId="{B2FE6D2D-6A97-4559-8B39-9E5538B2B7CD}" srcOrd="4" destOrd="0" presId="urn:microsoft.com/office/officeart/2005/8/layout/radial6"/>
    <dgm:cxn modelId="{5A2096C3-E200-4B19-A99E-634DD6C1EEF4}" type="presParOf" srcId="{E1041607-D204-4D3E-8E95-69C98B902591}" destId="{7D5790B8-ACFC-4933-A3F9-2700AC8E9E59}" srcOrd="5" destOrd="0" presId="urn:microsoft.com/office/officeart/2005/8/layout/radial6"/>
    <dgm:cxn modelId="{A9D4D746-896E-495D-9F88-6707B4271AD9}" type="presParOf" srcId="{E1041607-D204-4D3E-8E95-69C98B902591}" destId="{339BB3C7-68EC-49E6-8D49-C1FFB6DD0394}" srcOrd="6" destOrd="0" presId="urn:microsoft.com/office/officeart/2005/8/layout/radial6"/>
    <dgm:cxn modelId="{7795987C-1CA3-454F-A8DF-DB163D1B547C}" type="presParOf" srcId="{E1041607-D204-4D3E-8E95-69C98B902591}" destId="{1F54ADBC-145D-4998-AB29-205BFB227845}" srcOrd="7" destOrd="0" presId="urn:microsoft.com/office/officeart/2005/8/layout/radial6"/>
    <dgm:cxn modelId="{90FBC37B-738E-4905-8790-85305989872D}" type="presParOf" srcId="{E1041607-D204-4D3E-8E95-69C98B902591}" destId="{2176C7B1-4956-44A8-BE80-DEDC84F8285C}" srcOrd="8" destOrd="0" presId="urn:microsoft.com/office/officeart/2005/8/layout/radial6"/>
    <dgm:cxn modelId="{49E10B1D-DA3A-400F-A580-0364AD204CCC}" type="presParOf" srcId="{E1041607-D204-4D3E-8E95-69C98B902591}" destId="{1C72BB7A-7A86-469F-95D2-72AC06F2D7A2}" srcOrd="9" destOrd="0" presId="urn:microsoft.com/office/officeart/2005/8/layout/radial6"/>
    <dgm:cxn modelId="{A3B74771-4A71-4541-95F4-065A937C1CD9}" type="presParOf" srcId="{E1041607-D204-4D3E-8E95-69C98B902591}" destId="{A12E1095-AD23-4861-A589-A05D8D2068C2}" srcOrd="10" destOrd="0" presId="urn:microsoft.com/office/officeart/2005/8/layout/radial6"/>
    <dgm:cxn modelId="{F186A2B8-F598-4576-A2CE-17622491DBEE}" type="presParOf" srcId="{E1041607-D204-4D3E-8E95-69C98B902591}" destId="{EDE4A3A4-C7FB-49EB-ADB6-606D0D4374D8}" srcOrd="11" destOrd="0" presId="urn:microsoft.com/office/officeart/2005/8/layout/radial6"/>
    <dgm:cxn modelId="{E794F30E-C3C2-450C-B1E2-66E9D500803C}" type="presParOf" srcId="{E1041607-D204-4D3E-8E95-69C98B902591}" destId="{A40CEB64-2410-411E-B4BB-8D9650B15130}"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9D86F5-944D-4BD9-B6D0-F5F0D85407AB}" type="doc">
      <dgm:prSet loTypeId="urn:microsoft.com/office/officeart/2011/layout/HexagonRadial" loCatId="officeonline" qsTypeId="urn:microsoft.com/office/officeart/2005/8/quickstyle/3d5#1" qsCatId="3D" csTypeId="urn:microsoft.com/office/officeart/2005/8/colors/colorful5#1" csCatId="colorful" phldr="1"/>
      <dgm:spPr/>
      <dgm:t>
        <a:bodyPr/>
        <a:lstStyle/>
        <a:p>
          <a:endParaRPr lang="en-US"/>
        </a:p>
      </dgm:t>
    </dgm:pt>
    <dgm:pt modelId="{4BA57EFA-51E1-4526-B918-A2E04D620A4F}">
      <dgm:prSet phldrT="[Text]" custT="1"/>
      <dgm:spPr/>
      <dgm:t>
        <a:bodyPr/>
        <a:lstStyle/>
        <a:p>
          <a:r>
            <a:rPr lang="ar-DZ" sz="2800" b="1">
              <a:latin typeface="Calibri" panose="020F0502020204030204" pitchFamily="34" charset="0"/>
              <a:cs typeface="Calibri" panose="020F0502020204030204" pitchFamily="34" charset="0"/>
            </a:rPr>
            <a:t>ال</a:t>
          </a:r>
          <a:r>
            <a:rPr lang="ar-AE" sz="2800" b="1">
              <a:latin typeface="Calibri" panose="020F0502020204030204" pitchFamily="34" charset="0"/>
              <a:cs typeface="Calibri" panose="020F0502020204030204" pitchFamily="34" charset="0"/>
            </a:rPr>
            <a:t>مشاركة</a:t>
          </a:r>
          <a:r>
            <a:rPr lang="tr-TR" sz="2800" b="1">
              <a:latin typeface="Calibri" panose="020F0502020204030204" pitchFamily="34" charset="0"/>
              <a:cs typeface="Calibri" panose="020F0502020204030204" pitchFamily="34" charset="0"/>
            </a:rPr>
            <a:t> 2 %</a:t>
          </a:r>
          <a:endParaRPr lang="en-US" sz="2800" b="1">
            <a:latin typeface="Calibri" panose="020F0502020204030204" pitchFamily="34" charset="0"/>
            <a:cs typeface="Calibri" panose="020F0502020204030204" pitchFamily="34" charset="0"/>
          </a:endParaRPr>
        </a:p>
      </dgm:t>
    </dgm:pt>
    <dgm:pt modelId="{E2764FEF-53FD-4854-8D70-5CAAEB66BA4B}" type="parTrans" cxnId="{06627920-EDD2-4061-8741-056FAC31D73D}">
      <dgm:prSet/>
      <dgm:spPr/>
      <dgm:t>
        <a:bodyPr/>
        <a:lstStyle/>
        <a:p>
          <a:endParaRPr lang="en-US"/>
        </a:p>
      </dgm:t>
    </dgm:pt>
    <dgm:pt modelId="{FF5D3217-94BC-4601-8DE7-568476914D19}" type="sibTrans" cxnId="{06627920-EDD2-4061-8741-056FAC31D73D}">
      <dgm:prSet/>
      <dgm:spPr/>
      <dgm:t>
        <a:bodyPr/>
        <a:lstStyle/>
        <a:p>
          <a:endParaRPr lang="en-US"/>
        </a:p>
      </dgm:t>
    </dgm:pt>
    <dgm:pt modelId="{5414F0AF-0E62-4FDC-B0D4-5286AA7EFFF5}">
      <dgm:prSet phldrT="[Text]" custT="1"/>
      <dgm:spPr/>
      <dgm:t>
        <a:bodyPr/>
        <a:lstStyle/>
        <a:p>
          <a:r>
            <a:rPr lang="ar-AE" sz="2800" b="1">
              <a:latin typeface="Calibri" panose="020F0502020204030204" pitchFamily="34" charset="0"/>
              <a:cs typeface="Calibri" panose="020F0502020204030204" pitchFamily="34" charset="0"/>
            </a:rPr>
            <a:t>ال</a:t>
          </a:r>
          <a:r>
            <a:rPr lang="ar-LB" sz="2800" b="1">
              <a:latin typeface="Calibri" panose="020F0502020204030204" pitchFamily="34" charset="0"/>
              <a:cs typeface="Calibri" panose="020F0502020204030204" pitchFamily="34" charset="0"/>
            </a:rPr>
            <a:t>أ</a:t>
          </a:r>
          <a:r>
            <a:rPr lang="ar-AE" sz="2800" b="1">
              <a:latin typeface="Calibri" panose="020F0502020204030204" pitchFamily="34" charset="0"/>
              <a:cs typeface="Calibri" panose="020F0502020204030204" pitchFamily="34" charset="0"/>
            </a:rPr>
            <a:t>داء</a:t>
          </a:r>
          <a:r>
            <a:rPr lang="tr-TR" sz="2800" b="1">
              <a:latin typeface="Calibri" panose="020F0502020204030204" pitchFamily="34" charset="0"/>
              <a:cs typeface="Calibri" panose="020F0502020204030204" pitchFamily="34" charset="0"/>
            </a:rPr>
            <a:t> 13%</a:t>
          </a:r>
          <a:endParaRPr lang="en-US" sz="2800" b="1">
            <a:latin typeface="Calibri" panose="020F0502020204030204" pitchFamily="34" charset="0"/>
            <a:cs typeface="Calibri" panose="020F0502020204030204" pitchFamily="34" charset="0"/>
          </a:endParaRPr>
        </a:p>
      </dgm:t>
    </dgm:pt>
    <dgm:pt modelId="{35557ADD-9E6F-4683-B0F3-813FEBD96F3A}" type="parTrans" cxnId="{368E347A-A866-4BDA-84D2-EF088D020B29}">
      <dgm:prSet/>
      <dgm:spPr/>
      <dgm:t>
        <a:bodyPr/>
        <a:lstStyle/>
        <a:p>
          <a:endParaRPr lang="en-US"/>
        </a:p>
      </dgm:t>
    </dgm:pt>
    <dgm:pt modelId="{B83958F5-303B-41BC-87BD-107CA76F939B}" type="sibTrans" cxnId="{368E347A-A866-4BDA-84D2-EF088D020B29}">
      <dgm:prSet/>
      <dgm:spPr/>
      <dgm:t>
        <a:bodyPr/>
        <a:lstStyle/>
        <a:p>
          <a:endParaRPr lang="en-US"/>
        </a:p>
      </dgm:t>
    </dgm:pt>
    <dgm:pt modelId="{BC735F8E-FEF3-4DD5-98FC-FF45DBF9D120}" type="pres">
      <dgm:prSet presAssocID="{DF9D86F5-944D-4BD9-B6D0-F5F0D85407AB}" presName="Name0" presStyleCnt="0">
        <dgm:presLayoutVars>
          <dgm:chMax val="1"/>
          <dgm:chPref val="1"/>
          <dgm:dir/>
          <dgm:animOne val="branch"/>
          <dgm:animLvl val="lvl"/>
        </dgm:presLayoutVars>
      </dgm:prSet>
      <dgm:spPr/>
    </dgm:pt>
    <dgm:pt modelId="{60CBBC06-C0B5-4035-BF12-C0402AFF894B}" type="pres">
      <dgm:prSet presAssocID="{4BA57EFA-51E1-4526-B918-A2E04D620A4F}" presName="Parent" presStyleLbl="node0" presStyleIdx="0" presStyleCnt="1" custScaleX="85373" custScaleY="85540" custLinFactNeighborX="-34740" custLinFactNeighborY="1713">
        <dgm:presLayoutVars>
          <dgm:chMax val="6"/>
          <dgm:chPref val="6"/>
        </dgm:presLayoutVars>
      </dgm:prSet>
      <dgm:spPr/>
    </dgm:pt>
    <dgm:pt modelId="{B1BE7BB9-AFA4-4487-BD03-5666599FF15C}" type="pres">
      <dgm:prSet presAssocID="{5414F0AF-0E62-4FDC-B0D4-5286AA7EFFF5}" presName="Accent1" presStyleCnt="0"/>
      <dgm:spPr/>
    </dgm:pt>
    <dgm:pt modelId="{57034BAC-24E6-45DF-A093-8D3EDD75398C}" type="pres">
      <dgm:prSet presAssocID="{5414F0AF-0E62-4FDC-B0D4-5286AA7EFFF5}" presName="Accent" presStyleLbl="bgShp" presStyleIdx="0" presStyleCnt="1"/>
      <dgm:spPr/>
    </dgm:pt>
    <dgm:pt modelId="{12C3F02F-DC57-46D8-867F-3A78CAB13041}" type="pres">
      <dgm:prSet presAssocID="{5414F0AF-0E62-4FDC-B0D4-5286AA7EFFF5}" presName="Child1" presStyleLbl="node1" presStyleIdx="0" presStyleCnt="1" custLinFactNeighborX="-27675" custLinFactNeighborY="557">
        <dgm:presLayoutVars>
          <dgm:chMax val="0"/>
          <dgm:chPref val="0"/>
          <dgm:bulletEnabled val="1"/>
        </dgm:presLayoutVars>
      </dgm:prSet>
      <dgm:spPr/>
    </dgm:pt>
  </dgm:ptLst>
  <dgm:cxnLst>
    <dgm:cxn modelId="{06627920-EDD2-4061-8741-056FAC31D73D}" srcId="{DF9D86F5-944D-4BD9-B6D0-F5F0D85407AB}" destId="{4BA57EFA-51E1-4526-B918-A2E04D620A4F}" srcOrd="0" destOrd="0" parTransId="{E2764FEF-53FD-4854-8D70-5CAAEB66BA4B}" sibTransId="{FF5D3217-94BC-4601-8DE7-568476914D19}"/>
    <dgm:cxn modelId="{A455B849-208D-4C33-A098-10FA02208AAC}" type="presOf" srcId="{DF9D86F5-944D-4BD9-B6D0-F5F0D85407AB}" destId="{BC735F8E-FEF3-4DD5-98FC-FF45DBF9D120}" srcOrd="0" destOrd="0" presId="urn:microsoft.com/office/officeart/2011/layout/HexagonRadial"/>
    <dgm:cxn modelId="{368E347A-A866-4BDA-84D2-EF088D020B29}" srcId="{4BA57EFA-51E1-4526-B918-A2E04D620A4F}" destId="{5414F0AF-0E62-4FDC-B0D4-5286AA7EFFF5}" srcOrd="0" destOrd="0" parTransId="{35557ADD-9E6F-4683-B0F3-813FEBD96F3A}" sibTransId="{B83958F5-303B-41BC-87BD-107CA76F939B}"/>
    <dgm:cxn modelId="{34B2BB8C-53D0-403D-B43D-EB9273D1789C}" type="presOf" srcId="{4BA57EFA-51E1-4526-B918-A2E04D620A4F}" destId="{60CBBC06-C0B5-4035-BF12-C0402AFF894B}" srcOrd="0" destOrd="0" presId="urn:microsoft.com/office/officeart/2011/layout/HexagonRadial"/>
    <dgm:cxn modelId="{E32895F1-F1C3-432B-A63C-8034AB91BFC3}" type="presOf" srcId="{5414F0AF-0E62-4FDC-B0D4-5286AA7EFFF5}" destId="{12C3F02F-DC57-46D8-867F-3A78CAB13041}" srcOrd="0" destOrd="0" presId="urn:microsoft.com/office/officeart/2011/layout/HexagonRadial"/>
    <dgm:cxn modelId="{4370EC55-DA05-4F4D-8DA4-5E806FAEE677}" type="presParOf" srcId="{BC735F8E-FEF3-4DD5-98FC-FF45DBF9D120}" destId="{60CBBC06-C0B5-4035-BF12-C0402AFF894B}" srcOrd="0" destOrd="0" presId="urn:microsoft.com/office/officeart/2011/layout/HexagonRadial"/>
    <dgm:cxn modelId="{8539AB5F-6AB2-4B81-B493-F424525D5D96}" type="presParOf" srcId="{BC735F8E-FEF3-4DD5-98FC-FF45DBF9D120}" destId="{B1BE7BB9-AFA4-4487-BD03-5666599FF15C}" srcOrd="1" destOrd="0" presId="urn:microsoft.com/office/officeart/2011/layout/HexagonRadial"/>
    <dgm:cxn modelId="{F7E9493C-07F7-4CC4-B855-03BE24B9A913}" type="presParOf" srcId="{B1BE7BB9-AFA4-4487-BD03-5666599FF15C}" destId="{57034BAC-24E6-45DF-A093-8D3EDD75398C}" srcOrd="0" destOrd="0" presId="urn:microsoft.com/office/officeart/2011/layout/HexagonRadial"/>
    <dgm:cxn modelId="{D862BED3-CE73-4937-BB99-E1CD3F60FEF5}" type="presParOf" srcId="{BC735F8E-FEF3-4DD5-98FC-FF45DBF9D120}" destId="{12C3F02F-DC57-46D8-867F-3A78CAB13041}" srcOrd="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CEB64-2410-411E-B4BB-8D9650B15130}">
      <dsp:nvSpPr>
        <dsp:cNvPr id="0" name=""/>
        <dsp:cNvSpPr/>
      </dsp:nvSpPr>
      <dsp:spPr>
        <a:xfrm>
          <a:off x="2029112" y="589598"/>
          <a:ext cx="4216660" cy="4216660"/>
        </a:xfrm>
        <a:prstGeom prst="blockArc">
          <a:avLst>
            <a:gd name="adj1" fmla="val 11024589"/>
            <a:gd name="adj2" fmla="val 16889883"/>
            <a:gd name="adj3" fmla="val 4642"/>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1C72BB7A-7A86-469F-95D2-72AC06F2D7A2}">
      <dsp:nvSpPr>
        <dsp:cNvPr id="0" name=""/>
        <dsp:cNvSpPr/>
      </dsp:nvSpPr>
      <dsp:spPr>
        <a:xfrm>
          <a:off x="2022079" y="671790"/>
          <a:ext cx="4216660" cy="4216660"/>
        </a:xfrm>
        <a:prstGeom prst="blockArc">
          <a:avLst>
            <a:gd name="adj1" fmla="val 4714025"/>
            <a:gd name="adj2" fmla="val 11162303"/>
            <a:gd name="adj3" fmla="val 4642"/>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339BB3C7-68EC-49E6-8D49-C1FFB6DD0394}">
      <dsp:nvSpPr>
        <dsp:cNvPr id="0" name=""/>
        <dsp:cNvSpPr/>
      </dsp:nvSpPr>
      <dsp:spPr>
        <a:xfrm>
          <a:off x="2886211" y="682028"/>
          <a:ext cx="4216660" cy="4216660"/>
        </a:xfrm>
        <a:prstGeom prst="blockArc">
          <a:avLst>
            <a:gd name="adj1" fmla="val 21406664"/>
            <a:gd name="adj2" fmla="val 6167422"/>
            <a:gd name="adj3" fmla="val 4642"/>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82FD8AD-4975-415A-9229-61A8C961AF0A}">
      <dsp:nvSpPr>
        <dsp:cNvPr id="0" name=""/>
        <dsp:cNvSpPr/>
      </dsp:nvSpPr>
      <dsp:spPr>
        <a:xfrm>
          <a:off x="2883020" y="582628"/>
          <a:ext cx="4216660" cy="4216660"/>
        </a:xfrm>
        <a:prstGeom prst="blockArc">
          <a:avLst>
            <a:gd name="adj1" fmla="val 15453991"/>
            <a:gd name="adj2" fmla="val 21572693"/>
            <a:gd name="adj3" fmla="val 4642"/>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A2D450C-9A26-4D30-A2E6-6FA35AC137B3}">
      <dsp:nvSpPr>
        <dsp:cNvPr id="0" name=""/>
        <dsp:cNvSpPr/>
      </dsp:nvSpPr>
      <dsp:spPr>
        <a:xfrm>
          <a:off x="3318919" y="1730184"/>
          <a:ext cx="2496202" cy="194195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ar-AE" sz="2000" b="1" kern="1200">
              <a:latin typeface="Calibri" panose="020F0502020204030204" pitchFamily="34" charset="0"/>
              <a:cs typeface="Calibri" panose="020F0502020204030204" pitchFamily="34" charset="0"/>
            </a:rPr>
            <a:t>تقييم ال</a:t>
          </a:r>
          <a:r>
            <a:rPr lang="ar-LB" sz="2000" b="1" kern="1200">
              <a:latin typeface="Calibri" panose="020F0502020204030204" pitchFamily="34" charset="0"/>
              <a:cs typeface="Calibri" panose="020F0502020204030204" pitchFamily="34" charset="0"/>
            </a:rPr>
            <a:t>أستاذ</a:t>
          </a:r>
          <a:r>
            <a:rPr lang="ar-AE" sz="2000" b="1" kern="1200">
              <a:latin typeface="Calibri" panose="020F0502020204030204" pitchFamily="34" charset="0"/>
              <a:cs typeface="Calibri" panose="020F0502020204030204" pitchFamily="34" charset="0"/>
            </a:rPr>
            <a:t> + الواجبات المنزلية</a:t>
          </a:r>
          <a:r>
            <a:rPr lang="en-US" sz="2000" b="1" kern="1200">
              <a:latin typeface="Calibri" panose="020F0502020204030204" pitchFamily="34" charset="0"/>
              <a:cs typeface="Calibri" panose="020F0502020204030204" pitchFamily="34" charset="0"/>
            </a:rPr>
            <a:t> </a:t>
          </a:r>
          <a:r>
            <a:rPr lang="ar-DZ" sz="2000" b="1" kern="1200">
              <a:latin typeface="Calibri" panose="020F0502020204030204" pitchFamily="34" charset="0"/>
              <a:cs typeface="Calibri" panose="020F0502020204030204" pitchFamily="34" charset="0"/>
            </a:rPr>
            <a:t>الإلكترونية</a:t>
          </a:r>
          <a:r>
            <a:rPr lang="ar-AE" sz="2000" b="1" kern="1200">
              <a:latin typeface="Calibri" panose="020F0502020204030204" pitchFamily="34" charset="0"/>
              <a:cs typeface="Calibri" panose="020F0502020204030204" pitchFamily="34" charset="0"/>
            </a:rPr>
            <a:t> </a:t>
          </a:r>
          <a:endParaRPr lang="en-US" sz="2000" b="1" kern="1200">
            <a:latin typeface="Calibri" panose="020F0502020204030204" pitchFamily="34" charset="0"/>
            <a:cs typeface="Calibri" panose="020F0502020204030204" pitchFamily="34" charset="0"/>
          </a:endParaRPr>
        </a:p>
      </dsp:txBody>
      <dsp:txXfrm>
        <a:off x="3684479" y="2014576"/>
        <a:ext cx="1765082" cy="1373166"/>
      </dsp:txXfrm>
    </dsp:sp>
    <dsp:sp modelId="{52DE3608-D00A-4CEE-B4DE-9DE1F546B7AB}">
      <dsp:nvSpPr>
        <dsp:cNvPr id="0" name=""/>
        <dsp:cNvSpPr/>
      </dsp:nvSpPr>
      <dsp:spPr>
        <a:xfrm>
          <a:off x="3680410" y="182"/>
          <a:ext cx="1735080" cy="1359365"/>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ar-DZ" sz="2400" b="1" kern="1200">
              <a:latin typeface="Calibri" panose="020F0502020204030204" pitchFamily="34" charset="0"/>
              <a:cs typeface="Calibri" panose="020F0502020204030204" pitchFamily="34" charset="0"/>
            </a:rPr>
            <a:t>الواجبات الإلكترونية 10%</a:t>
          </a:r>
          <a:endParaRPr lang="en-US" sz="2400" b="1" kern="1200">
            <a:latin typeface="Calibri" panose="020F0502020204030204" pitchFamily="34" charset="0"/>
            <a:cs typeface="Calibri" panose="020F0502020204030204" pitchFamily="34" charset="0"/>
          </a:endParaRPr>
        </a:p>
      </dsp:txBody>
      <dsp:txXfrm>
        <a:off x="3934507" y="199256"/>
        <a:ext cx="1226886" cy="961217"/>
      </dsp:txXfrm>
    </dsp:sp>
    <dsp:sp modelId="{B2FE6D2D-6A97-4559-8B39-9E5538B2B7CD}">
      <dsp:nvSpPr>
        <dsp:cNvPr id="0" name=""/>
        <dsp:cNvSpPr/>
      </dsp:nvSpPr>
      <dsp:spPr>
        <a:xfrm>
          <a:off x="6253872" y="1994917"/>
          <a:ext cx="1593611" cy="1359365"/>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ar-AE" sz="2400" b="1" kern="1200">
              <a:latin typeface="Calibri" panose="020F0502020204030204" pitchFamily="34" charset="0"/>
              <a:cs typeface="Calibri" panose="020F0502020204030204" pitchFamily="34" charset="0"/>
            </a:rPr>
            <a:t>المشاركة</a:t>
          </a:r>
          <a:r>
            <a:rPr lang="tr-TR" sz="2400" b="1" kern="1200">
              <a:latin typeface="Calibri" panose="020F0502020204030204" pitchFamily="34" charset="0"/>
              <a:cs typeface="Calibri" panose="020F0502020204030204" pitchFamily="34" charset="0"/>
            </a:rPr>
            <a:t> </a:t>
          </a:r>
        </a:p>
        <a:p>
          <a:pPr marL="0" lvl="0" indent="0" algn="ctr" defTabSz="1066800">
            <a:lnSpc>
              <a:spcPct val="90000"/>
            </a:lnSpc>
            <a:spcBef>
              <a:spcPct val="0"/>
            </a:spcBef>
            <a:spcAft>
              <a:spcPct val="35000"/>
            </a:spcAft>
            <a:buNone/>
          </a:pPr>
          <a:r>
            <a:rPr lang="tr-TR" sz="2400" b="1" kern="1200">
              <a:latin typeface="Calibri" panose="020F0502020204030204" pitchFamily="34" charset="0"/>
              <a:cs typeface="Calibri" panose="020F0502020204030204" pitchFamily="34" charset="0"/>
            </a:rPr>
            <a:t>2%</a:t>
          </a:r>
          <a:endParaRPr lang="en-US" sz="2400" b="1" kern="1200">
            <a:latin typeface="Calibri" panose="020F0502020204030204" pitchFamily="34" charset="0"/>
            <a:cs typeface="Calibri" panose="020F0502020204030204" pitchFamily="34" charset="0"/>
          </a:endParaRPr>
        </a:p>
      </dsp:txBody>
      <dsp:txXfrm>
        <a:off x="6487251" y="2193991"/>
        <a:ext cx="1126853" cy="961217"/>
      </dsp:txXfrm>
    </dsp:sp>
    <dsp:sp modelId="{1F54ADBC-145D-4998-AB29-205BFB227845}">
      <dsp:nvSpPr>
        <dsp:cNvPr id="0" name=""/>
        <dsp:cNvSpPr/>
      </dsp:nvSpPr>
      <dsp:spPr>
        <a:xfrm>
          <a:off x="3687470" y="4118967"/>
          <a:ext cx="1702305" cy="1359365"/>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ar-AE" sz="2000" b="1" kern="1200">
              <a:latin typeface="Calibri" panose="020F0502020204030204" pitchFamily="34" charset="0"/>
              <a:cs typeface="Calibri" panose="020F0502020204030204" pitchFamily="34" charset="0"/>
            </a:rPr>
            <a:t>الاختبارات </a:t>
          </a:r>
          <a:r>
            <a:rPr lang="ar-LB" sz="2000" b="1" kern="1200">
              <a:latin typeface="Calibri" panose="020F0502020204030204" pitchFamily="34" charset="0"/>
              <a:cs typeface="Calibri" panose="020F0502020204030204" pitchFamily="34" charset="0"/>
            </a:rPr>
            <a:t>القصيرة</a:t>
          </a:r>
        </a:p>
        <a:p>
          <a:pPr marL="0" lvl="0" indent="0" algn="ctr" defTabSz="889000">
            <a:lnSpc>
              <a:spcPct val="90000"/>
            </a:lnSpc>
            <a:spcBef>
              <a:spcPct val="0"/>
            </a:spcBef>
            <a:spcAft>
              <a:spcPct val="35000"/>
            </a:spcAft>
            <a:buNone/>
          </a:pPr>
          <a:r>
            <a:rPr lang="tr-TR" sz="2000" b="1" kern="1200">
              <a:latin typeface="Calibri" panose="020F0502020204030204" pitchFamily="34" charset="0"/>
              <a:cs typeface="Calibri" panose="020F0502020204030204" pitchFamily="34" charset="0"/>
            </a:rPr>
            <a:t>3%</a:t>
          </a:r>
          <a:endParaRPr lang="en-US" sz="2000" b="1" kern="1200">
            <a:latin typeface="Calibri" panose="020F0502020204030204" pitchFamily="34" charset="0"/>
            <a:cs typeface="Calibri" panose="020F0502020204030204" pitchFamily="34" charset="0"/>
          </a:endParaRPr>
        </a:p>
      </dsp:txBody>
      <dsp:txXfrm>
        <a:off x="3936767" y="4318041"/>
        <a:ext cx="1203711" cy="961217"/>
      </dsp:txXfrm>
    </dsp:sp>
    <dsp:sp modelId="{A12E1095-AD23-4861-A589-A05D8D2068C2}">
      <dsp:nvSpPr>
        <dsp:cNvPr id="0" name=""/>
        <dsp:cNvSpPr/>
      </dsp:nvSpPr>
      <dsp:spPr>
        <a:xfrm>
          <a:off x="1228632" y="1883801"/>
          <a:ext cx="1707620" cy="1359365"/>
        </a:xfrm>
        <a:prstGeom prst="ellips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ar-DZ" sz="1800" b="1" kern="1200">
              <a:latin typeface="Calibri" panose="020F0502020204030204" pitchFamily="34" charset="0"/>
              <a:cs typeface="Calibri" panose="020F0502020204030204" pitchFamily="34" charset="0"/>
            </a:rPr>
            <a:t>12٪ للاستماع والعرض التقديمي و3٪ للمشاركة</a:t>
          </a:r>
          <a:endParaRPr lang="tr-TR" sz="1800" b="1" kern="1200">
            <a:latin typeface="Calibri" panose="020F0502020204030204" pitchFamily="34" charset="0"/>
            <a:cs typeface="Calibri" panose="020F0502020204030204" pitchFamily="34" charset="0"/>
          </a:endParaRPr>
        </a:p>
      </dsp:txBody>
      <dsp:txXfrm>
        <a:off x="1478707" y="2082875"/>
        <a:ext cx="1207470" cy="9612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34BAC-24E6-45DF-A093-8D3EDD75398C}">
      <dsp:nvSpPr>
        <dsp:cNvPr id="0" name=""/>
        <dsp:cNvSpPr/>
      </dsp:nvSpPr>
      <dsp:spPr>
        <a:xfrm>
          <a:off x="1447735" y="1682092"/>
          <a:ext cx="3318889" cy="2873497"/>
        </a:xfrm>
        <a:prstGeom prst="hexagon">
          <a:avLst>
            <a:gd name="adj" fmla="val 28900"/>
            <a:gd name="vf" fmla="val 115470"/>
          </a:avLst>
        </a:prstGeom>
        <a:solidFill>
          <a:schemeClr val="accent5">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60CBBC06-C0B5-4035-BF12-C0402AFF894B}">
      <dsp:nvSpPr>
        <dsp:cNvPr id="0" name=""/>
        <dsp:cNvSpPr/>
      </dsp:nvSpPr>
      <dsp:spPr>
        <a:xfrm>
          <a:off x="0" y="1984195"/>
          <a:ext cx="3687759" cy="3196015"/>
        </a:xfrm>
        <a:prstGeom prst="hexagon">
          <a:avLst>
            <a:gd name="adj" fmla="val 28570"/>
            <a:gd name="vf" fmla="val 115470"/>
          </a:avLst>
        </a:prstGeom>
        <a:solidFill>
          <a:schemeClr val="accent4">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ar-DZ" sz="2800" b="1" kern="1200">
              <a:latin typeface="Calibri" panose="020F0502020204030204" pitchFamily="34" charset="0"/>
              <a:cs typeface="Calibri" panose="020F0502020204030204" pitchFamily="34" charset="0"/>
            </a:rPr>
            <a:t>ال</a:t>
          </a:r>
          <a:r>
            <a:rPr lang="ar-AE" sz="2800" b="1" kern="1200">
              <a:latin typeface="Calibri" panose="020F0502020204030204" pitchFamily="34" charset="0"/>
              <a:cs typeface="Calibri" panose="020F0502020204030204" pitchFamily="34" charset="0"/>
            </a:rPr>
            <a:t>مشاركة</a:t>
          </a:r>
          <a:r>
            <a:rPr lang="tr-TR" sz="2800" b="1" kern="1200">
              <a:latin typeface="Calibri" panose="020F0502020204030204" pitchFamily="34" charset="0"/>
              <a:cs typeface="Calibri" panose="020F0502020204030204" pitchFamily="34" charset="0"/>
            </a:rPr>
            <a:t> 2 %</a:t>
          </a:r>
          <a:endParaRPr lang="en-US" sz="2800" b="1" kern="1200">
            <a:latin typeface="Calibri" panose="020F0502020204030204" pitchFamily="34" charset="0"/>
            <a:cs typeface="Calibri" panose="020F0502020204030204" pitchFamily="34" charset="0"/>
          </a:endParaRPr>
        </a:p>
      </dsp:txBody>
      <dsp:txXfrm>
        <a:off x="611680" y="2514311"/>
        <a:ext cx="2464399" cy="2135783"/>
      </dsp:txXfrm>
    </dsp:sp>
    <dsp:sp modelId="{12C3F02F-DC57-46D8-867F-3A78CAB13041}">
      <dsp:nvSpPr>
        <dsp:cNvPr id="0" name=""/>
        <dsp:cNvSpPr/>
      </dsp:nvSpPr>
      <dsp:spPr>
        <a:xfrm>
          <a:off x="2902050" y="152122"/>
          <a:ext cx="3539430" cy="3062018"/>
        </a:xfrm>
        <a:prstGeom prst="hexagon">
          <a:avLst>
            <a:gd name="adj" fmla="val 28570"/>
            <a:gd name="vf" fmla="val 115470"/>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ar-AE" sz="2800" b="1" kern="1200">
              <a:latin typeface="Calibri" panose="020F0502020204030204" pitchFamily="34" charset="0"/>
              <a:cs typeface="Calibri" panose="020F0502020204030204" pitchFamily="34" charset="0"/>
            </a:rPr>
            <a:t>ال</a:t>
          </a:r>
          <a:r>
            <a:rPr lang="ar-LB" sz="2800" b="1" kern="1200">
              <a:latin typeface="Calibri" panose="020F0502020204030204" pitchFamily="34" charset="0"/>
              <a:cs typeface="Calibri" panose="020F0502020204030204" pitchFamily="34" charset="0"/>
            </a:rPr>
            <a:t>أ</a:t>
          </a:r>
          <a:r>
            <a:rPr lang="ar-AE" sz="2800" b="1" kern="1200">
              <a:latin typeface="Calibri" panose="020F0502020204030204" pitchFamily="34" charset="0"/>
              <a:cs typeface="Calibri" panose="020F0502020204030204" pitchFamily="34" charset="0"/>
            </a:rPr>
            <a:t>داء</a:t>
          </a:r>
          <a:r>
            <a:rPr lang="tr-TR" sz="2800" b="1" kern="1200">
              <a:latin typeface="Calibri" panose="020F0502020204030204" pitchFamily="34" charset="0"/>
              <a:cs typeface="Calibri" panose="020F0502020204030204" pitchFamily="34" charset="0"/>
            </a:rPr>
            <a:t> 13%</a:t>
          </a:r>
          <a:endParaRPr lang="en-US" sz="2800" b="1" kern="1200">
            <a:latin typeface="Calibri" panose="020F0502020204030204" pitchFamily="34" charset="0"/>
            <a:cs typeface="Calibri" panose="020F0502020204030204" pitchFamily="34" charset="0"/>
          </a:endParaRPr>
        </a:p>
      </dsp:txBody>
      <dsp:txXfrm>
        <a:off x="3488609" y="659563"/>
        <a:ext cx="2366312" cy="204713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0.6889</cdr:x>
      <cdr:y>0.09228</cdr:y>
    </cdr:from>
    <cdr:to>
      <cdr:x>0.92699</cdr:x>
      <cdr:y>0.43166</cdr:y>
    </cdr:to>
    <cdr:sp macro="" textlink="">
      <cdr:nvSpPr>
        <cdr:cNvPr id="4" name="Speech Bubble: Rectangle 3">
          <a:extLst xmlns:a="http://schemas.openxmlformats.org/drawingml/2006/main">
            <a:ext uri="{FF2B5EF4-FFF2-40B4-BE49-F238E27FC236}">
              <a16:creationId xmlns:a16="http://schemas.microsoft.com/office/drawing/2014/main" id="{14BC0EEE-D06D-DF5F-7226-075DC6B5950B}"/>
            </a:ext>
          </a:extLst>
        </cdr:cNvPr>
        <cdr:cNvSpPr/>
      </cdr:nvSpPr>
      <cdr:spPr>
        <a:xfrm xmlns:a="http://schemas.openxmlformats.org/drawingml/2006/main">
          <a:off x="6363609" y="338762"/>
          <a:ext cx="2199326" cy="1245870"/>
        </a:xfrm>
        <a:prstGeom xmlns:a="http://schemas.openxmlformats.org/drawingml/2006/main" prst="wedgeRectCallout">
          <a:avLst>
            <a:gd name="adj1" fmla="val -121104"/>
            <a:gd name="adj2" fmla="val 45069"/>
          </a:avLst>
        </a:prstGeom>
        <a:solidFill xmlns:a="http://schemas.openxmlformats.org/drawingml/2006/main">
          <a:schemeClr val="accent5">
            <a:lumMod val="20000"/>
            <a:lumOff val="80000"/>
          </a:schemeClr>
        </a:solidFill>
        <a:ln xmlns:a="http://schemas.openxmlformats.org/drawingml/2006/main"/>
      </cdr:spPr>
      <cdr:style>
        <a:lnRef xmlns:a="http://schemas.openxmlformats.org/drawingml/2006/main" idx="2">
          <a:schemeClr val="accent5"/>
        </a:lnRef>
        <a:fillRef xmlns:a="http://schemas.openxmlformats.org/drawingml/2006/main" idx="1">
          <a:schemeClr val="lt1"/>
        </a:fillRef>
        <a:effectRef xmlns:a="http://schemas.openxmlformats.org/drawingml/2006/main" idx="0">
          <a:schemeClr val="accent5"/>
        </a:effectRef>
        <a:fontRef xmlns:a="http://schemas.openxmlformats.org/drawingml/2006/main" idx="minor">
          <a:schemeClr val="dk1"/>
        </a:fontRef>
      </cdr:style>
      <cdr:txBody>
        <a:bodyPr xmlns:a="http://schemas.openxmlformats.org/drawingml/2006/main" rtlCol="0" anchor="ctr"/>
        <a:lstStyle xmlns:a="http://schemas.openxmlformats.org/drawingml/2006/main">
          <a:defPPr>
            <a:defRPr lang="tr-T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xmlns:a="http://schemas.openxmlformats.org/drawingml/2006/main">
          <a:pPr algn="ctr"/>
          <a:r>
            <a:rPr lang="ar-DZ" sz="24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اختبار الكفاءة </a:t>
          </a:r>
          <a:endParaRPr lang="en-US" sz="24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CD047C9-6A79-44A1-8C8C-C4BA9FF4536F}" type="datetimeFigureOut">
              <a:t>9/2/2026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1ABB7DD-3D74-453F-8830-583D2693C95E}" type="slidenum">
              <a:t>‹#›</a:t>
            </a:fld>
            <a:endParaRPr lang="en-US"/>
          </a:p>
        </p:txBody>
      </p:sp>
    </p:spTree>
    <p:extLst>
      <p:ext uri="{BB962C8B-B14F-4D97-AF65-F5344CB8AC3E}">
        <p14:creationId xmlns:p14="http://schemas.microsoft.com/office/powerpoint/2010/main" val="3819780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BB7DD-3D74-453F-8830-583D2693C95E}" type="slidenum">
              <a:rPr lang="tr-TR" smtClean="0"/>
              <a:t>1</a:t>
            </a:fld>
            <a:endParaRPr lang="tr-TR"/>
          </a:p>
        </p:txBody>
      </p:sp>
    </p:spTree>
    <p:extLst>
      <p:ext uri="{BB962C8B-B14F-4D97-AF65-F5344CB8AC3E}">
        <p14:creationId xmlns:p14="http://schemas.microsoft.com/office/powerpoint/2010/main" val="237737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5"/>
          </p:nvPr>
        </p:nvSpPr>
        <p:spPr/>
        <p:txBody>
          <a:bodyPr/>
          <a:lstStyle/>
          <a:p>
            <a:fld id="{97E434DC-C288-4C65-86AC-8E99494D4E03}" type="slidenum">
              <a:rPr lang="tr-TR" smtClean="0"/>
              <a:t>45</a:t>
            </a:fld>
            <a:endParaRPr lang="tr-TR"/>
          </a:p>
        </p:txBody>
      </p:sp>
    </p:spTree>
    <p:extLst>
      <p:ext uri="{BB962C8B-B14F-4D97-AF65-F5344CB8AC3E}">
        <p14:creationId xmlns:p14="http://schemas.microsoft.com/office/powerpoint/2010/main" val="2758656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04C05D5-651E-4397-9348-363FB4410AD5}" type="datetimeFigureOut">
              <a:rPr lang="tr-TR" smtClean="0"/>
              <a:t>2.09.2026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3712753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C05D5-651E-4397-9348-363FB4410AD5}" type="datetimeFigureOut">
              <a:rPr lang="tr-TR" smtClean="0"/>
              <a:t>2.09.2026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3007923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C05D5-651E-4397-9348-363FB4410AD5}" type="datetimeFigureOut">
              <a:rPr lang="tr-TR" smtClean="0"/>
              <a:t>2.09.2026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2759141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104C05D5-651E-4397-9348-363FB4410AD5}" type="datetimeFigureOut">
              <a:rPr lang="tr-TR" smtClean="0"/>
              <a:t>2.09.2026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2033642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104C05D5-651E-4397-9348-363FB4410AD5}" type="datetimeFigureOut">
              <a:rPr lang="tr-TR" smtClean="0"/>
              <a:t>2.09.2026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903464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C05D5-651E-4397-9348-363FB4410AD5}" type="datetimeFigureOut">
              <a:rPr lang="tr-TR" smtClean="0"/>
              <a:t>2.09.2026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1980622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4C05D5-651E-4397-9348-363FB4410AD5}" type="datetimeFigureOut">
              <a:rPr lang="tr-TR" smtClean="0"/>
              <a:t>2.09.2026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891015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4C05D5-651E-4397-9348-363FB4410AD5}" type="datetimeFigureOut">
              <a:rPr lang="tr-TR" smtClean="0"/>
              <a:t>2.09.2026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3840262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4C05D5-651E-4397-9348-363FB4410AD5}" type="datetimeFigureOut">
              <a:rPr lang="tr-TR" smtClean="0"/>
              <a:t>2.09.2026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118851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4C05D5-651E-4397-9348-363FB4410AD5}" type="datetimeFigureOut">
              <a:rPr lang="tr-TR" smtClean="0"/>
              <a:t>2.09.2026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2054407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C05D5-651E-4397-9348-363FB4410AD5}" type="datetimeFigureOut">
              <a:rPr lang="tr-TR" smtClean="0"/>
              <a:t>2.09.2026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3110677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4C05D5-651E-4397-9348-363FB4410AD5}" type="datetimeFigureOut">
              <a:rPr lang="tr-TR" smtClean="0"/>
              <a:t>2.09.2026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2430385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4C05D5-651E-4397-9348-363FB4410AD5}" type="datetimeFigureOut">
              <a:rPr lang="tr-TR" smtClean="0"/>
              <a:t>2.09.2026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3D2BEE-DEA8-46EA-989C-DEE96B960422}" type="slidenum">
              <a:rPr lang="tr-TR" smtClean="0"/>
              <a:t>‹#›</a:t>
            </a:fld>
            <a:endParaRPr lang="tr-TR"/>
          </a:p>
        </p:txBody>
      </p:sp>
    </p:spTree>
    <p:extLst>
      <p:ext uri="{BB962C8B-B14F-4D97-AF65-F5344CB8AC3E}">
        <p14:creationId xmlns:p14="http://schemas.microsoft.com/office/powerpoint/2010/main" val="89860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04C05D5-651E-4397-9348-363FB4410AD5}" type="datetimeFigureOut">
              <a:rPr lang="tr-TR" smtClean="0"/>
              <a:t>2.09.2026</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23D2BEE-DEA8-46EA-989C-DEE96B960422}" type="slidenum">
              <a:rPr lang="tr-TR" smtClean="0"/>
              <a:t>‹#›</a:t>
            </a:fld>
            <a:endParaRPr lang="tr-TR"/>
          </a:p>
        </p:txBody>
      </p:sp>
    </p:spTree>
    <p:extLst>
      <p:ext uri="{BB962C8B-B14F-4D97-AF65-F5344CB8AC3E}">
        <p14:creationId xmlns:p14="http://schemas.microsoft.com/office/powerpoint/2010/main" val="3179905483"/>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mailto:dilek.batur@uskudar.edu.tr" TargetMode="External"/><Relationship Id="rId4" Type="http://schemas.openxmlformats.org/officeDocument/2006/relationships/hyperlink" Target="https://hazirlik.uskudar.edu.tr/"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hazirlik.uskudar.edu.tr/" TargetMode="Externa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hyperlink" Target="mailto:dilek.batur@uskudar.edu.tr" TargetMode="External"/><Relationship Id="rId2" Type="http://schemas.openxmlformats.org/officeDocument/2006/relationships/hyperlink" Target="mailto:dilek.batursecer@uskudar.edu.tr" TargetMode="Externa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hyperlink" Target="mailto:anita.afshinpour@uskudar.edu.tr"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225606" cy="7888077"/>
          </a:xfrm>
          <a:prstGeom prst="rect">
            <a:avLst/>
          </a:prstGeom>
        </p:spPr>
      </p:pic>
      <p:sp>
        <p:nvSpPr>
          <p:cNvPr id="7" name="Dikdörtgen 6"/>
          <p:cNvSpPr/>
          <p:nvPr/>
        </p:nvSpPr>
        <p:spPr>
          <a:xfrm>
            <a:off x="618977" y="369116"/>
            <a:ext cx="5303650" cy="1815882"/>
          </a:xfrm>
          <a:prstGeom prst="rect">
            <a:avLst/>
          </a:prstGeom>
        </p:spPr>
        <p:txBody>
          <a:bodyPr wrap="square">
            <a:spAutoFit/>
          </a:bodyPr>
          <a:lstStyle/>
          <a:p>
            <a:pPr algn="ctr"/>
            <a:r>
              <a:rPr lang="tr-TR" sz="2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2025-2026 ACADEMIC YEAR</a:t>
            </a:r>
          </a:p>
          <a:p>
            <a:pPr algn="ctr"/>
            <a:r>
              <a:rPr lang="tr-TR" sz="2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FOREIGN LANGUAGES COORDINATORSHIP</a:t>
            </a:r>
          </a:p>
          <a:p>
            <a:pPr algn="ctr"/>
            <a:r>
              <a:rPr lang="tr-TR" sz="2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PREPARATORY SCHOOL</a:t>
            </a:r>
          </a:p>
        </p:txBody>
      </p:sp>
      <p:sp>
        <p:nvSpPr>
          <p:cNvPr id="3" name="TextBox 2">
            <a:extLst>
              <a:ext uri="{FF2B5EF4-FFF2-40B4-BE49-F238E27FC236}">
                <a16:creationId xmlns:a16="http://schemas.microsoft.com/office/drawing/2014/main" id="{ADFAC1FD-09C3-4639-9525-BBB3B43B9F98}"/>
              </a:ext>
            </a:extLst>
          </p:cNvPr>
          <p:cNvSpPr txBox="1"/>
          <p:nvPr/>
        </p:nvSpPr>
        <p:spPr>
          <a:xfrm>
            <a:off x="6593747" y="461394"/>
            <a:ext cx="4979276" cy="1938992"/>
          </a:xfrm>
          <a:prstGeom prst="rect">
            <a:avLst/>
          </a:prstGeom>
          <a:noFill/>
        </p:spPr>
        <p:txBody>
          <a:bodyPr wrap="square" rtlCol="0">
            <a:spAutoFit/>
          </a:bodyPr>
          <a:lstStyle/>
          <a:p>
            <a:pPr algn="ctr"/>
            <a:r>
              <a:rPr lang="ar-DZ" sz="4000" b="1"/>
              <a:t>العام الدراسي 2025-2026</a:t>
            </a:r>
            <a:br>
              <a:rPr lang="ar-DZ" sz="4000" b="1"/>
            </a:br>
            <a:r>
              <a:rPr lang="ar-DZ" sz="4000" b="1"/>
              <a:t>إدارة اللغات الأجنبية</a:t>
            </a:r>
            <a:br>
              <a:rPr lang="ar-DZ" sz="4000" b="1"/>
            </a:br>
            <a:r>
              <a:rPr lang="ar-DZ" sz="4000" b="1"/>
              <a:t>المدرسة التحضيرية</a:t>
            </a:r>
            <a:endParaRPr lang="ar-DZ" sz="4000"/>
          </a:p>
        </p:txBody>
      </p:sp>
      <p:sp>
        <p:nvSpPr>
          <p:cNvPr id="4" name="TextBox 3">
            <a:extLst>
              <a:ext uri="{FF2B5EF4-FFF2-40B4-BE49-F238E27FC236}">
                <a16:creationId xmlns:a16="http://schemas.microsoft.com/office/drawing/2014/main" id="{41954597-1E94-4383-2477-5356D451EBD9}"/>
              </a:ext>
            </a:extLst>
          </p:cNvPr>
          <p:cNvSpPr txBox="1"/>
          <p:nvPr/>
        </p:nvSpPr>
        <p:spPr>
          <a:xfrm>
            <a:off x="5981350" y="4790114"/>
            <a:ext cx="5591673" cy="1477328"/>
          </a:xfrm>
          <a:prstGeom prst="rect">
            <a:avLst/>
          </a:prstGeom>
          <a:noFill/>
        </p:spPr>
        <p:txBody>
          <a:bodyPr wrap="square" rtlCol="0">
            <a:spAutoFit/>
          </a:bodyPr>
          <a:lstStyle/>
          <a:p>
            <a:pPr lvl="1" algn="r"/>
            <a:r>
              <a:rPr lang="ar-DZ"/>
              <a:t>الموقع الإلكتروني للمدرسة التحضيرية: </a:t>
            </a:r>
          </a:p>
          <a:p>
            <a:pPr lvl="1" algn="r"/>
            <a:r>
              <a:rPr lang="en-US">
                <a:hlinkClick r:id="rId4"/>
              </a:rPr>
              <a:t>https://hazirlik.uskudar.edu.tr</a:t>
            </a:r>
            <a:r>
              <a:rPr lang="en-US"/>
              <a:t> </a:t>
            </a:r>
          </a:p>
          <a:p>
            <a:pPr lvl="1" algn="r"/>
            <a:endParaRPr lang="en-US"/>
          </a:p>
          <a:p>
            <a:pPr lvl="1" algn="r"/>
            <a:r>
              <a:rPr lang="ar-DZ"/>
              <a:t>البريد الإلكتروني للمديرة: </a:t>
            </a:r>
          </a:p>
          <a:p>
            <a:pPr lvl="1" algn="r"/>
            <a:r>
              <a:rPr lang="en-US">
                <a:hlinkClick r:id="rId5"/>
              </a:rPr>
              <a:t>dilek.batur@uskudar.edu.tr</a:t>
            </a:r>
            <a:r>
              <a:rPr lang="en-US"/>
              <a:t> </a:t>
            </a:r>
          </a:p>
        </p:txBody>
      </p:sp>
    </p:spTree>
    <p:extLst>
      <p:ext uri="{BB962C8B-B14F-4D97-AF65-F5344CB8AC3E}">
        <p14:creationId xmlns:p14="http://schemas.microsoft.com/office/powerpoint/2010/main" val="2821580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5" y="420445"/>
            <a:ext cx="11314012" cy="1029145"/>
          </a:xfrm>
        </p:spPr>
        <p:txBody>
          <a:bodyPr>
            <a:normAutofit fontScale="90000"/>
          </a:bodyPr>
          <a:lstStyle/>
          <a:p>
            <a:pPr algn="ctr"/>
            <a:r>
              <a:rPr lang="ar"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نظام التقييم</a:t>
            </a:r>
            <a:br>
              <a:rPr lang="tr-TR" b="1">
                <a:solidFill>
                  <a:srgbClr val="00B2AC"/>
                </a:solidFill>
              </a:rPr>
            </a:br>
            <a:endParaRPr lang="tr-TR"/>
          </a:p>
        </p:txBody>
      </p:sp>
      <p:sp>
        <p:nvSpPr>
          <p:cNvPr id="3" name="Content Placeholder 2"/>
          <p:cNvSpPr>
            <a:spLocks noGrp="1"/>
          </p:cNvSpPr>
          <p:nvPr>
            <p:ph sz="quarter" idx="13"/>
          </p:nvPr>
        </p:nvSpPr>
        <p:spPr>
          <a:xfrm>
            <a:off x="391885" y="1057133"/>
            <a:ext cx="11663266" cy="5021317"/>
          </a:xfrm>
        </p:spPr>
        <p:txBody>
          <a:bodyPr/>
          <a:lstStyle/>
          <a:p>
            <a:pPr lvl="1" algn="r" rtl="1"/>
            <a:r>
              <a:rPr lang="ar-DZ" sz="3200" b="1">
                <a:latin typeface="Calibri" panose="020F0502020204030204" pitchFamily="34" charset="0"/>
                <a:cs typeface="Calibri" panose="020F0502020204030204" pitchFamily="34" charset="0"/>
              </a:rPr>
              <a:t>اختبار قصير </a:t>
            </a:r>
            <a:r>
              <a:rPr lang="ar" sz="3200" b="1">
                <a:latin typeface="Calibri" panose="020F0502020204030204" pitchFamily="34" charset="0"/>
                <a:cs typeface="Calibri" panose="020F0502020204030204" pitchFamily="34" charset="0"/>
              </a:rPr>
              <a:t>(QP) </a:t>
            </a:r>
            <a:r>
              <a:rPr lang="ar-LB" sz="3200" b="1">
                <a:latin typeface="Calibri" panose="020F0502020204030204" pitchFamily="34" charset="0"/>
                <a:cs typeface="Calibri" panose="020F0502020204030204" pitchFamily="34" charset="0"/>
              </a:rPr>
              <a:t>							   5 %</a:t>
            </a:r>
          </a:p>
          <a:p>
            <a:pPr lvl="1" algn="r" rtl="1"/>
            <a:r>
              <a:rPr lang="ar" sz="3200" b="1">
                <a:latin typeface="Calibri" panose="020F0502020204030204" pitchFamily="34" charset="0"/>
                <a:cs typeface="Calibri" panose="020F0502020204030204" pitchFamily="34" charset="0"/>
              </a:rPr>
              <a:t>تقييم ال</a:t>
            </a:r>
            <a:r>
              <a:rPr lang="ar-LB" sz="3200" b="1">
                <a:latin typeface="Calibri" panose="020F0502020204030204" pitchFamily="34" charset="0"/>
                <a:cs typeface="Calibri" panose="020F0502020204030204" pitchFamily="34" charset="0"/>
              </a:rPr>
              <a:t>أستاذ</a:t>
            </a:r>
            <a:r>
              <a:rPr lang="ar" sz="3200" b="1">
                <a:latin typeface="Calibri" panose="020F0502020204030204" pitchFamily="34" charset="0"/>
                <a:cs typeface="Calibri" panose="020F0502020204030204" pitchFamily="34" charset="0"/>
              </a:rPr>
              <a:t> (TA) + ال</a:t>
            </a:r>
            <a:r>
              <a:rPr lang="ar-LB" sz="3200" b="1">
                <a:latin typeface="Calibri" panose="020F0502020204030204" pitchFamily="34" charset="0"/>
                <a:cs typeface="Calibri" panose="020F0502020204030204" pitchFamily="34" charset="0"/>
              </a:rPr>
              <a:t>واجبات</a:t>
            </a:r>
            <a:r>
              <a:rPr lang="ar" sz="3200" b="1">
                <a:latin typeface="Calibri" panose="020F0502020204030204" pitchFamily="34" charset="0"/>
                <a:cs typeface="Calibri" panose="020F0502020204030204" pitchFamily="34" charset="0"/>
              </a:rPr>
              <a:t> المنزلي</a:t>
            </a:r>
            <a:r>
              <a:rPr lang="ar-LB" sz="3200" b="1">
                <a:latin typeface="Calibri" panose="020F0502020204030204" pitchFamily="34" charset="0"/>
                <a:cs typeface="Calibri" panose="020F0502020204030204" pitchFamily="34" charset="0"/>
              </a:rPr>
              <a:t>ة</a:t>
            </a:r>
            <a:r>
              <a:rPr lang="ar" sz="3200" b="1">
                <a:latin typeface="Calibri" panose="020F0502020204030204" pitchFamily="34" charset="0"/>
                <a:cs typeface="Calibri" panose="020F0502020204030204" pitchFamily="34" charset="0"/>
              </a:rPr>
              <a:t> عبر الإنترنت</a:t>
            </a:r>
            <a:r>
              <a:rPr lang="ar-LB" sz="3200" b="1">
                <a:latin typeface="Calibri" panose="020F0502020204030204" pitchFamily="34" charset="0"/>
                <a:cs typeface="Calibri" panose="020F0502020204030204" pitchFamily="34" charset="0"/>
              </a:rPr>
              <a:t> </a:t>
            </a:r>
            <a:r>
              <a:rPr lang="ar" sz="3200" b="1">
                <a:latin typeface="Calibri" panose="020F0502020204030204" pitchFamily="34" charset="0"/>
                <a:cs typeface="Calibri" panose="020F0502020204030204" pitchFamily="34" charset="0"/>
              </a:rPr>
              <a:t> </a:t>
            </a:r>
            <a:r>
              <a:rPr lang="ar-LB" sz="3200" b="1">
                <a:latin typeface="Calibri" panose="020F0502020204030204" pitchFamily="34" charset="0"/>
                <a:cs typeface="Calibri" panose="020F0502020204030204" pitchFamily="34" charset="0"/>
              </a:rPr>
              <a:t>		</a:t>
            </a:r>
            <a:r>
              <a:rPr lang="ar" sz="3200" b="1">
                <a:latin typeface="Calibri" panose="020F0502020204030204" pitchFamily="34" charset="0"/>
                <a:cs typeface="Calibri" panose="020F0502020204030204" pitchFamily="34" charset="0"/>
              </a:rPr>
              <a:t> </a:t>
            </a:r>
            <a:r>
              <a:rPr lang="en-US" sz="3200" b="1">
                <a:latin typeface="Calibri" panose="020F0502020204030204" pitchFamily="34" charset="0"/>
                <a:cs typeface="Calibri" panose="020F0502020204030204" pitchFamily="34" charset="0"/>
              </a:rPr>
              <a:t>15</a:t>
            </a:r>
            <a:r>
              <a:rPr lang="ar-LB" sz="3200" b="1">
                <a:latin typeface="Calibri" panose="020F0502020204030204" pitchFamily="34" charset="0"/>
                <a:cs typeface="Calibri" panose="020F0502020204030204" pitchFamily="34" charset="0"/>
              </a:rPr>
              <a:t> %</a:t>
            </a:r>
          </a:p>
          <a:p>
            <a:pPr lvl="1" algn="r" rtl="1"/>
            <a:r>
              <a:rPr lang="ar" sz="3200" b="1">
                <a:latin typeface="Calibri" panose="020F0502020204030204" pitchFamily="34" charset="0"/>
                <a:cs typeface="Calibri" panose="020F0502020204030204" pitchFamily="34" charset="0"/>
              </a:rPr>
              <a:t>تقييم</a:t>
            </a:r>
            <a:r>
              <a:rPr lang="ar-LB" sz="3200" b="1">
                <a:latin typeface="Calibri" panose="020F0502020204030204" pitchFamily="34" charset="0"/>
                <a:cs typeface="Calibri" panose="020F0502020204030204" pitchFamily="34" charset="0"/>
              </a:rPr>
              <a:t> خلال</a:t>
            </a:r>
            <a:r>
              <a:rPr lang="ar" sz="3200" b="1">
                <a:latin typeface="Calibri" panose="020F0502020204030204" pitchFamily="34" charset="0"/>
                <a:cs typeface="Calibri" panose="020F0502020204030204" pitchFamily="34" charset="0"/>
              </a:rPr>
              <a:t> الوحد</a:t>
            </a:r>
            <a:r>
              <a:rPr lang="ar-LB" sz="3200" b="1">
                <a:latin typeface="Calibri" panose="020F0502020204030204" pitchFamily="34" charset="0"/>
                <a:cs typeface="Calibri" panose="020F0502020204030204" pitchFamily="34" charset="0"/>
              </a:rPr>
              <a:t>ة</a:t>
            </a:r>
            <a:r>
              <a:rPr lang="ar" sz="3200" b="1">
                <a:latin typeface="Calibri" panose="020F0502020204030204" pitchFamily="34" charset="0"/>
                <a:cs typeface="Calibri" panose="020F0502020204030204" pitchFamily="34" charset="0"/>
              </a:rPr>
              <a:t> (</a:t>
            </a:r>
            <a:r>
              <a:rPr lang="en-US" sz="3200" b="1">
                <a:latin typeface="Calibri" panose="020F0502020204030204" pitchFamily="34" charset="0"/>
                <a:cs typeface="Calibri" panose="020F0502020204030204" pitchFamily="34" charset="0"/>
              </a:rPr>
              <a:t>IMA</a:t>
            </a:r>
            <a:r>
              <a:rPr lang="ar" sz="3200" b="1">
                <a:latin typeface="Calibri" panose="020F0502020204030204" pitchFamily="34" charset="0"/>
                <a:cs typeface="Calibri" panose="020F0502020204030204" pitchFamily="34" charset="0"/>
              </a:rPr>
              <a:t>)</a:t>
            </a:r>
            <a:r>
              <a:rPr lang="ar-LB" sz="3200" b="1">
                <a:latin typeface="Calibri" panose="020F0502020204030204" pitchFamily="34" charset="0"/>
                <a:cs typeface="Calibri" panose="020F0502020204030204" pitchFamily="34" charset="0"/>
              </a:rPr>
              <a:t>						 30 %</a:t>
            </a:r>
          </a:p>
          <a:p>
            <a:pPr lvl="1" algn="r" rtl="1"/>
            <a:r>
              <a:rPr lang="ar" sz="3200" b="1">
                <a:latin typeface="Calibri" panose="020F0502020204030204" pitchFamily="34" charset="0"/>
                <a:cs typeface="Calibri" panose="020F0502020204030204" pitchFamily="34" charset="0"/>
              </a:rPr>
              <a:t>تقييم نهاية الوحدة (</a:t>
            </a:r>
            <a:r>
              <a:rPr lang="en-US" sz="3200" b="1">
                <a:latin typeface="Calibri" panose="020F0502020204030204" pitchFamily="34" charset="0"/>
                <a:cs typeface="Calibri" panose="020F0502020204030204" pitchFamily="34" charset="0"/>
              </a:rPr>
              <a:t>EMA</a:t>
            </a:r>
            <a:r>
              <a:rPr lang="ar" sz="3200" b="1">
                <a:latin typeface="Calibri" panose="020F0502020204030204" pitchFamily="34" charset="0"/>
                <a:cs typeface="Calibri" panose="020F0502020204030204" pitchFamily="34" charset="0"/>
              </a:rPr>
              <a:t>)</a:t>
            </a:r>
            <a:r>
              <a:rPr lang="ar-LB" sz="3200" b="1">
                <a:latin typeface="Calibri" panose="020F0502020204030204" pitchFamily="34" charset="0"/>
                <a:cs typeface="Calibri" panose="020F0502020204030204" pitchFamily="34" charset="0"/>
              </a:rPr>
              <a:t>					           50 %</a:t>
            </a:r>
            <a:endParaRPr lang="ar" sz="3200" b="1">
              <a:latin typeface="Calibri" panose="020F0502020204030204" pitchFamily="34" charset="0"/>
              <a:cs typeface="Calibri" panose="020F0502020204030204" pitchFamily="34" charset="0"/>
            </a:endParaRPr>
          </a:p>
          <a:p>
            <a:pPr marL="0" indent="0" algn="r" rtl="1">
              <a:buNone/>
            </a:pPr>
            <a:endParaRPr lang="tr-TR" b="1">
              <a:latin typeface="Calibri" panose="020F0502020204030204" pitchFamily="34" charset="0"/>
              <a:cs typeface="Calibri" panose="020F0502020204030204" pitchFamily="34" charset="0"/>
            </a:endParaRPr>
          </a:p>
          <a:p>
            <a:pPr marL="0" indent="0" algn="r" rtl="1">
              <a:buNone/>
            </a:pPr>
            <a:endParaRPr lang="tr-TR" b="1">
              <a:latin typeface="Calibri" panose="020F0502020204030204" pitchFamily="34" charset="0"/>
              <a:cs typeface="Calibri" panose="020F0502020204030204" pitchFamily="34" charset="0"/>
            </a:endParaRPr>
          </a:p>
          <a:p>
            <a:pPr marL="0" indent="0" algn="r" rtl="1">
              <a:buNone/>
            </a:pPr>
            <a:r>
              <a:rPr lang="ar-LB" b="1">
                <a:latin typeface="Calibri" panose="020F0502020204030204" pitchFamily="34" charset="0"/>
                <a:cs typeface="Calibri" panose="020F0502020204030204" pitchFamily="34" charset="0"/>
              </a:rPr>
              <a:t>				</a:t>
            </a:r>
            <a:r>
              <a:rPr lang="ar-LB" sz="2800" b="1">
                <a:latin typeface="Calibri" panose="020F0502020204030204" pitchFamily="34" charset="0"/>
                <a:cs typeface="Calibri" panose="020F0502020204030204" pitchFamily="34" charset="0"/>
              </a:rPr>
              <a:t>+</a:t>
            </a:r>
            <a:r>
              <a:rPr lang="ar-LB" b="1">
                <a:latin typeface="Calibri" panose="020F0502020204030204" pitchFamily="34" charset="0"/>
                <a:cs typeface="Calibri" panose="020F0502020204030204" pitchFamily="34" charset="0"/>
              </a:rPr>
              <a:t>				</a:t>
            </a:r>
            <a:r>
              <a:rPr lang="ar-LB" sz="2800" b="1">
                <a:latin typeface="Calibri" panose="020F0502020204030204" pitchFamily="34" charset="0"/>
                <a:cs typeface="Calibri" panose="020F0502020204030204" pitchFamily="34" charset="0"/>
              </a:rPr>
              <a:t>=	</a:t>
            </a:r>
            <a:r>
              <a:rPr lang="ar" sz="2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sz="2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درجة نهاية العام</a:t>
            </a:r>
            <a:endParaRPr lang="tr-TR"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Rectangle 4"/>
          <p:cNvSpPr/>
          <p:nvPr/>
        </p:nvSpPr>
        <p:spPr>
          <a:xfrm>
            <a:off x="8919671" y="3567791"/>
            <a:ext cx="1965464" cy="1592272"/>
          </a:xfrm>
          <a:prstGeom prst="rect">
            <a:avLst/>
          </a:prstGeom>
          <a:solidFill>
            <a:srgbClr val="54D9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المتوسط المرجح لأربع وحدات 60%</a:t>
            </a:r>
            <a:endParaRPr lang="tr-TR" sz="20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Rectangle 6"/>
          <p:cNvSpPr/>
          <p:nvPr/>
        </p:nvSpPr>
        <p:spPr>
          <a:xfrm>
            <a:off x="5471268" y="3567791"/>
            <a:ext cx="1965464" cy="1592272"/>
          </a:xfrm>
          <a:prstGeom prst="rect">
            <a:avLst/>
          </a:prstGeom>
          <a:solidFill>
            <a:srgbClr val="54D9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اختبار الكفاءة 40</a:t>
            </a:r>
            <a:r>
              <a:rPr lang="ar-LB" sz="2400" b="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ar" sz="2400" b="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2C0CFC9-B2CF-4170-1F1A-55AA44D91D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106274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598" y="189745"/>
            <a:ext cx="11662804" cy="1395343"/>
          </a:xfrm>
        </p:spPr>
        <p:txBody>
          <a:bodyPr>
            <a:normAutofit/>
          </a:bodyPr>
          <a:lstStyle/>
          <a:p>
            <a:pPr algn="ctr" rtl="1"/>
            <a:r>
              <a:rPr lang="ar-DZ" sz="4400" b="1">
                <a:solidFill>
                  <a:srgbClr val="00B2AC"/>
                </a:solidFill>
                <a:latin typeface="Calibri" panose="020F0502020204030204" pitchFamily="34" charset="0"/>
                <a:cs typeface="Calibri" panose="020F0502020204030204" pitchFamily="34" charset="0"/>
              </a:rPr>
              <a:t>ا</a:t>
            </a:r>
            <a:r>
              <a:rPr lang="ar-LB" sz="4400" b="1">
                <a:solidFill>
                  <a:srgbClr val="00B2AC"/>
                </a:solidFill>
                <a:latin typeface="Calibri" panose="020F0502020204030204" pitchFamily="34" charset="0"/>
                <a:cs typeface="Calibri" panose="020F0502020204030204" pitchFamily="34" charset="0"/>
              </a:rPr>
              <a:t>لا</a:t>
            </a:r>
            <a:r>
              <a:rPr lang="ar-DZ" sz="4400" b="1">
                <a:solidFill>
                  <a:srgbClr val="00B2AC"/>
                </a:solidFill>
                <a:latin typeface="Calibri" panose="020F0502020204030204" pitchFamily="34" charset="0"/>
                <a:cs typeface="Calibri" panose="020F0502020204030204" pitchFamily="34" charset="0"/>
              </a:rPr>
              <a:t>ختبار</a:t>
            </a:r>
            <a:r>
              <a:rPr lang="ar-LB" sz="4400" b="1">
                <a:solidFill>
                  <a:srgbClr val="00B2AC"/>
                </a:solidFill>
                <a:latin typeface="Calibri" panose="020F0502020204030204" pitchFamily="34" charset="0"/>
                <a:cs typeface="Calibri" panose="020F0502020204030204" pitchFamily="34" charset="0"/>
              </a:rPr>
              <a:t>ات</a:t>
            </a:r>
            <a:r>
              <a:rPr lang="ar-DZ" sz="4400" b="1">
                <a:solidFill>
                  <a:srgbClr val="00B2AC"/>
                </a:solidFill>
                <a:latin typeface="Calibri" panose="020F0502020204030204" pitchFamily="34" charset="0"/>
                <a:cs typeface="Calibri" panose="020F0502020204030204" pitchFamily="34" charset="0"/>
              </a:rPr>
              <a:t> </a:t>
            </a:r>
            <a:r>
              <a:rPr lang="ar-LB" sz="4400" b="1">
                <a:solidFill>
                  <a:srgbClr val="00B2AC"/>
                </a:solidFill>
                <a:latin typeface="Calibri" panose="020F0502020204030204" pitchFamily="34" charset="0"/>
                <a:cs typeface="Calibri" panose="020F0502020204030204" pitchFamily="34" charset="0"/>
              </a:rPr>
              <a:t>ال</a:t>
            </a:r>
            <a:r>
              <a:rPr lang="ar-DZ" sz="4400" b="1">
                <a:solidFill>
                  <a:srgbClr val="00B2AC"/>
                </a:solidFill>
                <a:latin typeface="Calibri" panose="020F0502020204030204" pitchFamily="34" charset="0"/>
                <a:cs typeface="Calibri" panose="020F0502020204030204" pitchFamily="34" charset="0"/>
              </a:rPr>
              <a:t>قصير</a:t>
            </a:r>
            <a:r>
              <a:rPr lang="ar-LB" sz="4400" b="1">
                <a:solidFill>
                  <a:srgbClr val="00B2AC"/>
                </a:solidFill>
                <a:latin typeface="Calibri" panose="020F0502020204030204" pitchFamily="34" charset="0"/>
                <a:cs typeface="Calibri" panose="020F0502020204030204" pitchFamily="34" charset="0"/>
              </a:rPr>
              <a:t>ة</a:t>
            </a:r>
            <a:r>
              <a:rPr lang="ar-DZ" sz="4400" b="1">
                <a:solidFill>
                  <a:srgbClr val="00B2AC"/>
                </a:solidFill>
                <a:latin typeface="Calibri" panose="020F0502020204030204" pitchFamily="34" charset="0"/>
                <a:cs typeface="Calibri" panose="020F0502020204030204" pitchFamily="34" charset="0"/>
              </a:rPr>
              <a:t> </a:t>
            </a:r>
            <a:r>
              <a:rPr lang="ar"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A1-A2</a:t>
            </a:r>
            <a:endParaRPr lang="tr-TR"/>
          </a:p>
        </p:txBody>
      </p:sp>
      <p:graphicFrame>
        <p:nvGraphicFramePr>
          <p:cNvPr id="3" name="Table 4">
            <a:extLst>
              <a:ext uri="{FF2B5EF4-FFF2-40B4-BE49-F238E27FC236}">
                <a16:creationId xmlns:a16="http://schemas.microsoft.com/office/drawing/2014/main" id="{3E7063A0-F1B2-D08B-8CB7-98273891DD11}"/>
              </a:ext>
            </a:extLst>
          </p:cNvPr>
          <p:cNvGraphicFramePr>
            <a:graphicFrameLocks noGrp="1"/>
          </p:cNvGraphicFramePr>
          <p:nvPr>
            <p:extLst>
              <p:ext uri="{D42A27DB-BD31-4B8C-83A1-F6EECF244321}">
                <p14:modId xmlns:p14="http://schemas.microsoft.com/office/powerpoint/2010/main" val="321817498"/>
              </p:ext>
            </p:extLst>
          </p:nvPr>
        </p:nvGraphicFramePr>
        <p:xfrm>
          <a:off x="6705306" y="1585088"/>
          <a:ext cx="4325684" cy="2243328"/>
        </p:xfrm>
        <a:graphic>
          <a:graphicData uri="http://schemas.openxmlformats.org/drawingml/2006/table">
            <a:tbl>
              <a:tblPr firstRow="1" bandRow="1">
                <a:tableStyleId>{93296810-A885-4BE3-A3E7-6D5BEEA58F35}</a:tableStyleId>
              </a:tblPr>
              <a:tblGrid>
                <a:gridCol w="2776696">
                  <a:extLst>
                    <a:ext uri="{9D8B030D-6E8A-4147-A177-3AD203B41FA5}">
                      <a16:colId xmlns:a16="http://schemas.microsoft.com/office/drawing/2014/main" val="3335053606"/>
                    </a:ext>
                  </a:extLst>
                </a:gridCol>
                <a:gridCol w="1548988">
                  <a:extLst>
                    <a:ext uri="{9D8B030D-6E8A-4147-A177-3AD203B41FA5}">
                      <a16:colId xmlns:a16="http://schemas.microsoft.com/office/drawing/2014/main" val="692274077"/>
                    </a:ext>
                  </a:extLst>
                </a:gridCol>
              </a:tblGrid>
              <a:tr h="710184">
                <a:tc>
                  <a:txBody>
                    <a:bodyPr/>
                    <a:lstStyle/>
                    <a:p>
                      <a:pPr algn="r" rtl="1"/>
                      <a:r>
                        <a:rPr kumimoji="0" lang="ar-LB" sz="2400" b="1" u="none" strike="noStrike" kern="1200" cap="all" spc="0" normalizeH="0" baseline="0" noProof="0">
                          <a:ln>
                            <a:noFill/>
                          </a:ln>
                          <a:solidFill>
                            <a:prstClr val="black"/>
                          </a:solidFill>
                          <a:effectLst/>
                          <a:uLnTx/>
                          <a:uFillTx/>
                        </a:rPr>
                        <a:t>الوحدة 1</a:t>
                      </a:r>
                      <a:endParaRPr lang="en-US" sz="1400">
                        <a:solidFill>
                          <a:schemeClr val="tx1"/>
                        </a:solidFill>
                      </a:endParaRPr>
                    </a:p>
                  </a:txBody>
                  <a:tcPr anchor="ctr"/>
                </a:tc>
                <a:tc>
                  <a:txBody>
                    <a:bodyPr/>
                    <a:lstStyle/>
                    <a:p>
                      <a:pPr algn="r" rtl="1"/>
                      <a:endParaRPr lang="en-US" sz="1400">
                        <a:solidFill>
                          <a:schemeClr val="tx1"/>
                        </a:solidFill>
                      </a:endParaRPr>
                    </a:p>
                  </a:txBody>
                  <a:tcPr anchor="ctr"/>
                </a:tc>
                <a:extLst>
                  <a:ext uri="{0D108BD9-81ED-4DB2-BD59-A6C34878D82A}">
                    <a16:rowId xmlns:a16="http://schemas.microsoft.com/office/drawing/2014/main" val="2647232692"/>
                  </a:ext>
                </a:extLst>
              </a:tr>
              <a:tr h="710184">
                <a:tc>
                  <a:txBody>
                    <a:bodyPr/>
                    <a:lstStyle/>
                    <a:p>
                      <a:pPr algn="r" rtl="1"/>
                      <a:r>
                        <a:rPr kumimoji="0" lang="ar-LB" sz="2400" b="1" u="none" strike="noStrike" kern="1200" cap="all" spc="0" normalizeH="0" baseline="0" noProof="0">
                          <a:ln>
                            <a:noFill/>
                          </a:ln>
                          <a:solidFill>
                            <a:prstClr val="black"/>
                          </a:solidFill>
                          <a:effectLst/>
                          <a:uLnTx/>
                          <a:uFillTx/>
                        </a:rPr>
                        <a:t>قواعد اللغة </a:t>
                      </a:r>
                      <a:r>
                        <a:rPr kumimoji="0" lang="en-US" sz="2400" b="1" u="none" strike="noStrike" kern="1200" cap="all" spc="0" normalizeH="0" baseline="0" noProof="0">
                          <a:ln>
                            <a:noFill/>
                          </a:ln>
                          <a:solidFill>
                            <a:prstClr val="black"/>
                          </a:solidFill>
                          <a:effectLst/>
                          <a:uLnTx/>
                          <a:uFillTx/>
                        </a:rPr>
                        <a:t>       (UOE)</a:t>
                      </a:r>
                      <a:endParaRPr lang="en-US" sz="1400">
                        <a:solidFill>
                          <a:schemeClr val="tx1"/>
                        </a:solidFill>
                      </a:endParaRPr>
                    </a:p>
                  </a:txBody>
                  <a:tcPr anchor="ctr"/>
                </a:tc>
                <a:tc>
                  <a:txBody>
                    <a:bodyPr/>
                    <a:lstStyle/>
                    <a:p>
                      <a:pPr algn="r" rtl="1"/>
                      <a:r>
                        <a:rPr kumimoji="0" lang="ar-DZ" sz="2400" b="1" u="none" strike="noStrike" kern="1200" cap="all" spc="0" normalizeH="0" baseline="0" noProof="0">
                          <a:ln>
                            <a:noFill/>
                          </a:ln>
                          <a:solidFill>
                            <a:prstClr val="black"/>
                          </a:solidFill>
                          <a:effectLst/>
                          <a:uLnTx/>
                          <a:uFillTx/>
                        </a:rPr>
                        <a:t>الأسبوع 3</a:t>
                      </a:r>
                      <a:endParaRPr lang="en-US" sz="1400">
                        <a:solidFill>
                          <a:schemeClr val="tx1"/>
                        </a:solidFill>
                      </a:endParaRPr>
                    </a:p>
                  </a:txBody>
                  <a:tcPr anchor="ctr"/>
                </a:tc>
                <a:extLst>
                  <a:ext uri="{0D108BD9-81ED-4DB2-BD59-A6C34878D82A}">
                    <a16:rowId xmlns:a16="http://schemas.microsoft.com/office/drawing/2014/main" val="1764673954"/>
                  </a:ext>
                </a:extLst>
              </a:tr>
              <a:tr h="710184">
                <a:tc>
                  <a:txBody>
                    <a:bodyPr/>
                    <a:lstStyle/>
                    <a:p>
                      <a:pPr algn="r" rtl="1"/>
                      <a:r>
                        <a:rPr kumimoji="0" lang="ar-DZ" sz="2400" b="1" u="none" strike="noStrike" kern="1200" cap="all" spc="0" normalizeH="0" baseline="0" noProof="0">
                          <a:ln>
                            <a:noFill/>
                          </a:ln>
                          <a:solidFill>
                            <a:prstClr val="black"/>
                          </a:solidFill>
                          <a:effectLst/>
                          <a:uLnTx/>
                          <a:uFillTx/>
                        </a:rPr>
                        <a:t>الكتابة ضمن وقت محدد</a:t>
                      </a:r>
                      <a:r>
                        <a:rPr kumimoji="0" lang="en-US" sz="2400" b="1" u="none" strike="noStrike" kern="1200" cap="all" spc="0" normalizeH="0" baseline="0" noProof="0">
                          <a:ln>
                            <a:noFill/>
                          </a:ln>
                          <a:solidFill>
                            <a:prstClr val="black"/>
                          </a:solidFill>
                          <a:effectLst/>
                          <a:uLnTx/>
                          <a:uFillTx/>
                        </a:rPr>
                        <a:t> (</a:t>
                      </a:r>
                      <a:r>
                        <a:rPr kumimoji="0" lang="tr-TR" sz="2400" b="1" u="none" strike="noStrike" kern="1200" cap="all" spc="0" normalizeH="0" baseline="0" noProof="0">
                          <a:ln>
                            <a:noFill/>
                          </a:ln>
                          <a:solidFill>
                            <a:prstClr val="black"/>
                          </a:solidFill>
                          <a:effectLst/>
                          <a:uLnTx/>
                          <a:uFillTx/>
                        </a:rPr>
                        <a:t>T</a:t>
                      </a:r>
                      <a:r>
                        <a:rPr kumimoji="0" lang="en-US" sz="2400" b="1" u="none" strike="noStrike" kern="1200" cap="all" spc="0" normalizeH="0" baseline="0" noProof="0">
                          <a:ln>
                            <a:noFill/>
                          </a:ln>
                          <a:solidFill>
                            <a:prstClr val="black"/>
                          </a:solidFill>
                          <a:effectLst/>
                          <a:uLnTx/>
                          <a:uFillTx/>
                        </a:rPr>
                        <a:t>W)</a:t>
                      </a:r>
                      <a:endParaRPr lang="en-US" sz="1400">
                        <a:solidFill>
                          <a:schemeClr val="tx1"/>
                        </a:solidFill>
                      </a:endParaRPr>
                    </a:p>
                  </a:txBody>
                  <a:tcPr anchor="ctr"/>
                </a:tc>
                <a:tc>
                  <a:txBody>
                    <a:bodyPr/>
                    <a:lstStyle/>
                    <a:p>
                      <a:pPr algn="r" rtl="1"/>
                      <a:r>
                        <a:rPr kumimoji="0" lang="ar-LB" sz="2400" b="1" u="none" strike="noStrike" kern="1200" cap="all" spc="0" normalizeH="0" baseline="0" noProof="0">
                          <a:ln>
                            <a:noFill/>
                          </a:ln>
                          <a:solidFill>
                            <a:prstClr val="black"/>
                          </a:solidFill>
                          <a:effectLst/>
                          <a:uLnTx/>
                          <a:uFillTx/>
                        </a:rPr>
                        <a:t>ا</a:t>
                      </a:r>
                      <a:r>
                        <a:rPr kumimoji="0" lang="ar-DZ" sz="2400" b="1" u="none" strike="noStrike" kern="1200" cap="all" spc="0" normalizeH="0" baseline="0" noProof="0">
                          <a:ln>
                            <a:noFill/>
                          </a:ln>
                          <a:solidFill>
                            <a:prstClr val="black"/>
                          </a:solidFill>
                          <a:effectLst/>
                          <a:uLnTx/>
                          <a:uFillTx/>
                        </a:rPr>
                        <a:t>لأسبوع </a:t>
                      </a:r>
                      <a:r>
                        <a:rPr kumimoji="0" lang="ar-LB" sz="2400" b="1" u="none" strike="noStrike" kern="1200" cap="all" spc="0" normalizeH="0" baseline="0" noProof="0">
                          <a:ln>
                            <a:noFill/>
                          </a:ln>
                          <a:solidFill>
                            <a:prstClr val="black"/>
                          </a:solidFill>
                          <a:effectLst/>
                          <a:uLnTx/>
                          <a:uFillTx/>
                        </a:rPr>
                        <a:t>6</a:t>
                      </a:r>
                      <a:endParaRPr lang="en-US" sz="1400">
                        <a:solidFill>
                          <a:schemeClr val="tx1"/>
                        </a:solidFill>
                      </a:endParaRPr>
                    </a:p>
                  </a:txBody>
                  <a:tcPr anchor="ctr"/>
                </a:tc>
                <a:extLst>
                  <a:ext uri="{0D108BD9-81ED-4DB2-BD59-A6C34878D82A}">
                    <a16:rowId xmlns:a16="http://schemas.microsoft.com/office/drawing/2014/main" val="744751047"/>
                  </a:ext>
                </a:extLst>
              </a:tr>
            </a:tbl>
          </a:graphicData>
        </a:graphic>
      </p:graphicFrame>
      <p:graphicFrame>
        <p:nvGraphicFramePr>
          <p:cNvPr id="11" name="Table 4">
            <a:extLst>
              <a:ext uri="{FF2B5EF4-FFF2-40B4-BE49-F238E27FC236}">
                <a16:creationId xmlns:a16="http://schemas.microsoft.com/office/drawing/2014/main" id="{BF9BE7C2-1E63-3B2F-9575-0DC3C785FA88}"/>
              </a:ext>
            </a:extLst>
          </p:cNvPr>
          <p:cNvGraphicFramePr>
            <a:graphicFrameLocks noGrp="1"/>
          </p:cNvGraphicFramePr>
          <p:nvPr>
            <p:extLst>
              <p:ext uri="{D42A27DB-BD31-4B8C-83A1-F6EECF244321}">
                <p14:modId xmlns:p14="http://schemas.microsoft.com/office/powerpoint/2010/main" val="3122202608"/>
              </p:ext>
            </p:extLst>
          </p:nvPr>
        </p:nvGraphicFramePr>
        <p:xfrm>
          <a:off x="1575790" y="1585088"/>
          <a:ext cx="4325684" cy="2243328"/>
        </p:xfrm>
        <a:graphic>
          <a:graphicData uri="http://schemas.openxmlformats.org/drawingml/2006/table">
            <a:tbl>
              <a:tblPr firstRow="1" bandRow="1">
                <a:tableStyleId>{21E4AEA4-8DFA-4A89-87EB-49C32662AFE0}</a:tableStyleId>
              </a:tblPr>
              <a:tblGrid>
                <a:gridCol w="2776696">
                  <a:extLst>
                    <a:ext uri="{9D8B030D-6E8A-4147-A177-3AD203B41FA5}">
                      <a16:colId xmlns:a16="http://schemas.microsoft.com/office/drawing/2014/main" val="3335053606"/>
                    </a:ext>
                  </a:extLst>
                </a:gridCol>
                <a:gridCol w="1548988">
                  <a:extLst>
                    <a:ext uri="{9D8B030D-6E8A-4147-A177-3AD203B41FA5}">
                      <a16:colId xmlns:a16="http://schemas.microsoft.com/office/drawing/2014/main" val="692274077"/>
                    </a:ext>
                  </a:extLst>
                </a:gridCol>
              </a:tblGrid>
              <a:tr h="710184">
                <a:tc>
                  <a:txBody>
                    <a:bodyPr/>
                    <a:lstStyle/>
                    <a:p>
                      <a:pPr algn="r" rtl="1"/>
                      <a:r>
                        <a:rPr kumimoji="0" lang="ar-LB" sz="2400" b="1" u="none" strike="noStrike" kern="1200" cap="all" spc="0" normalizeH="0" baseline="0" noProof="0">
                          <a:ln>
                            <a:noFill/>
                          </a:ln>
                          <a:solidFill>
                            <a:prstClr val="black"/>
                          </a:solidFill>
                          <a:effectLst/>
                          <a:uLnTx/>
                          <a:uFillTx/>
                        </a:rPr>
                        <a:t>الوحدة </a:t>
                      </a:r>
                      <a:r>
                        <a:rPr kumimoji="0" lang="en-US" sz="2400" b="1" u="none" strike="noStrike" kern="1200" cap="all" spc="0" normalizeH="0" baseline="0" noProof="0">
                          <a:ln>
                            <a:noFill/>
                          </a:ln>
                          <a:solidFill>
                            <a:prstClr val="black"/>
                          </a:solidFill>
                          <a:effectLst/>
                          <a:uLnTx/>
                          <a:uFillTx/>
                        </a:rPr>
                        <a:t>2</a:t>
                      </a:r>
                      <a:endParaRPr lang="en-US" sz="1400">
                        <a:solidFill>
                          <a:schemeClr val="tx1"/>
                        </a:solidFill>
                      </a:endParaRPr>
                    </a:p>
                  </a:txBody>
                  <a:tcPr anchor="ctr"/>
                </a:tc>
                <a:tc>
                  <a:txBody>
                    <a:bodyPr/>
                    <a:lstStyle/>
                    <a:p>
                      <a:pPr algn="r" rtl="1"/>
                      <a:endParaRPr lang="en-US" sz="1400">
                        <a:solidFill>
                          <a:schemeClr val="tx1"/>
                        </a:solidFill>
                      </a:endParaRPr>
                    </a:p>
                  </a:txBody>
                  <a:tcPr anchor="ctr"/>
                </a:tc>
                <a:extLst>
                  <a:ext uri="{0D108BD9-81ED-4DB2-BD59-A6C34878D82A}">
                    <a16:rowId xmlns:a16="http://schemas.microsoft.com/office/drawing/2014/main" val="2647232692"/>
                  </a:ext>
                </a:extLst>
              </a:tr>
              <a:tr h="710184">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LB" sz="2400" b="1" u="none" strike="noStrike" kern="1200" cap="all" spc="0" normalizeH="0" baseline="0" noProof="0">
                          <a:ln>
                            <a:noFill/>
                          </a:ln>
                          <a:solidFill>
                            <a:prstClr val="black"/>
                          </a:solidFill>
                          <a:effectLst/>
                          <a:uLnTx/>
                          <a:uFillTx/>
                        </a:rPr>
                        <a:t>قواعد اللغة </a:t>
                      </a:r>
                      <a:r>
                        <a:rPr kumimoji="0" lang="en-US" sz="2400" b="1" u="none" strike="noStrike" kern="1200" cap="all" spc="0" normalizeH="0" baseline="0" noProof="0">
                          <a:ln>
                            <a:noFill/>
                          </a:ln>
                          <a:solidFill>
                            <a:prstClr val="black"/>
                          </a:solidFill>
                          <a:effectLst/>
                          <a:uLnTx/>
                          <a:uFillTx/>
                        </a:rPr>
                        <a:t>       (UOE)</a:t>
                      </a:r>
                      <a:endParaRPr lang="en-US" sz="2400">
                        <a:solidFill>
                          <a:schemeClr val="tx1"/>
                        </a:solidFill>
                      </a:endParaRPr>
                    </a:p>
                  </a:txBody>
                  <a:tcPr anchor="ctr"/>
                </a:tc>
                <a:tc>
                  <a:txBody>
                    <a:bodyPr/>
                    <a:lstStyle/>
                    <a:p>
                      <a:pPr algn="r" rtl="1"/>
                      <a:r>
                        <a:rPr kumimoji="0" lang="ar-DZ" sz="2400" b="1" u="none" strike="noStrike" kern="1200" cap="all" spc="0" normalizeH="0" baseline="0" noProof="0">
                          <a:ln>
                            <a:noFill/>
                          </a:ln>
                          <a:solidFill>
                            <a:prstClr val="black"/>
                          </a:solidFill>
                          <a:effectLst/>
                          <a:uLnTx/>
                          <a:uFillTx/>
                        </a:rPr>
                        <a:t>الأسبوع 3</a:t>
                      </a:r>
                      <a:endParaRPr lang="en-US" sz="1400">
                        <a:solidFill>
                          <a:schemeClr val="tx1"/>
                        </a:solidFill>
                      </a:endParaRPr>
                    </a:p>
                  </a:txBody>
                  <a:tcPr anchor="ctr"/>
                </a:tc>
                <a:extLst>
                  <a:ext uri="{0D108BD9-81ED-4DB2-BD59-A6C34878D82A}">
                    <a16:rowId xmlns:a16="http://schemas.microsoft.com/office/drawing/2014/main" val="1764673954"/>
                  </a:ext>
                </a:extLst>
              </a:tr>
              <a:tr h="710184">
                <a:tc>
                  <a:txBody>
                    <a:bodyPr/>
                    <a:lstStyle/>
                    <a:p>
                      <a:pPr algn="r" rtl="1"/>
                      <a:r>
                        <a:rPr kumimoji="0" lang="ar-DZ" sz="2400" b="1" u="none" strike="noStrike" kern="1200" cap="all" spc="0" normalizeH="0" baseline="0" noProof="0">
                          <a:ln>
                            <a:noFill/>
                          </a:ln>
                          <a:solidFill>
                            <a:prstClr val="black"/>
                          </a:solidFill>
                          <a:effectLst/>
                          <a:uLnTx/>
                          <a:uFillTx/>
                        </a:rPr>
                        <a:t>تقييم عملية الكتابة</a:t>
                      </a:r>
                      <a:r>
                        <a:rPr kumimoji="0" lang="en-US" sz="2400" b="1" u="none" strike="noStrike" kern="1200" cap="all" spc="0" normalizeH="0" baseline="0" noProof="0">
                          <a:ln>
                            <a:noFill/>
                          </a:ln>
                          <a:solidFill>
                            <a:prstClr val="black"/>
                          </a:solidFill>
                          <a:effectLst/>
                          <a:uLnTx/>
                          <a:uFillTx/>
                        </a:rPr>
                        <a:t> (GPW) </a:t>
                      </a:r>
                      <a:endParaRPr lang="en-US" sz="1400">
                        <a:solidFill>
                          <a:schemeClr val="tx1"/>
                        </a:solidFill>
                      </a:endParaRPr>
                    </a:p>
                  </a:txBody>
                  <a:tcPr anchor="ctr"/>
                </a:tc>
                <a:tc>
                  <a:txBody>
                    <a:bodyPr/>
                    <a:lstStyle/>
                    <a:p>
                      <a:pPr algn="r" rtl="1"/>
                      <a:r>
                        <a:rPr kumimoji="0" lang="ar-LB" sz="2400" b="1" u="none" strike="noStrike" kern="1200" cap="all" spc="0" normalizeH="0" baseline="0" noProof="0">
                          <a:ln>
                            <a:noFill/>
                          </a:ln>
                          <a:solidFill>
                            <a:prstClr val="black"/>
                          </a:solidFill>
                          <a:effectLst/>
                          <a:uLnTx/>
                          <a:uFillTx/>
                        </a:rPr>
                        <a:t>ا</a:t>
                      </a:r>
                      <a:r>
                        <a:rPr kumimoji="0" lang="ar-DZ" sz="2400" b="1" u="none" strike="noStrike" kern="1200" cap="all" spc="0" normalizeH="0" baseline="0" noProof="0">
                          <a:ln>
                            <a:noFill/>
                          </a:ln>
                          <a:solidFill>
                            <a:prstClr val="black"/>
                          </a:solidFill>
                          <a:effectLst/>
                          <a:uLnTx/>
                          <a:uFillTx/>
                        </a:rPr>
                        <a:t>لأسبوع </a:t>
                      </a:r>
                      <a:r>
                        <a:rPr kumimoji="0" lang="ar-LB" sz="2400" b="1" u="none" strike="noStrike" kern="1200" cap="all" spc="0" normalizeH="0" baseline="0" noProof="0">
                          <a:ln>
                            <a:noFill/>
                          </a:ln>
                          <a:solidFill>
                            <a:prstClr val="black"/>
                          </a:solidFill>
                          <a:effectLst/>
                          <a:uLnTx/>
                          <a:uFillTx/>
                        </a:rPr>
                        <a:t>6</a:t>
                      </a:r>
                      <a:endParaRPr lang="en-US" sz="1400">
                        <a:solidFill>
                          <a:schemeClr val="tx1"/>
                        </a:solidFill>
                      </a:endParaRPr>
                    </a:p>
                  </a:txBody>
                  <a:tcPr anchor="ctr"/>
                </a:tc>
                <a:extLst>
                  <a:ext uri="{0D108BD9-81ED-4DB2-BD59-A6C34878D82A}">
                    <a16:rowId xmlns:a16="http://schemas.microsoft.com/office/drawing/2014/main" val="744751047"/>
                  </a:ext>
                </a:extLst>
              </a:tr>
            </a:tbl>
          </a:graphicData>
        </a:graphic>
      </p:graphicFrame>
      <p:graphicFrame>
        <p:nvGraphicFramePr>
          <p:cNvPr id="12" name="Table 4">
            <a:extLst>
              <a:ext uri="{FF2B5EF4-FFF2-40B4-BE49-F238E27FC236}">
                <a16:creationId xmlns:a16="http://schemas.microsoft.com/office/drawing/2014/main" id="{C2F87178-80B6-DD4D-3868-E380F345F186}"/>
              </a:ext>
            </a:extLst>
          </p:cNvPr>
          <p:cNvGraphicFramePr>
            <a:graphicFrameLocks noGrp="1"/>
          </p:cNvGraphicFramePr>
          <p:nvPr>
            <p:extLst>
              <p:ext uri="{D42A27DB-BD31-4B8C-83A1-F6EECF244321}">
                <p14:modId xmlns:p14="http://schemas.microsoft.com/office/powerpoint/2010/main" val="4176910506"/>
              </p:ext>
            </p:extLst>
          </p:nvPr>
        </p:nvGraphicFramePr>
        <p:xfrm>
          <a:off x="6705306" y="4094860"/>
          <a:ext cx="4325684" cy="2243328"/>
        </p:xfrm>
        <a:graphic>
          <a:graphicData uri="http://schemas.openxmlformats.org/drawingml/2006/table">
            <a:tbl>
              <a:tblPr firstRow="1" bandRow="1">
                <a:tableStyleId>{7DF18680-E054-41AD-8BC1-D1AEF772440D}</a:tableStyleId>
              </a:tblPr>
              <a:tblGrid>
                <a:gridCol w="2776696">
                  <a:extLst>
                    <a:ext uri="{9D8B030D-6E8A-4147-A177-3AD203B41FA5}">
                      <a16:colId xmlns:a16="http://schemas.microsoft.com/office/drawing/2014/main" val="3335053606"/>
                    </a:ext>
                  </a:extLst>
                </a:gridCol>
                <a:gridCol w="1548988">
                  <a:extLst>
                    <a:ext uri="{9D8B030D-6E8A-4147-A177-3AD203B41FA5}">
                      <a16:colId xmlns:a16="http://schemas.microsoft.com/office/drawing/2014/main" val="692274077"/>
                    </a:ext>
                  </a:extLst>
                </a:gridCol>
              </a:tblGrid>
              <a:tr h="710184">
                <a:tc>
                  <a:txBody>
                    <a:bodyPr/>
                    <a:lstStyle/>
                    <a:p>
                      <a:pPr algn="r" rtl="1"/>
                      <a:r>
                        <a:rPr kumimoji="0" lang="ar-LB" sz="2400" b="1" u="none" strike="noStrike" kern="1200" cap="all" spc="0" normalizeH="0" baseline="0" noProof="0">
                          <a:ln>
                            <a:noFill/>
                          </a:ln>
                          <a:solidFill>
                            <a:prstClr val="black"/>
                          </a:solidFill>
                          <a:effectLst/>
                          <a:uLnTx/>
                          <a:uFillTx/>
                        </a:rPr>
                        <a:t>الوحدة </a:t>
                      </a:r>
                      <a:r>
                        <a:rPr kumimoji="0" lang="en-US" sz="2400" b="1" u="none" strike="noStrike" kern="1200" cap="all" spc="0" normalizeH="0" baseline="0" noProof="0">
                          <a:ln>
                            <a:noFill/>
                          </a:ln>
                          <a:solidFill>
                            <a:prstClr val="black"/>
                          </a:solidFill>
                          <a:effectLst/>
                          <a:uLnTx/>
                          <a:uFillTx/>
                        </a:rPr>
                        <a:t>3</a:t>
                      </a:r>
                      <a:endParaRPr lang="en-US" sz="1400">
                        <a:solidFill>
                          <a:schemeClr val="tx1"/>
                        </a:solidFill>
                      </a:endParaRPr>
                    </a:p>
                  </a:txBody>
                  <a:tcPr anchor="ctr"/>
                </a:tc>
                <a:tc>
                  <a:txBody>
                    <a:bodyPr/>
                    <a:lstStyle/>
                    <a:p>
                      <a:pPr algn="r" rtl="1"/>
                      <a:endParaRPr lang="en-US" sz="1400">
                        <a:solidFill>
                          <a:schemeClr val="tx1"/>
                        </a:solidFill>
                      </a:endParaRPr>
                    </a:p>
                  </a:txBody>
                  <a:tcPr anchor="ctr"/>
                </a:tc>
                <a:extLst>
                  <a:ext uri="{0D108BD9-81ED-4DB2-BD59-A6C34878D82A}">
                    <a16:rowId xmlns:a16="http://schemas.microsoft.com/office/drawing/2014/main" val="2647232692"/>
                  </a:ext>
                </a:extLst>
              </a:tr>
              <a:tr h="710184">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LB" sz="2400" b="1" u="none" strike="noStrike" kern="1200" cap="all" spc="0" normalizeH="0" baseline="0" noProof="0">
                          <a:ln>
                            <a:noFill/>
                          </a:ln>
                          <a:solidFill>
                            <a:prstClr val="black"/>
                          </a:solidFill>
                          <a:effectLst/>
                          <a:uLnTx/>
                          <a:uFillTx/>
                        </a:rPr>
                        <a:t>قواعد اللغة </a:t>
                      </a:r>
                      <a:r>
                        <a:rPr kumimoji="0" lang="en-US" sz="2400" b="1" u="none" strike="noStrike" kern="1200" cap="all" spc="0" normalizeH="0" baseline="0" noProof="0">
                          <a:ln>
                            <a:noFill/>
                          </a:ln>
                          <a:solidFill>
                            <a:prstClr val="black"/>
                          </a:solidFill>
                          <a:effectLst/>
                          <a:uLnTx/>
                          <a:uFillTx/>
                        </a:rPr>
                        <a:t>       (UOE)</a:t>
                      </a:r>
                      <a:endParaRPr lang="en-US" sz="2400">
                        <a:solidFill>
                          <a:schemeClr val="tx1"/>
                        </a:solidFill>
                      </a:endParaRPr>
                    </a:p>
                  </a:txBody>
                  <a:tcPr anchor="ctr"/>
                </a:tc>
                <a:tc>
                  <a:txBody>
                    <a:bodyPr/>
                    <a:lstStyle/>
                    <a:p>
                      <a:pPr algn="r" rtl="1"/>
                      <a:r>
                        <a:rPr kumimoji="0" lang="ar-DZ" sz="2400" b="1" u="none" strike="noStrike" kern="1200" cap="all" spc="0" normalizeH="0" baseline="0" noProof="0">
                          <a:ln>
                            <a:noFill/>
                          </a:ln>
                          <a:solidFill>
                            <a:prstClr val="black"/>
                          </a:solidFill>
                          <a:effectLst/>
                          <a:uLnTx/>
                          <a:uFillTx/>
                        </a:rPr>
                        <a:t>الأسبوع 3</a:t>
                      </a:r>
                      <a:endParaRPr lang="en-US" sz="1400">
                        <a:solidFill>
                          <a:schemeClr val="tx1"/>
                        </a:solidFill>
                      </a:endParaRPr>
                    </a:p>
                  </a:txBody>
                  <a:tcPr anchor="ctr"/>
                </a:tc>
                <a:extLst>
                  <a:ext uri="{0D108BD9-81ED-4DB2-BD59-A6C34878D82A}">
                    <a16:rowId xmlns:a16="http://schemas.microsoft.com/office/drawing/2014/main" val="1764673954"/>
                  </a:ext>
                </a:extLst>
              </a:tr>
              <a:tr h="710184">
                <a:tc>
                  <a:txBody>
                    <a:bodyPr/>
                    <a:lstStyle/>
                    <a:p>
                      <a:pPr algn="r" rtl="1"/>
                      <a:r>
                        <a:rPr kumimoji="0" lang="ar-DZ" sz="2400" b="1" u="none" strike="noStrike" kern="1200" cap="all" spc="0" normalizeH="0" baseline="0" noProof="0">
                          <a:ln>
                            <a:noFill/>
                          </a:ln>
                          <a:solidFill>
                            <a:prstClr val="black"/>
                          </a:solidFill>
                          <a:effectLst/>
                          <a:uLnTx/>
                          <a:uFillTx/>
                        </a:rPr>
                        <a:t>تقييم عملية الكتابة</a:t>
                      </a:r>
                      <a:r>
                        <a:rPr kumimoji="0" lang="en-US" sz="2400" b="1" u="none" strike="noStrike" kern="1200" cap="all" spc="0" normalizeH="0" baseline="0" noProof="0">
                          <a:ln>
                            <a:noFill/>
                          </a:ln>
                          <a:solidFill>
                            <a:prstClr val="black"/>
                          </a:solidFill>
                          <a:effectLst/>
                          <a:uLnTx/>
                          <a:uFillTx/>
                        </a:rPr>
                        <a:t> (GPW) </a:t>
                      </a:r>
                      <a:endParaRPr lang="en-US" sz="1400">
                        <a:solidFill>
                          <a:schemeClr val="tx1"/>
                        </a:solidFill>
                      </a:endParaRPr>
                    </a:p>
                  </a:txBody>
                  <a:tcPr anchor="ctr"/>
                </a:tc>
                <a:tc>
                  <a:txBody>
                    <a:bodyPr/>
                    <a:lstStyle/>
                    <a:p>
                      <a:pPr algn="r" rtl="1"/>
                      <a:r>
                        <a:rPr kumimoji="0" lang="ar-LB" sz="2400" b="1" u="none" strike="noStrike" kern="1200" cap="all" spc="0" normalizeH="0" baseline="0" noProof="0">
                          <a:ln>
                            <a:noFill/>
                          </a:ln>
                          <a:solidFill>
                            <a:prstClr val="black"/>
                          </a:solidFill>
                          <a:effectLst/>
                          <a:uLnTx/>
                          <a:uFillTx/>
                        </a:rPr>
                        <a:t>ا</a:t>
                      </a:r>
                      <a:r>
                        <a:rPr kumimoji="0" lang="ar-DZ" sz="2400" b="1" u="none" strike="noStrike" kern="1200" cap="all" spc="0" normalizeH="0" baseline="0" noProof="0">
                          <a:ln>
                            <a:noFill/>
                          </a:ln>
                          <a:solidFill>
                            <a:prstClr val="black"/>
                          </a:solidFill>
                          <a:effectLst/>
                          <a:uLnTx/>
                          <a:uFillTx/>
                        </a:rPr>
                        <a:t>لأسبوع </a:t>
                      </a:r>
                      <a:r>
                        <a:rPr kumimoji="0" lang="ar-LB" sz="2400" b="1" u="none" strike="noStrike" kern="1200" cap="all" spc="0" normalizeH="0" baseline="0" noProof="0">
                          <a:ln>
                            <a:noFill/>
                          </a:ln>
                          <a:solidFill>
                            <a:prstClr val="black"/>
                          </a:solidFill>
                          <a:effectLst/>
                          <a:uLnTx/>
                          <a:uFillTx/>
                        </a:rPr>
                        <a:t>6</a:t>
                      </a:r>
                      <a:endParaRPr lang="en-US" sz="1400">
                        <a:solidFill>
                          <a:schemeClr val="tx1"/>
                        </a:solidFill>
                      </a:endParaRPr>
                    </a:p>
                  </a:txBody>
                  <a:tcPr anchor="ctr"/>
                </a:tc>
                <a:extLst>
                  <a:ext uri="{0D108BD9-81ED-4DB2-BD59-A6C34878D82A}">
                    <a16:rowId xmlns:a16="http://schemas.microsoft.com/office/drawing/2014/main" val="744751047"/>
                  </a:ext>
                </a:extLst>
              </a:tr>
            </a:tbl>
          </a:graphicData>
        </a:graphic>
      </p:graphicFrame>
      <p:graphicFrame>
        <p:nvGraphicFramePr>
          <p:cNvPr id="13" name="Table 4">
            <a:extLst>
              <a:ext uri="{FF2B5EF4-FFF2-40B4-BE49-F238E27FC236}">
                <a16:creationId xmlns:a16="http://schemas.microsoft.com/office/drawing/2014/main" id="{37A82D8B-0EC8-99C1-82D2-9202635F156E}"/>
              </a:ext>
            </a:extLst>
          </p:cNvPr>
          <p:cNvGraphicFramePr>
            <a:graphicFrameLocks noGrp="1"/>
          </p:cNvGraphicFramePr>
          <p:nvPr>
            <p:extLst>
              <p:ext uri="{D42A27DB-BD31-4B8C-83A1-F6EECF244321}">
                <p14:modId xmlns:p14="http://schemas.microsoft.com/office/powerpoint/2010/main" val="3760949917"/>
              </p:ext>
            </p:extLst>
          </p:nvPr>
        </p:nvGraphicFramePr>
        <p:xfrm>
          <a:off x="1575790" y="4158483"/>
          <a:ext cx="4325684" cy="2243328"/>
        </p:xfrm>
        <a:graphic>
          <a:graphicData uri="http://schemas.openxmlformats.org/drawingml/2006/table">
            <a:tbl>
              <a:tblPr firstRow="1" bandRow="1">
                <a:tableStyleId>{00A15C55-8517-42AA-B614-E9B94910E393}</a:tableStyleId>
              </a:tblPr>
              <a:tblGrid>
                <a:gridCol w="2776696">
                  <a:extLst>
                    <a:ext uri="{9D8B030D-6E8A-4147-A177-3AD203B41FA5}">
                      <a16:colId xmlns:a16="http://schemas.microsoft.com/office/drawing/2014/main" val="3335053606"/>
                    </a:ext>
                  </a:extLst>
                </a:gridCol>
                <a:gridCol w="1548988">
                  <a:extLst>
                    <a:ext uri="{9D8B030D-6E8A-4147-A177-3AD203B41FA5}">
                      <a16:colId xmlns:a16="http://schemas.microsoft.com/office/drawing/2014/main" val="692274077"/>
                    </a:ext>
                  </a:extLst>
                </a:gridCol>
              </a:tblGrid>
              <a:tr h="710184">
                <a:tc>
                  <a:txBody>
                    <a:bodyPr/>
                    <a:lstStyle/>
                    <a:p>
                      <a:pPr algn="r" rtl="1"/>
                      <a:r>
                        <a:rPr kumimoji="0" lang="ar-LB" sz="2400" b="1" u="none" strike="noStrike" kern="1200" cap="all" spc="0" normalizeH="0" baseline="0" noProof="0">
                          <a:ln>
                            <a:noFill/>
                          </a:ln>
                          <a:solidFill>
                            <a:prstClr val="black"/>
                          </a:solidFill>
                          <a:effectLst/>
                          <a:uLnTx/>
                          <a:uFillTx/>
                        </a:rPr>
                        <a:t>الوحدة </a:t>
                      </a:r>
                      <a:r>
                        <a:rPr kumimoji="0" lang="en-US" sz="2400" b="1" u="none" strike="noStrike" kern="1200" cap="all" spc="0" normalizeH="0" baseline="0" noProof="0">
                          <a:ln>
                            <a:noFill/>
                          </a:ln>
                          <a:solidFill>
                            <a:prstClr val="black"/>
                          </a:solidFill>
                          <a:effectLst/>
                          <a:uLnTx/>
                          <a:uFillTx/>
                        </a:rPr>
                        <a:t>4</a:t>
                      </a:r>
                      <a:endParaRPr lang="en-US" sz="1400">
                        <a:solidFill>
                          <a:schemeClr val="tx1"/>
                        </a:solidFill>
                      </a:endParaRPr>
                    </a:p>
                  </a:txBody>
                  <a:tcPr anchor="ctr"/>
                </a:tc>
                <a:tc>
                  <a:txBody>
                    <a:bodyPr/>
                    <a:lstStyle/>
                    <a:p>
                      <a:pPr algn="r" rtl="1"/>
                      <a:endParaRPr lang="en-US" sz="1400">
                        <a:solidFill>
                          <a:schemeClr val="tx1"/>
                        </a:solidFill>
                      </a:endParaRPr>
                    </a:p>
                  </a:txBody>
                  <a:tcPr anchor="ctr"/>
                </a:tc>
                <a:extLst>
                  <a:ext uri="{0D108BD9-81ED-4DB2-BD59-A6C34878D82A}">
                    <a16:rowId xmlns:a16="http://schemas.microsoft.com/office/drawing/2014/main" val="2647232692"/>
                  </a:ext>
                </a:extLst>
              </a:tr>
              <a:tr h="710184">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LB" sz="2400" b="1" u="none" strike="noStrike" kern="1200" cap="all" spc="0" normalizeH="0" baseline="0" noProof="0">
                          <a:ln>
                            <a:noFill/>
                          </a:ln>
                          <a:solidFill>
                            <a:prstClr val="black"/>
                          </a:solidFill>
                          <a:effectLst/>
                          <a:uLnTx/>
                          <a:uFillTx/>
                        </a:rPr>
                        <a:t>قواعد اللغة </a:t>
                      </a:r>
                      <a:r>
                        <a:rPr kumimoji="0" lang="en-US" sz="2400" b="1" u="none" strike="noStrike" kern="1200" cap="all" spc="0" normalizeH="0" baseline="0" noProof="0">
                          <a:ln>
                            <a:noFill/>
                          </a:ln>
                          <a:solidFill>
                            <a:prstClr val="black"/>
                          </a:solidFill>
                          <a:effectLst/>
                          <a:uLnTx/>
                          <a:uFillTx/>
                        </a:rPr>
                        <a:t>       (UOE)</a:t>
                      </a:r>
                      <a:endParaRPr lang="en-US" sz="2400">
                        <a:solidFill>
                          <a:schemeClr val="tx1"/>
                        </a:solidFill>
                      </a:endParaRPr>
                    </a:p>
                  </a:txBody>
                  <a:tcPr anchor="ctr"/>
                </a:tc>
                <a:tc>
                  <a:txBody>
                    <a:bodyPr/>
                    <a:lstStyle/>
                    <a:p>
                      <a:pPr algn="r" rtl="1"/>
                      <a:r>
                        <a:rPr kumimoji="0" lang="ar-DZ" sz="2400" b="1" u="none" strike="noStrike" kern="1200" cap="all" spc="0" normalizeH="0" baseline="0" noProof="0">
                          <a:ln>
                            <a:noFill/>
                          </a:ln>
                          <a:solidFill>
                            <a:prstClr val="black"/>
                          </a:solidFill>
                          <a:effectLst/>
                          <a:uLnTx/>
                          <a:uFillTx/>
                        </a:rPr>
                        <a:t>الأسبوع 3</a:t>
                      </a:r>
                      <a:endParaRPr lang="en-US" sz="1400">
                        <a:solidFill>
                          <a:schemeClr val="tx1"/>
                        </a:solidFill>
                      </a:endParaRPr>
                    </a:p>
                  </a:txBody>
                  <a:tcPr anchor="ctr"/>
                </a:tc>
                <a:extLst>
                  <a:ext uri="{0D108BD9-81ED-4DB2-BD59-A6C34878D82A}">
                    <a16:rowId xmlns:a16="http://schemas.microsoft.com/office/drawing/2014/main" val="1764673954"/>
                  </a:ext>
                </a:extLst>
              </a:tr>
              <a:tr h="710184">
                <a:tc>
                  <a:txBody>
                    <a:bodyPr/>
                    <a:lstStyle/>
                    <a:p>
                      <a:pPr algn="r" rtl="1"/>
                      <a:r>
                        <a:rPr kumimoji="0" lang="ar-DZ" sz="2400" b="1" u="none" strike="noStrike" kern="1200" cap="all" spc="0" normalizeH="0" baseline="0" noProof="0">
                          <a:ln>
                            <a:noFill/>
                          </a:ln>
                          <a:solidFill>
                            <a:prstClr val="black"/>
                          </a:solidFill>
                          <a:effectLst/>
                          <a:uLnTx/>
                          <a:uFillTx/>
                        </a:rPr>
                        <a:t>تقييم عملية الكتابة</a:t>
                      </a:r>
                      <a:r>
                        <a:rPr kumimoji="0" lang="en-US" sz="2400" b="1" u="none" strike="noStrike" kern="1200" cap="all" spc="0" normalizeH="0" baseline="0" noProof="0">
                          <a:ln>
                            <a:noFill/>
                          </a:ln>
                          <a:solidFill>
                            <a:prstClr val="black"/>
                          </a:solidFill>
                          <a:effectLst/>
                          <a:uLnTx/>
                          <a:uFillTx/>
                        </a:rPr>
                        <a:t> (GPW) </a:t>
                      </a:r>
                      <a:endParaRPr lang="en-US" sz="1400">
                        <a:solidFill>
                          <a:schemeClr val="tx1"/>
                        </a:solidFill>
                      </a:endParaRPr>
                    </a:p>
                  </a:txBody>
                  <a:tcPr anchor="ctr"/>
                </a:tc>
                <a:tc>
                  <a:txBody>
                    <a:bodyPr/>
                    <a:lstStyle/>
                    <a:p>
                      <a:pPr algn="r" rtl="1"/>
                      <a:r>
                        <a:rPr kumimoji="0" lang="ar-LB" sz="2400" b="1" u="none" strike="noStrike" kern="1200" cap="all" spc="0" normalizeH="0" baseline="0" noProof="0">
                          <a:ln>
                            <a:noFill/>
                          </a:ln>
                          <a:solidFill>
                            <a:prstClr val="black"/>
                          </a:solidFill>
                          <a:effectLst/>
                          <a:uLnTx/>
                          <a:uFillTx/>
                        </a:rPr>
                        <a:t>ا</a:t>
                      </a:r>
                      <a:r>
                        <a:rPr kumimoji="0" lang="ar-DZ" sz="2400" b="1" u="none" strike="noStrike" kern="1200" cap="all" spc="0" normalizeH="0" baseline="0" noProof="0">
                          <a:ln>
                            <a:noFill/>
                          </a:ln>
                          <a:solidFill>
                            <a:prstClr val="black"/>
                          </a:solidFill>
                          <a:effectLst/>
                          <a:uLnTx/>
                          <a:uFillTx/>
                        </a:rPr>
                        <a:t>لأسبوع </a:t>
                      </a:r>
                      <a:r>
                        <a:rPr kumimoji="0" lang="ar-LB" sz="2400" b="1" u="none" strike="noStrike" kern="1200" cap="all" spc="0" normalizeH="0" baseline="0" noProof="0">
                          <a:ln>
                            <a:noFill/>
                          </a:ln>
                          <a:solidFill>
                            <a:prstClr val="black"/>
                          </a:solidFill>
                          <a:effectLst/>
                          <a:uLnTx/>
                          <a:uFillTx/>
                        </a:rPr>
                        <a:t>6</a:t>
                      </a:r>
                      <a:endParaRPr lang="en-US" sz="1400">
                        <a:solidFill>
                          <a:schemeClr val="tx1"/>
                        </a:solidFill>
                      </a:endParaRPr>
                    </a:p>
                  </a:txBody>
                  <a:tcPr anchor="ctr"/>
                </a:tc>
                <a:extLst>
                  <a:ext uri="{0D108BD9-81ED-4DB2-BD59-A6C34878D82A}">
                    <a16:rowId xmlns:a16="http://schemas.microsoft.com/office/drawing/2014/main" val="744751047"/>
                  </a:ext>
                </a:extLst>
              </a:tr>
            </a:tbl>
          </a:graphicData>
        </a:graphic>
      </p:graphicFrame>
      <p:pic>
        <p:nvPicPr>
          <p:cNvPr id="5" name="Picture 4">
            <a:extLst>
              <a:ext uri="{FF2B5EF4-FFF2-40B4-BE49-F238E27FC236}">
                <a16:creationId xmlns:a16="http://schemas.microsoft.com/office/drawing/2014/main" id="{EBC41050-D3D7-6907-4431-C601E75D6E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397512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598" y="189745"/>
            <a:ext cx="11662804" cy="1395343"/>
          </a:xfrm>
        </p:spPr>
        <p:txBody>
          <a:bodyPr>
            <a:normAutofit/>
          </a:bodyPr>
          <a:lstStyle/>
          <a:p>
            <a:pPr algn="ctr" rtl="1"/>
            <a:r>
              <a:rPr lang="ar-DZ" sz="4400" b="1">
                <a:solidFill>
                  <a:srgbClr val="00B2AC"/>
                </a:solidFill>
                <a:latin typeface="Calibri" panose="020F0502020204030204" pitchFamily="34" charset="0"/>
                <a:cs typeface="Calibri" panose="020F0502020204030204" pitchFamily="34" charset="0"/>
              </a:rPr>
              <a:t>ا</a:t>
            </a:r>
            <a:r>
              <a:rPr lang="ar-LB" sz="4400" b="1">
                <a:solidFill>
                  <a:srgbClr val="00B2AC"/>
                </a:solidFill>
                <a:latin typeface="Calibri" panose="020F0502020204030204" pitchFamily="34" charset="0"/>
                <a:cs typeface="Calibri" panose="020F0502020204030204" pitchFamily="34" charset="0"/>
              </a:rPr>
              <a:t>لا</a:t>
            </a:r>
            <a:r>
              <a:rPr lang="ar-DZ" sz="4400" b="1">
                <a:solidFill>
                  <a:srgbClr val="00B2AC"/>
                </a:solidFill>
                <a:latin typeface="Calibri" panose="020F0502020204030204" pitchFamily="34" charset="0"/>
                <a:cs typeface="Calibri" panose="020F0502020204030204" pitchFamily="34" charset="0"/>
              </a:rPr>
              <a:t>ختبار</a:t>
            </a:r>
            <a:r>
              <a:rPr lang="ar-LB" sz="4400" b="1">
                <a:solidFill>
                  <a:srgbClr val="00B2AC"/>
                </a:solidFill>
                <a:latin typeface="Calibri" panose="020F0502020204030204" pitchFamily="34" charset="0"/>
                <a:cs typeface="Calibri" panose="020F0502020204030204" pitchFamily="34" charset="0"/>
              </a:rPr>
              <a:t>ات</a:t>
            </a:r>
            <a:r>
              <a:rPr lang="ar-DZ" sz="4400" b="1">
                <a:solidFill>
                  <a:srgbClr val="00B2AC"/>
                </a:solidFill>
                <a:latin typeface="Calibri" panose="020F0502020204030204" pitchFamily="34" charset="0"/>
                <a:cs typeface="Calibri" panose="020F0502020204030204" pitchFamily="34" charset="0"/>
              </a:rPr>
              <a:t> </a:t>
            </a:r>
            <a:r>
              <a:rPr lang="ar-LB" sz="4400" b="1">
                <a:solidFill>
                  <a:srgbClr val="00B2AC"/>
                </a:solidFill>
                <a:latin typeface="Calibri" panose="020F0502020204030204" pitchFamily="34" charset="0"/>
                <a:cs typeface="Calibri" panose="020F0502020204030204" pitchFamily="34" charset="0"/>
              </a:rPr>
              <a:t>ال</a:t>
            </a:r>
            <a:r>
              <a:rPr lang="ar-DZ" sz="4400" b="1">
                <a:solidFill>
                  <a:srgbClr val="00B2AC"/>
                </a:solidFill>
                <a:latin typeface="Calibri" panose="020F0502020204030204" pitchFamily="34" charset="0"/>
                <a:cs typeface="Calibri" panose="020F0502020204030204" pitchFamily="34" charset="0"/>
              </a:rPr>
              <a:t>قصير</a:t>
            </a:r>
            <a:r>
              <a:rPr lang="ar-LB" sz="4400" b="1">
                <a:solidFill>
                  <a:srgbClr val="00B2AC"/>
                </a:solidFill>
                <a:latin typeface="Calibri" panose="020F0502020204030204" pitchFamily="34" charset="0"/>
                <a:cs typeface="Calibri" panose="020F0502020204030204" pitchFamily="34" charset="0"/>
              </a:rPr>
              <a:t>ة</a:t>
            </a:r>
            <a:r>
              <a:rPr lang="ar-DZ" sz="4400" b="1">
                <a:solidFill>
                  <a:srgbClr val="00B2AC"/>
                </a:solidFill>
                <a:latin typeface="Calibri" panose="020F0502020204030204" pitchFamily="34" charset="0"/>
                <a:cs typeface="Calibri" panose="020F0502020204030204" pitchFamily="34" charset="0"/>
              </a:rPr>
              <a:t> </a:t>
            </a:r>
            <a:r>
              <a:rPr lang="en-US"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t>
            </a:r>
            <a:r>
              <a:rPr lang="ar"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a:t>
            </a:r>
            <a:r>
              <a:rPr lang="en-US"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t>
            </a:r>
            <a:r>
              <a:rPr lang="ar"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a:t>
            </a:r>
            <a:endParaRPr lang="tr-TR"/>
          </a:p>
        </p:txBody>
      </p:sp>
      <p:graphicFrame>
        <p:nvGraphicFramePr>
          <p:cNvPr id="12" name="Table 4">
            <a:extLst>
              <a:ext uri="{FF2B5EF4-FFF2-40B4-BE49-F238E27FC236}">
                <a16:creationId xmlns:a16="http://schemas.microsoft.com/office/drawing/2014/main" id="{C2F87178-80B6-DD4D-3868-E380F345F186}"/>
              </a:ext>
            </a:extLst>
          </p:cNvPr>
          <p:cNvGraphicFramePr>
            <a:graphicFrameLocks noGrp="1"/>
          </p:cNvGraphicFramePr>
          <p:nvPr>
            <p:extLst>
              <p:ext uri="{D42A27DB-BD31-4B8C-83A1-F6EECF244321}">
                <p14:modId xmlns:p14="http://schemas.microsoft.com/office/powerpoint/2010/main" val="2169701706"/>
              </p:ext>
            </p:extLst>
          </p:nvPr>
        </p:nvGraphicFramePr>
        <p:xfrm>
          <a:off x="6749695" y="2307336"/>
          <a:ext cx="4325684" cy="2243328"/>
        </p:xfrm>
        <a:graphic>
          <a:graphicData uri="http://schemas.openxmlformats.org/drawingml/2006/table">
            <a:tbl>
              <a:tblPr firstRow="1" bandRow="1">
                <a:tableStyleId>{7DF18680-E054-41AD-8BC1-D1AEF772440D}</a:tableStyleId>
              </a:tblPr>
              <a:tblGrid>
                <a:gridCol w="2776696">
                  <a:extLst>
                    <a:ext uri="{9D8B030D-6E8A-4147-A177-3AD203B41FA5}">
                      <a16:colId xmlns:a16="http://schemas.microsoft.com/office/drawing/2014/main" val="3335053606"/>
                    </a:ext>
                  </a:extLst>
                </a:gridCol>
                <a:gridCol w="1548988">
                  <a:extLst>
                    <a:ext uri="{9D8B030D-6E8A-4147-A177-3AD203B41FA5}">
                      <a16:colId xmlns:a16="http://schemas.microsoft.com/office/drawing/2014/main" val="692274077"/>
                    </a:ext>
                  </a:extLst>
                </a:gridCol>
              </a:tblGrid>
              <a:tr h="710184">
                <a:tc>
                  <a:txBody>
                    <a:bodyPr/>
                    <a:lstStyle/>
                    <a:p>
                      <a:pPr algn="r" rtl="1"/>
                      <a:r>
                        <a:rPr kumimoji="0" lang="ar-LB" sz="2400" b="1" u="none" strike="noStrike" kern="1200" cap="all" spc="0" normalizeH="0" baseline="0" noProof="0" dirty="0">
                          <a:ln>
                            <a:noFill/>
                          </a:ln>
                          <a:solidFill>
                            <a:prstClr val="black"/>
                          </a:solidFill>
                          <a:effectLst/>
                          <a:uLnTx/>
                          <a:uFillTx/>
                        </a:rPr>
                        <a:t>الوحدة </a:t>
                      </a:r>
                      <a:r>
                        <a:rPr kumimoji="0" lang="en-US" sz="2400" b="1" u="none" strike="noStrike" kern="1200" cap="all" spc="0" normalizeH="0" baseline="0" noProof="0" dirty="0">
                          <a:ln>
                            <a:noFill/>
                          </a:ln>
                          <a:solidFill>
                            <a:prstClr val="black"/>
                          </a:solidFill>
                          <a:effectLst/>
                          <a:uLnTx/>
                          <a:uFillTx/>
                        </a:rPr>
                        <a:t>1</a:t>
                      </a:r>
                      <a:endParaRPr lang="en-US" sz="1400" dirty="0">
                        <a:solidFill>
                          <a:schemeClr val="tx1"/>
                        </a:solidFill>
                      </a:endParaRPr>
                    </a:p>
                  </a:txBody>
                  <a:tcPr anchor="ctr"/>
                </a:tc>
                <a:tc>
                  <a:txBody>
                    <a:bodyPr/>
                    <a:lstStyle/>
                    <a:p>
                      <a:pPr algn="r" rtl="1"/>
                      <a:endParaRPr lang="en-US" sz="1400">
                        <a:solidFill>
                          <a:schemeClr val="tx1"/>
                        </a:solidFill>
                      </a:endParaRPr>
                    </a:p>
                  </a:txBody>
                  <a:tcPr anchor="ctr"/>
                </a:tc>
                <a:extLst>
                  <a:ext uri="{0D108BD9-81ED-4DB2-BD59-A6C34878D82A}">
                    <a16:rowId xmlns:a16="http://schemas.microsoft.com/office/drawing/2014/main" val="2647232692"/>
                  </a:ext>
                </a:extLst>
              </a:tr>
              <a:tr h="710184">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LB" sz="2400" b="1" u="none" strike="noStrike" kern="1200" cap="all" spc="0" normalizeH="0" baseline="0" noProof="0">
                          <a:ln>
                            <a:noFill/>
                          </a:ln>
                          <a:solidFill>
                            <a:prstClr val="black"/>
                          </a:solidFill>
                          <a:effectLst/>
                          <a:uLnTx/>
                          <a:uFillTx/>
                        </a:rPr>
                        <a:t>قواعد اللغة </a:t>
                      </a:r>
                      <a:r>
                        <a:rPr kumimoji="0" lang="en-US" sz="2400" b="1" u="none" strike="noStrike" kern="1200" cap="all" spc="0" normalizeH="0" baseline="0" noProof="0">
                          <a:ln>
                            <a:noFill/>
                          </a:ln>
                          <a:solidFill>
                            <a:prstClr val="black"/>
                          </a:solidFill>
                          <a:effectLst/>
                          <a:uLnTx/>
                          <a:uFillTx/>
                        </a:rPr>
                        <a:t>       (UOE)</a:t>
                      </a:r>
                      <a:endParaRPr lang="en-US" sz="2400">
                        <a:solidFill>
                          <a:schemeClr val="tx1"/>
                        </a:solidFill>
                      </a:endParaRPr>
                    </a:p>
                  </a:txBody>
                  <a:tcPr anchor="ctr"/>
                </a:tc>
                <a:tc>
                  <a:txBody>
                    <a:bodyPr/>
                    <a:lstStyle/>
                    <a:p>
                      <a:pPr algn="r" rtl="1"/>
                      <a:r>
                        <a:rPr kumimoji="0" lang="ar-DZ" sz="2400" b="1" u="none" strike="noStrike" kern="1200" cap="all" spc="0" normalizeH="0" baseline="0" noProof="0">
                          <a:ln>
                            <a:noFill/>
                          </a:ln>
                          <a:solidFill>
                            <a:prstClr val="black"/>
                          </a:solidFill>
                          <a:effectLst/>
                          <a:uLnTx/>
                          <a:uFillTx/>
                        </a:rPr>
                        <a:t>الأسبوع 3</a:t>
                      </a:r>
                      <a:endParaRPr lang="en-US" sz="1400">
                        <a:solidFill>
                          <a:schemeClr val="tx1"/>
                        </a:solidFill>
                      </a:endParaRPr>
                    </a:p>
                  </a:txBody>
                  <a:tcPr anchor="ctr"/>
                </a:tc>
                <a:extLst>
                  <a:ext uri="{0D108BD9-81ED-4DB2-BD59-A6C34878D82A}">
                    <a16:rowId xmlns:a16="http://schemas.microsoft.com/office/drawing/2014/main" val="1764673954"/>
                  </a:ext>
                </a:extLst>
              </a:tr>
              <a:tr h="710184">
                <a:tc>
                  <a:txBody>
                    <a:bodyPr/>
                    <a:lstStyle/>
                    <a:p>
                      <a:pPr algn="r" rtl="1"/>
                      <a:r>
                        <a:rPr kumimoji="0" lang="ar-DZ" sz="2400" b="1" u="none" strike="noStrike" kern="1200" cap="all" spc="0" normalizeH="0" baseline="0" noProof="0">
                          <a:ln>
                            <a:noFill/>
                          </a:ln>
                          <a:solidFill>
                            <a:prstClr val="black"/>
                          </a:solidFill>
                          <a:effectLst/>
                          <a:uLnTx/>
                          <a:uFillTx/>
                        </a:rPr>
                        <a:t>تقييم عملية الكتابة</a:t>
                      </a:r>
                      <a:r>
                        <a:rPr kumimoji="0" lang="en-US" sz="2400" b="1" u="none" strike="noStrike" kern="1200" cap="all" spc="0" normalizeH="0" baseline="0" noProof="0">
                          <a:ln>
                            <a:noFill/>
                          </a:ln>
                          <a:solidFill>
                            <a:prstClr val="black"/>
                          </a:solidFill>
                          <a:effectLst/>
                          <a:uLnTx/>
                          <a:uFillTx/>
                        </a:rPr>
                        <a:t> (GPW) </a:t>
                      </a:r>
                      <a:endParaRPr lang="en-US" sz="1400">
                        <a:solidFill>
                          <a:schemeClr val="tx1"/>
                        </a:solidFill>
                      </a:endParaRPr>
                    </a:p>
                  </a:txBody>
                  <a:tcPr anchor="ctr"/>
                </a:tc>
                <a:tc>
                  <a:txBody>
                    <a:bodyPr/>
                    <a:lstStyle/>
                    <a:p>
                      <a:pPr algn="r" rtl="1"/>
                      <a:r>
                        <a:rPr kumimoji="0" lang="ar-LB" sz="2400" b="1" u="none" strike="noStrike" kern="1200" cap="all" spc="0" normalizeH="0" baseline="0" noProof="0" dirty="0">
                          <a:ln>
                            <a:noFill/>
                          </a:ln>
                          <a:solidFill>
                            <a:prstClr val="black"/>
                          </a:solidFill>
                          <a:effectLst/>
                          <a:uLnTx/>
                          <a:uFillTx/>
                        </a:rPr>
                        <a:t>ا</a:t>
                      </a:r>
                      <a:r>
                        <a:rPr kumimoji="0" lang="ar-DZ" sz="2400" b="1" u="none" strike="noStrike" kern="1200" cap="all" spc="0" normalizeH="0" baseline="0" noProof="0" dirty="0">
                          <a:ln>
                            <a:noFill/>
                          </a:ln>
                          <a:solidFill>
                            <a:prstClr val="black"/>
                          </a:solidFill>
                          <a:effectLst/>
                          <a:uLnTx/>
                          <a:uFillTx/>
                        </a:rPr>
                        <a:t>لأسبوع </a:t>
                      </a:r>
                      <a:r>
                        <a:rPr kumimoji="0" lang="ar-LB" sz="2400" b="1" u="none" strike="noStrike" kern="1200" cap="all" spc="0" normalizeH="0" baseline="0" noProof="0" dirty="0">
                          <a:ln>
                            <a:noFill/>
                          </a:ln>
                          <a:solidFill>
                            <a:prstClr val="black"/>
                          </a:solidFill>
                          <a:effectLst/>
                          <a:uLnTx/>
                          <a:uFillTx/>
                        </a:rPr>
                        <a:t>6</a:t>
                      </a:r>
                      <a:endParaRPr lang="en-US" sz="1400" dirty="0">
                        <a:solidFill>
                          <a:schemeClr val="tx1"/>
                        </a:solidFill>
                      </a:endParaRPr>
                    </a:p>
                  </a:txBody>
                  <a:tcPr anchor="ctr"/>
                </a:tc>
                <a:extLst>
                  <a:ext uri="{0D108BD9-81ED-4DB2-BD59-A6C34878D82A}">
                    <a16:rowId xmlns:a16="http://schemas.microsoft.com/office/drawing/2014/main" val="744751047"/>
                  </a:ext>
                </a:extLst>
              </a:tr>
            </a:tbl>
          </a:graphicData>
        </a:graphic>
      </p:graphicFrame>
      <p:graphicFrame>
        <p:nvGraphicFramePr>
          <p:cNvPr id="13" name="Table 4">
            <a:extLst>
              <a:ext uri="{FF2B5EF4-FFF2-40B4-BE49-F238E27FC236}">
                <a16:creationId xmlns:a16="http://schemas.microsoft.com/office/drawing/2014/main" id="{37A82D8B-0EC8-99C1-82D2-9202635F156E}"/>
              </a:ext>
            </a:extLst>
          </p:cNvPr>
          <p:cNvGraphicFramePr>
            <a:graphicFrameLocks noGrp="1"/>
          </p:cNvGraphicFramePr>
          <p:nvPr>
            <p:extLst>
              <p:ext uri="{D42A27DB-BD31-4B8C-83A1-F6EECF244321}">
                <p14:modId xmlns:p14="http://schemas.microsoft.com/office/powerpoint/2010/main" val="2151069634"/>
              </p:ext>
            </p:extLst>
          </p:nvPr>
        </p:nvGraphicFramePr>
        <p:xfrm>
          <a:off x="1833243" y="2307336"/>
          <a:ext cx="4325684" cy="2243328"/>
        </p:xfrm>
        <a:graphic>
          <a:graphicData uri="http://schemas.openxmlformats.org/drawingml/2006/table">
            <a:tbl>
              <a:tblPr firstRow="1" bandRow="1">
                <a:tableStyleId>{00A15C55-8517-42AA-B614-E9B94910E393}</a:tableStyleId>
              </a:tblPr>
              <a:tblGrid>
                <a:gridCol w="2776696">
                  <a:extLst>
                    <a:ext uri="{9D8B030D-6E8A-4147-A177-3AD203B41FA5}">
                      <a16:colId xmlns:a16="http://schemas.microsoft.com/office/drawing/2014/main" val="3335053606"/>
                    </a:ext>
                  </a:extLst>
                </a:gridCol>
                <a:gridCol w="1548988">
                  <a:extLst>
                    <a:ext uri="{9D8B030D-6E8A-4147-A177-3AD203B41FA5}">
                      <a16:colId xmlns:a16="http://schemas.microsoft.com/office/drawing/2014/main" val="692274077"/>
                    </a:ext>
                  </a:extLst>
                </a:gridCol>
              </a:tblGrid>
              <a:tr h="710184">
                <a:tc>
                  <a:txBody>
                    <a:bodyPr/>
                    <a:lstStyle/>
                    <a:p>
                      <a:pPr algn="r" rtl="1"/>
                      <a:r>
                        <a:rPr kumimoji="0" lang="ar-LB" sz="2400" b="1" u="none" strike="noStrike" kern="1200" cap="all" spc="0" normalizeH="0" baseline="0" noProof="0" dirty="0">
                          <a:ln>
                            <a:noFill/>
                          </a:ln>
                          <a:solidFill>
                            <a:prstClr val="black"/>
                          </a:solidFill>
                          <a:effectLst/>
                          <a:uLnTx/>
                          <a:uFillTx/>
                        </a:rPr>
                        <a:t>الوحدة </a:t>
                      </a:r>
                      <a:r>
                        <a:rPr kumimoji="0" lang="en-US" sz="2400" b="1" u="none" strike="noStrike" kern="1200" cap="all" spc="0" normalizeH="0" baseline="0" noProof="0" dirty="0">
                          <a:ln>
                            <a:noFill/>
                          </a:ln>
                          <a:solidFill>
                            <a:prstClr val="black"/>
                          </a:solidFill>
                          <a:effectLst/>
                          <a:uLnTx/>
                          <a:uFillTx/>
                        </a:rPr>
                        <a:t>2</a:t>
                      </a:r>
                      <a:endParaRPr lang="en-US" sz="1400" dirty="0">
                        <a:solidFill>
                          <a:schemeClr val="tx1"/>
                        </a:solidFill>
                      </a:endParaRPr>
                    </a:p>
                  </a:txBody>
                  <a:tcPr anchor="ctr"/>
                </a:tc>
                <a:tc>
                  <a:txBody>
                    <a:bodyPr/>
                    <a:lstStyle/>
                    <a:p>
                      <a:pPr algn="r" rtl="1"/>
                      <a:endParaRPr lang="en-US" sz="1400">
                        <a:solidFill>
                          <a:schemeClr val="tx1"/>
                        </a:solidFill>
                      </a:endParaRPr>
                    </a:p>
                  </a:txBody>
                  <a:tcPr anchor="ctr"/>
                </a:tc>
                <a:extLst>
                  <a:ext uri="{0D108BD9-81ED-4DB2-BD59-A6C34878D82A}">
                    <a16:rowId xmlns:a16="http://schemas.microsoft.com/office/drawing/2014/main" val="2647232692"/>
                  </a:ext>
                </a:extLst>
              </a:tr>
              <a:tr h="710184">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LB" sz="2400" b="1" u="none" strike="noStrike" kern="1200" cap="all" spc="0" normalizeH="0" baseline="0" noProof="0">
                          <a:ln>
                            <a:noFill/>
                          </a:ln>
                          <a:solidFill>
                            <a:prstClr val="black"/>
                          </a:solidFill>
                          <a:effectLst/>
                          <a:uLnTx/>
                          <a:uFillTx/>
                        </a:rPr>
                        <a:t>قواعد اللغة </a:t>
                      </a:r>
                      <a:r>
                        <a:rPr kumimoji="0" lang="en-US" sz="2400" b="1" u="none" strike="noStrike" kern="1200" cap="all" spc="0" normalizeH="0" baseline="0" noProof="0">
                          <a:ln>
                            <a:noFill/>
                          </a:ln>
                          <a:solidFill>
                            <a:prstClr val="black"/>
                          </a:solidFill>
                          <a:effectLst/>
                          <a:uLnTx/>
                          <a:uFillTx/>
                        </a:rPr>
                        <a:t>       (UOE)</a:t>
                      </a:r>
                      <a:endParaRPr lang="en-US" sz="2400">
                        <a:solidFill>
                          <a:schemeClr val="tx1"/>
                        </a:solidFill>
                      </a:endParaRPr>
                    </a:p>
                  </a:txBody>
                  <a:tcPr anchor="ctr"/>
                </a:tc>
                <a:tc>
                  <a:txBody>
                    <a:bodyPr/>
                    <a:lstStyle/>
                    <a:p>
                      <a:pPr algn="r" rtl="1"/>
                      <a:r>
                        <a:rPr kumimoji="0" lang="ar-DZ" sz="2400" b="1" u="none" strike="noStrike" kern="1200" cap="all" spc="0" normalizeH="0" baseline="0" noProof="0">
                          <a:ln>
                            <a:noFill/>
                          </a:ln>
                          <a:solidFill>
                            <a:prstClr val="black"/>
                          </a:solidFill>
                          <a:effectLst/>
                          <a:uLnTx/>
                          <a:uFillTx/>
                        </a:rPr>
                        <a:t>الأسبوع 3</a:t>
                      </a:r>
                      <a:endParaRPr lang="en-US" sz="1400">
                        <a:solidFill>
                          <a:schemeClr val="tx1"/>
                        </a:solidFill>
                      </a:endParaRPr>
                    </a:p>
                  </a:txBody>
                  <a:tcPr anchor="ctr"/>
                </a:tc>
                <a:extLst>
                  <a:ext uri="{0D108BD9-81ED-4DB2-BD59-A6C34878D82A}">
                    <a16:rowId xmlns:a16="http://schemas.microsoft.com/office/drawing/2014/main" val="1764673954"/>
                  </a:ext>
                </a:extLst>
              </a:tr>
              <a:tr h="710184">
                <a:tc>
                  <a:txBody>
                    <a:bodyPr/>
                    <a:lstStyle/>
                    <a:p>
                      <a:pPr algn="r" rtl="1"/>
                      <a:r>
                        <a:rPr kumimoji="0" lang="ar-DZ" sz="2400" b="1" u="none" strike="noStrike" kern="1200" cap="all" spc="0" normalizeH="0" baseline="0" noProof="0">
                          <a:ln>
                            <a:noFill/>
                          </a:ln>
                          <a:solidFill>
                            <a:prstClr val="black"/>
                          </a:solidFill>
                          <a:effectLst/>
                          <a:uLnTx/>
                          <a:uFillTx/>
                        </a:rPr>
                        <a:t>تقييم عملية الكتابة</a:t>
                      </a:r>
                      <a:r>
                        <a:rPr kumimoji="0" lang="en-US" sz="2400" b="1" u="none" strike="noStrike" kern="1200" cap="all" spc="0" normalizeH="0" baseline="0" noProof="0">
                          <a:ln>
                            <a:noFill/>
                          </a:ln>
                          <a:solidFill>
                            <a:prstClr val="black"/>
                          </a:solidFill>
                          <a:effectLst/>
                          <a:uLnTx/>
                          <a:uFillTx/>
                        </a:rPr>
                        <a:t> (GPW) </a:t>
                      </a:r>
                      <a:endParaRPr lang="en-US" sz="1400">
                        <a:solidFill>
                          <a:schemeClr val="tx1"/>
                        </a:solidFill>
                      </a:endParaRPr>
                    </a:p>
                  </a:txBody>
                  <a:tcPr anchor="ctr"/>
                </a:tc>
                <a:tc>
                  <a:txBody>
                    <a:bodyPr/>
                    <a:lstStyle/>
                    <a:p>
                      <a:pPr algn="r" rtl="1"/>
                      <a:r>
                        <a:rPr kumimoji="0" lang="ar-LB" sz="2400" b="1" u="none" strike="noStrike" kern="1200" cap="all" spc="0" normalizeH="0" baseline="0" noProof="0" dirty="0">
                          <a:ln>
                            <a:noFill/>
                          </a:ln>
                          <a:solidFill>
                            <a:prstClr val="black"/>
                          </a:solidFill>
                          <a:effectLst/>
                          <a:uLnTx/>
                          <a:uFillTx/>
                        </a:rPr>
                        <a:t>ا</a:t>
                      </a:r>
                      <a:r>
                        <a:rPr kumimoji="0" lang="ar-DZ" sz="2400" b="1" u="none" strike="noStrike" kern="1200" cap="all" spc="0" normalizeH="0" baseline="0" noProof="0" dirty="0">
                          <a:ln>
                            <a:noFill/>
                          </a:ln>
                          <a:solidFill>
                            <a:prstClr val="black"/>
                          </a:solidFill>
                          <a:effectLst/>
                          <a:uLnTx/>
                          <a:uFillTx/>
                        </a:rPr>
                        <a:t>لأسبوع </a:t>
                      </a:r>
                      <a:r>
                        <a:rPr kumimoji="0" lang="ar-LB" sz="2400" b="1" u="none" strike="noStrike" kern="1200" cap="all" spc="0" normalizeH="0" baseline="0" noProof="0" dirty="0">
                          <a:ln>
                            <a:noFill/>
                          </a:ln>
                          <a:solidFill>
                            <a:prstClr val="black"/>
                          </a:solidFill>
                          <a:effectLst/>
                          <a:uLnTx/>
                          <a:uFillTx/>
                        </a:rPr>
                        <a:t>6</a:t>
                      </a:r>
                      <a:endParaRPr lang="en-US" sz="1400" dirty="0">
                        <a:solidFill>
                          <a:schemeClr val="tx1"/>
                        </a:solidFill>
                      </a:endParaRPr>
                    </a:p>
                  </a:txBody>
                  <a:tcPr anchor="ctr"/>
                </a:tc>
                <a:extLst>
                  <a:ext uri="{0D108BD9-81ED-4DB2-BD59-A6C34878D82A}">
                    <a16:rowId xmlns:a16="http://schemas.microsoft.com/office/drawing/2014/main" val="744751047"/>
                  </a:ext>
                </a:extLst>
              </a:tr>
            </a:tbl>
          </a:graphicData>
        </a:graphic>
      </p:graphicFrame>
      <p:pic>
        <p:nvPicPr>
          <p:cNvPr id="5" name="Picture 4">
            <a:extLst>
              <a:ext uri="{FF2B5EF4-FFF2-40B4-BE49-F238E27FC236}">
                <a16:creationId xmlns:a16="http://schemas.microsoft.com/office/drawing/2014/main" id="{EBC41050-D3D7-6907-4431-C601E75D6E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630976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033" y="-29817"/>
            <a:ext cx="10851931" cy="911882"/>
          </a:xfrm>
        </p:spPr>
        <p:txBody>
          <a:bodyPr>
            <a:normAutofit/>
          </a:bodyPr>
          <a:lstStyle/>
          <a:p>
            <a:pPr algn="ctr" rtl="1"/>
            <a:r>
              <a:rPr lang="ar-DZ"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تقييمات خلال الوحدة </a:t>
            </a:r>
            <a:r>
              <a:rPr lang="en-US"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(IMA)</a:t>
            </a:r>
            <a:r>
              <a:rPr lang="ar-DZ"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للمستويات </a:t>
            </a:r>
            <a:r>
              <a:rPr lang="tr-TR"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a:t>
            </a:r>
            <a:r>
              <a:rPr lang="ar-DZ"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و </a:t>
            </a:r>
            <a:r>
              <a:rPr lang="tr-TR"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A2</a:t>
            </a:r>
            <a:endParaRPr lang="tr-TR" dirty="0">
              <a:effectLst>
                <a:outerShdw blurRad="38100" dist="38100" dir="2700000" algn="tl">
                  <a:srgbClr val="000000">
                    <a:alpha val="43137"/>
                  </a:srgbClr>
                </a:outerShdw>
              </a:effectLst>
            </a:endParaRPr>
          </a:p>
        </p:txBody>
      </p:sp>
      <p:sp>
        <p:nvSpPr>
          <p:cNvPr id="9" name="Rectangle 8"/>
          <p:cNvSpPr/>
          <p:nvPr/>
        </p:nvSpPr>
        <p:spPr>
          <a:xfrm>
            <a:off x="3207358" y="659664"/>
            <a:ext cx="5777279" cy="769441"/>
          </a:xfrm>
          <a:prstGeom prst="rect">
            <a:avLst/>
          </a:prstGeom>
        </p:spPr>
        <p:txBody>
          <a:bodyPr wrap="square">
            <a:spAutoFit/>
          </a:bodyPr>
          <a:lstStyle/>
          <a:p>
            <a:pPr algn="ctr"/>
            <a:r>
              <a:rPr lang="ar" sz="4400" b="1" dirty="0">
                <a:ln>
                  <a:solidFill>
                    <a:schemeClr val="tx1"/>
                  </a:solidFill>
                </a:ln>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الأسبوع الرابع من كل وحدة</a:t>
            </a:r>
            <a:endParaRPr lang="tr-TR" sz="4400" dirty="0">
              <a:ln>
                <a:solidFill>
                  <a:schemeClr val="tx1"/>
                </a:solidFill>
              </a:ln>
              <a:solidFill>
                <a:srgbClr val="FF0000"/>
              </a:solidFill>
              <a:effectLst>
                <a:outerShdw blurRad="38100" dist="38100" dir="2700000" algn="tl">
                  <a:srgbClr val="000000">
                    <a:alpha val="43137"/>
                  </a:srgbClr>
                </a:outerShdw>
              </a:effectLst>
            </a:endParaRPr>
          </a:p>
        </p:txBody>
      </p:sp>
      <p:graphicFrame>
        <p:nvGraphicFramePr>
          <p:cNvPr id="5" name="Table 4">
            <a:extLst>
              <a:ext uri="{FF2B5EF4-FFF2-40B4-BE49-F238E27FC236}">
                <a16:creationId xmlns:a16="http://schemas.microsoft.com/office/drawing/2014/main" id="{B5AA5852-26E1-EB21-3DAB-DE80705CEFEC}"/>
              </a:ext>
            </a:extLst>
          </p:cNvPr>
          <p:cNvGraphicFramePr>
            <a:graphicFrameLocks noGrp="1"/>
          </p:cNvGraphicFramePr>
          <p:nvPr>
            <p:extLst>
              <p:ext uri="{D42A27DB-BD31-4B8C-83A1-F6EECF244321}">
                <p14:modId xmlns:p14="http://schemas.microsoft.com/office/powerpoint/2010/main" val="1213806838"/>
              </p:ext>
            </p:extLst>
          </p:nvPr>
        </p:nvGraphicFramePr>
        <p:xfrm>
          <a:off x="9069735" y="1429105"/>
          <a:ext cx="2801389" cy="2768289"/>
        </p:xfrm>
        <a:graphic>
          <a:graphicData uri="http://schemas.openxmlformats.org/drawingml/2006/table">
            <a:tbl>
              <a:tblPr firstRow="1" bandRow="1">
                <a:tableStyleId>{00A15C55-8517-42AA-B614-E9B94910E393}</a:tableStyleId>
              </a:tblPr>
              <a:tblGrid>
                <a:gridCol w="1001572">
                  <a:extLst>
                    <a:ext uri="{9D8B030D-6E8A-4147-A177-3AD203B41FA5}">
                      <a16:colId xmlns:a16="http://schemas.microsoft.com/office/drawing/2014/main" val="3335053606"/>
                    </a:ext>
                  </a:extLst>
                </a:gridCol>
                <a:gridCol w="1799817">
                  <a:extLst>
                    <a:ext uri="{9D8B030D-6E8A-4147-A177-3AD203B41FA5}">
                      <a16:colId xmlns:a16="http://schemas.microsoft.com/office/drawing/2014/main" val="692274077"/>
                    </a:ext>
                  </a:extLst>
                </a:gridCol>
              </a:tblGrid>
              <a:tr h="442340">
                <a:tc gridSpan="2">
                  <a:txBody>
                    <a:bodyPr/>
                    <a:lstStyle/>
                    <a:p>
                      <a:pPr algn="ctr" rtl="1"/>
                      <a:r>
                        <a:rPr kumimoji="0" lang="ar-LB" sz="2400" b="1" u="none" strike="noStrike" kern="1200" cap="all" spc="0" normalizeH="0" baseline="0" noProof="0" dirty="0">
                          <a:ln>
                            <a:noFill/>
                          </a:ln>
                          <a:solidFill>
                            <a:prstClr val="black"/>
                          </a:solidFill>
                          <a:effectLst/>
                          <a:uLnTx/>
                          <a:uFillTx/>
                        </a:rPr>
                        <a:t>الوحدة 1</a:t>
                      </a:r>
                      <a:endParaRPr lang="en-US" sz="1400" dirty="0">
                        <a:solidFill>
                          <a:schemeClr val="tx1"/>
                        </a:solidFill>
                      </a:endParaRPr>
                    </a:p>
                  </a:txBody>
                  <a:tcPr anchor="ctr"/>
                </a:tc>
                <a:tc hMerge="1">
                  <a:txBody>
                    <a:bodyPr/>
                    <a:lstStyle/>
                    <a:p>
                      <a:pPr algn="r" rtl="1"/>
                      <a:endParaRPr lang="en-US" sz="1400" dirty="0">
                        <a:solidFill>
                          <a:schemeClr val="tx1"/>
                        </a:solidFill>
                      </a:endParaRPr>
                    </a:p>
                  </a:txBody>
                  <a:tcPr anchor="ctr"/>
                </a:tc>
                <a:extLst>
                  <a:ext uri="{0D108BD9-81ED-4DB2-BD59-A6C34878D82A}">
                    <a16:rowId xmlns:a16="http://schemas.microsoft.com/office/drawing/2014/main" val="2647232692"/>
                  </a:ext>
                </a:extLst>
              </a:tr>
              <a:tr h="710184">
                <a:tc>
                  <a:txBody>
                    <a:bodyPr/>
                    <a:lstStyle/>
                    <a:p>
                      <a:pPr algn="ctr" rtl="1"/>
                      <a:r>
                        <a:rPr kumimoji="0" lang="en-US" sz="2400" b="1" u="none" strike="noStrike" kern="1200" cap="all" spc="0" normalizeH="0" baseline="0" noProof="0" dirty="0">
                          <a:ln>
                            <a:noFill/>
                          </a:ln>
                          <a:solidFill>
                            <a:prstClr val="black"/>
                          </a:solidFill>
                          <a:effectLst/>
                          <a:uLnTx/>
                          <a:uFillTx/>
                        </a:rPr>
                        <a:t>25%</a:t>
                      </a:r>
                      <a:endParaRPr lang="en-US" sz="2400" dirty="0">
                        <a:solidFill>
                          <a:schemeClr val="tx1"/>
                        </a:solidFill>
                      </a:endParaRPr>
                    </a:p>
                  </a:txBody>
                  <a:tcPr anchor="ctr"/>
                </a:tc>
                <a:tc>
                  <a:txBody>
                    <a:bodyPr/>
                    <a:lstStyle/>
                    <a:p>
                      <a:pPr algn="r" rtl="1"/>
                      <a:r>
                        <a:rPr lang="ar-AE" sz="2000" b="1" dirty="0"/>
                        <a:t>قواعد</a:t>
                      </a:r>
                      <a:r>
                        <a:rPr kumimoji="0" lang="ar-LB" sz="2000" b="1" u="none" strike="noStrike" kern="1200" cap="all" spc="0" normalizeH="0" baseline="0" noProof="0" dirty="0">
                          <a:ln>
                            <a:noFill/>
                          </a:ln>
                          <a:solidFill>
                            <a:prstClr val="black"/>
                          </a:solidFill>
                          <a:effectLst/>
                          <a:uLnTx/>
                          <a:uFillTx/>
                        </a:rPr>
                        <a:t> اللغة</a:t>
                      </a:r>
                      <a:r>
                        <a:rPr kumimoji="0" lang="en-US" sz="2000" b="1" u="none" strike="noStrike" kern="1200" cap="all" spc="0" normalizeH="0" baseline="0" noProof="0" dirty="0">
                          <a:ln>
                            <a:noFill/>
                          </a:ln>
                          <a:solidFill>
                            <a:prstClr val="black"/>
                          </a:solidFill>
                          <a:effectLst/>
                          <a:uLnTx/>
                          <a:uFillTx/>
                        </a:rPr>
                        <a:t> </a:t>
                      </a:r>
                      <a:r>
                        <a:rPr kumimoji="0" lang="ar-LB" sz="2000" b="1" u="none" strike="noStrike" kern="1200" cap="all" spc="0" normalizeH="0" baseline="0" noProof="0" dirty="0">
                          <a:ln>
                            <a:noFill/>
                          </a:ln>
                          <a:solidFill>
                            <a:prstClr val="black"/>
                          </a:solidFill>
                          <a:effectLst/>
                          <a:uLnTx/>
                          <a:uFillTx/>
                        </a:rPr>
                        <a:t>الانجليزية</a:t>
                      </a:r>
                      <a:r>
                        <a:rPr kumimoji="0" lang="en-US" sz="2000" b="1" u="none" strike="noStrike" kern="1200" cap="all" spc="0" normalizeH="0" baseline="0" noProof="0" dirty="0">
                          <a:ln>
                            <a:noFill/>
                          </a:ln>
                          <a:solidFill>
                            <a:prstClr val="black"/>
                          </a:solidFill>
                          <a:effectLst/>
                          <a:uLnTx/>
                          <a:uFillTx/>
                        </a:rPr>
                        <a:t> (UOE)  </a:t>
                      </a:r>
                      <a:endParaRPr lang="en-US" sz="1200" dirty="0">
                        <a:solidFill>
                          <a:schemeClr val="tx1"/>
                        </a:solidFill>
                      </a:endParaRPr>
                    </a:p>
                  </a:txBody>
                  <a:tcPr anchor="ctr"/>
                </a:tc>
                <a:extLst>
                  <a:ext uri="{0D108BD9-81ED-4DB2-BD59-A6C34878D82A}">
                    <a16:rowId xmlns:a16="http://schemas.microsoft.com/office/drawing/2014/main" val="1764673954"/>
                  </a:ext>
                </a:extLst>
              </a:tr>
              <a:tr h="47344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algn="r" rtl="1"/>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قراء</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(R)</a:t>
                      </a:r>
                      <a:endParaRPr lang="en-US" sz="1200" dirty="0">
                        <a:solidFill>
                          <a:schemeClr val="tx1"/>
                        </a:solidFill>
                      </a:endParaRPr>
                    </a:p>
                  </a:txBody>
                  <a:tcPr anchor="ctr"/>
                </a:tc>
                <a:extLst>
                  <a:ext uri="{0D108BD9-81ED-4DB2-BD59-A6C34878D82A}">
                    <a16:rowId xmlns:a16="http://schemas.microsoft.com/office/drawing/2014/main" val="744751047"/>
                  </a:ext>
                </a:extLst>
              </a:tr>
              <a:tr h="55041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استماع</a:t>
                      </a:r>
                      <a:r>
                        <a:rPr kumimoji="0" lang="ar-DZ" sz="2000" b="1" u="none" strike="noStrike" kern="1200" cap="all" spc="0" normalizeH="0" baseline="0" noProof="0" dirty="0">
                          <a:ln>
                            <a:noFill/>
                          </a:ln>
                          <a:solidFill>
                            <a:prstClr val="black"/>
                          </a:solidFill>
                          <a:effectLst/>
                          <a:uLnTx/>
                          <a:uFillTx/>
                        </a:rPr>
                        <a:t> </a:t>
                      </a:r>
                      <a:r>
                        <a:rPr kumimoji="0" lang="en-US" sz="2000" b="1" u="none" strike="noStrike" kern="1200" cap="all" spc="0" normalizeH="0" baseline="0" noProof="0" dirty="0">
                          <a:ln>
                            <a:noFill/>
                          </a:ln>
                          <a:solidFill>
                            <a:prstClr val="black"/>
                          </a:solidFill>
                          <a:effectLst/>
                          <a:uLnTx/>
                          <a:uFillTx/>
                        </a:rPr>
                        <a:t>(L)</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906372414"/>
                  </a:ext>
                </a:extLst>
              </a:tr>
              <a:tr h="577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كتاب</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(W)</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63139141"/>
                  </a:ext>
                </a:extLst>
              </a:tr>
            </a:tbl>
          </a:graphicData>
        </a:graphic>
      </p:graphicFrame>
      <p:graphicFrame>
        <p:nvGraphicFramePr>
          <p:cNvPr id="10" name="Table 9">
            <a:extLst>
              <a:ext uri="{FF2B5EF4-FFF2-40B4-BE49-F238E27FC236}">
                <a16:creationId xmlns:a16="http://schemas.microsoft.com/office/drawing/2014/main" id="{8633BDC8-7025-4589-1856-1EC2F35D25D8}"/>
              </a:ext>
            </a:extLst>
          </p:cNvPr>
          <p:cNvGraphicFramePr>
            <a:graphicFrameLocks noGrp="1"/>
          </p:cNvGraphicFramePr>
          <p:nvPr>
            <p:extLst>
              <p:ext uri="{D42A27DB-BD31-4B8C-83A1-F6EECF244321}">
                <p14:modId xmlns:p14="http://schemas.microsoft.com/office/powerpoint/2010/main" val="1049554151"/>
              </p:ext>
            </p:extLst>
          </p:nvPr>
        </p:nvGraphicFramePr>
        <p:xfrm>
          <a:off x="6095997" y="1429105"/>
          <a:ext cx="2801389" cy="3372959"/>
        </p:xfrm>
        <a:graphic>
          <a:graphicData uri="http://schemas.openxmlformats.org/drawingml/2006/table">
            <a:tbl>
              <a:tblPr firstRow="1" bandRow="1">
                <a:tableStyleId>{21E4AEA4-8DFA-4A89-87EB-49C32662AFE0}</a:tableStyleId>
              </a:tblPr>
              <a:tblGrid>
                <a:gridCol w="1001572">
                  <a:extLst>
                    <a:ext uri="{9D8B030D-6E8A-4147-A177-3AD203B41FA5}">
                      <a16:colId xmlns:a16="http://schemas.microsoft.com/office/drawing/2014/main" val="3335053606"/>
                    </a:ext>
                  </a:extLst>
                </a:gridCol>
                <a:gridCol w="1799817">
                  <a:extLst>
                    <a:ext uri="{9D8B030D-6E8A-4147-A177-3AD203B41FA5}">
                      <a16:colId xmlns:a16="http://schemas.microsoft.com/office/drawing/2014/main" val="692274077"/>
                    </a:ext>
                  </a:extLst>
                </a:gridCol>
              </a:tblGrid>
              <a:tr h="442340">
                <a:tc gridSpan="2">
                  <a:txBody>
                    <a:bodyPr/>
                    <a:lstStyle/>
                    <a:p>
                      <a:pPr algn="ctr" rtl="1"/>
                      <a:r>
                        <a:rPr kumimoji="0" lang="ar-LB" sz="2400" b="1" u="none" strike="noStrike" kern="1200" cap="all" spc="0" normalizeH="0" baseline="0" noProof="0" dirty="0">
                          <a:ln>
                            <a:noFill/>
                          </a:ln>
                          <a:solidFill>
                            <a:prstClr val="black"/>
                          </a:solidFill>
                          <a:effectLst/>
                          <a:uLnTx/>
                          <a:uFillTx/>
                        </a:rPr>
                        <a:t>الوحدة </a:t>
                      </a:r>
                      <a:r>
                        <a:rPr kumimoji="0" lang="tr-TR" sz="2400" b="1" u="none" strike="noStrike" kern="1200" cap="all" spc="0" normalizeH="0" baseline="0" noProof="0" dirty="0">
                          <a:ln>
                            <a:noFill/>
                          </a:ln>
                          <a:solidFill>
                            <a:prstClr val="black"/>
                          </a:solidFill>
                          <a:effectLst/>
                          <a:uLnTx/>
                          <a:uFillTx/>
                        </a:rPr>
                        <a:t>2</a:t>
                      </a:r>
                      <a:endParaRPr lang="en-US" sz="1400" dirty="0">
                        <a:solidFill>
                          <a:schemeClr val="tx1"/>
                        </a:solidFill>
                      </a:endParaRPr>
                    </a:p>
                  </a:txBody>
                  <a:tcPr anchor="ctr"/>
                </a:tc>
                <a:tc hMerge="1">
                  <a:txBody>
                    <a:bodyPr/>
                    <a:lstStyle/>
                    <a:p>
                      <a:pPr algn="r" rtl="1"/>
                      <a:endParaRPr lang="en-US" sz="1400" dirty="0">
                        <a:solidFill>
                          <a:schemeClr val="tx1"/>
                        </a:solidFill>
                      </a:endParaRPr>
                    </a:p>
                  </a:txBody>
                  <a:tcPr anchor="ctr"/>
                </a:tc>
                <a:extLst>
                  <a:ext uri="{0D108BD9-81ED-4DB2-BD59-A6C34878D82A}">
                    <a16:rowId xmlns:a16="http://schemas.microsoft.com/office/drawing/2014/main" val="2647232692"/>
                  </a:ext>
                </a:extLst>
              </a:tr>
              <a:tr h="555105">
                <a:tc>
                  <a:txBody>
                    <a:bodyPr/>
                    <a:lstStyle/>
                    <a:p>
                      <a:pPr algn="ctr" rtl="1"/>
                      <a:r>
                        <a:rPr kumimoji="0" lang="en-US" sz="2400" b="1" u="none" strike="noStrike" kern="1200" cap="all" spc="0" normalizeH="0" baseline="0" noProof="0" dirty="0">
                          <a:ln>
                            <a:noFill/>
                          </a:ln>
                          <a:solidFill>
                            <a:prstClr val="black"/>
                          </a:solidFill>
                          <a:effectLst/>
                          <a:uLnTx/>
                          <a:uFillTx/>
                        </a:rPr>
                        <a:t>25%</a:t>
                      </a:r>
                      <a:endParaRPr lang="en-US" sz="2400" dirty="0">
                        <a:solidFill>
                          <a:schemeClr val="tx1"/>
                        </a:solidFill>
                      </a:endParaRPr>
                    </a:p>
                  </a:txBody>
                  <a:tcPr anchor="ctr"/>
                </a:tc>
                <a:tc>
                  <a:txBody>
                    <a:bodyPr/>
                    <a:lstStyle/>
                    <a:p>
                      <a:pPr algn="r" rtl="1"/>
                      <a:r>
                        <a:rPr lang="ar-AE" sz="2000" b="1" dirty="0"/>
                        <a:t>قواعد</a:t>
                      </a:r>
                      <a:r>
                        <a:rPr kumimoji="0" lang="ar-LB" sz="2000" b="1" u="none" strike="noStrike" kern="1200" cap="all" spc="0" normalizeH="0" baseline="0" noProof="0" dirty="0">
                          <a:ln>
                            <a:noFill/>
                          </a:ln>
                          <a:solidFill>
                            <a:prstClr val="black"/>
                          </a:solidFill>
                          <a:effectLst/>
                          <a:uLnTx/>
                          <a:uFillTx/>
                        </a:rPr>
                        <a:t> اللغة</a:t>
                      </a:r>
                      <a:r>
                        <a:rPr kumimoji="0" lang="en-US" sz="2000" b="1" u="none" strike="noStrike" kern="1200" cap="all" spc="0" normalizeH="0" baseline="0" noProof="0" dirty="0">
                          <a:ln>
                            <a:noFill/>
                          </a:ln>
                          <a:solidFill>
                            <a:prstClr val="black"/>
                          </a:solidFill>
                          <a:effectLst/>
                          <a:uLnTx/>
                          <a:uFillTx/>
                        </a:rPr>
                        <a:t> </a:t>
                      </a:r>
                      <a:r>
                        <a:rPr kumimoji="0" lang="ar-LB" sz="2000" b="1" u="none" strike="noStrike" kern="1200" cap="all" spc="0" normalizeH="0" baseline="0" noProof="0" dirty="0">
                          <a:ln>
                            <a:noFill/>
                          </a:ln>
                          <a:solidFill>
                            <a:prstClr val="black"/>
                          </a:solidFill>
                          <a:effectLst/>
                          <a:uLnTx/>
                          <a:uFillTx/>
                        </a:rPr>
                        <a:t>الانجليزية</a:t>
                      </a:r>
                      <a:r>
                        <a:rPr kumimoji="0" lang="en-US" sz="2000" b="1" u="none" strike="noStrike" kern="1200" cap="all" spc="0" normalizeH="0" baseline="0" noProof="0" dirty="0">
                          <a:ln>
                            <a:noFill/>
                          </a:ln>
                          <a:solidFill>
                            <a:prstClr val="black"/>
                          </a:solidFill>
                          <a:effectLst/>
                          <a:uLnTx/>
                          <a:uFillTx/>
                        </a:rPr>
                        <a:t> (UOE)  </a:t>
                      </a:r>
                      <a:endParaRPr lang="en-US" sz="1200" dirty="0">
                        <a:solidFill>
                          <a:schemeClr val="tx1"/>
                        </a:solidFill>
                      </a:endParaRPr>
                    </a:p>
                  </a:txBody>
                  <a:tcPr anchor="ctr"/>
                </a:tc>
                <a:extLst>
                  <a:ext uri="{0D108BD9-81ED-4DB2-BD59-A6C34878D82A}">
                    <a16:rowId xmlns:a16="http://schemas.microsoft.com/office/drawing/2014/main" val="1764673954"/>
                  </a:ext>
                </a:extLst>
              </a:tr>
              <a:tr h="48258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algn="r" rtl="1"/>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قراء</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(R)</a:t>
                      </a:r>
                      <a:endParaRPr lang="en-US" sz="1200" dirty="0">
                        <a:solidFill>
                          <a:schemeClr val="tx1"/>
                        </a:solidFill>
                      </a:endParaRPr>
                    </a:p>
                  </a:txBody>
                  <a:tcPr anchor="ctr"/>
                </a:tc>
                <a:extLst>
                  <a:ext uri="{0D108BD9-81ED-4DB2-BD59-A6C34878D82A}">
                    <a16:rowId xmlns:a16="http://schemas.microsoft.com/office/drawing/2014/main" val="744751047"/>
                  </a:ext>
                </a:extLst>
              </a:tr>
              <a:tr h="57737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استماع</a:t>
                      </a:r>
                      <a:r>
                        <a:rPr kumimoji="0" lang="ar-DZ" sz="2000" b="1" u="none" strike="noStrike" kern="1200" cap="all" spc="0" normalizeH="0" baseline="0" noProof="0" dirty="0">
                          <a:ln>
                            <a:noFill/>
                          </a:ln>
                          <a:solidFill>
                            <a:prstClr val="black"/>
                          </a:solidFill>
                          <a:effectLst/>
                          <a:uLnTx/>
                          <a:uFillTx/>
                        </a:rPr>
                        <a:t> </a:t>
                      </a:r>
                      <a:r>
                        <a:rPr kumimoji="0" lang="en-US" sz="2000" b="1" u="none" strike="noStrike" kern="1200" cap="all" spc="0" normalizeH="0" baseline="0" noProof="0" dirty="0">
                          <a:ln>
                            <a:noFill/>
                          </a:ln>
                          <a:solidFill>
                            <a:prstClr val="black"/>
                          </a:solidFill>
                          <a:effectLst/>
                          <a:uLnTx/>
                          <a:uFillTx/>
                        </a:rPr>
                        <a:t>(L)</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906372414"/>
                  </a:ext>
                </a:extLst>
              </a:tr>
              <a:tr h="57737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a:t>
                      </a:r>
                      <a:r>
                        <a:rPr kumimoji="0" lang="tr-TR" sz="2400" b="1" u="none" strike="noStrike" kern="1200" cap="all" spc="0" normalizeH="0" baseline="0" noProof="0" dirty="0">
                          <a:ln>
                            <a:noFill/>
                          </a:ln>
                          <a:solidFill>
                            <a:prstClr val="black"/>
                          </a:solidFill>
                          <a:effectLst/>
                          <a:uLnTx/>
                          <a:uFillTx/>
                        </a:rPr>
                        <a:t>0</a:t>
                      </a:r>
                      <a:r>
                        <a:rPr kumimoji="0" lang="en-US" sz="2400" b="1" u="none" strike="noStrike" kern="1200" cap="all" spc="0" normalizeH="0" baseline="0" noProof="0" dirty="0">
                          <a:ln>
                            <a:noFill/>
                          </a:ln>
                          <a:solidFill>
                            <a:prstClr val="black"/>
                          </a:solidFill>
                          <a:effectLst/>
                          <a:uLnTx/>
                          <a:uFillTx/>
                        </a:rPr>
                        <a:t>%</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تحدث</a:t>
                      </a:r>
                      <a:r>
                        <a:rPr kumimoji="0" lang="ar-DZ" sz="2000" b="1" u="none" strike="noStrike" kern="1200" cap="all" spc="0" normalizeH="0" baseline="0" noProof="0" dirty="0">
                          <a:ln>
                            <a:noFill/>
                          </a:ln>
                          <a:solidFill>
                            <a:prstClr val="black"/>
                          </a:solidFill>
                          <a:effectLst/>
                          <a:uLnTx/>
                          <a:uFillTx/>
                        </a:rPr>
                        <a:t> </a:t>
                      </a:r>
                      <a:r>
                        <a:rPr kumimoji="0" lang="en-US" sz="2000" b="1" u="none" strike="noStrike" kern="1200" cap="all" spc="0" normalizeH="0" baseline="0" noProof="0" dirty="0">
                          <a:ln>
                            <a:noFill/>
                          </a:ln>
                          <a:solidFill>
                            <a:prstClr val="black"/>
                          </a:solidFill>
                          <a:effectLst/>
                          <a:uLnTx/>
                          <a:uFillTx/>
                        </a:rPr>
                        <a:t>(</a:t>
                      </a:r>
                      <a:r>
                        <a:rPr kumimoji="0" lang="tr-TR" sz="2000" b="1" u="none" strike="noStrike" kern="1200" cap="all" spc="0" normalizeH="0" baseline="0" noProof="0" dirty="0">
                          <a:ln>
                            <a:noFill/>
                          </a:ln>
                          <a:solidFill>
                            <a:prstClr val="black"/>
                          </a:solidFill>
                          <a:effectLst/>
                          <a:uLnTx/>
                          <a:uFillTx/>
                        </a:rPr>
                        <a:t>S</a:t>
                      </a:r>
                      <a:r>
                        <a:rPr kumimoji="0" lang="en-US" sz="2000" b="1" u="none" strike="noStrike" kern="1200" cap="all" spc="0" normalizeH="0" baseline="0" noProof="0" dirty="0">
                          <a:ln>
                            <a:noFill/>
                          </a:ln>
                          <a:solidFill>
                            <a:prstClr val="black"/>
                          </a:solidFill>
                          <a:effectLst/>
                          <a:uLnTx/>
                          <a:uFillTx/>
                        </a:rPr>
                        <a:t>)</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3936916646"/>
                  </a:ext>
                </a:extLst>
              </a:tr>
              <a:tr h="57737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كتاب</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(W)</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63139141"/>
                  </a:ext>
                </a:extLst>
              </a:tr>
            </a:tbl>
          </a:graphicData>
        </a:graphic>
      </p:graphicFrame>
      <p:graphicFrame>
        <p:nvGraphicFramePr>
          <p:cNvPr id="11" name="Table 10">
            <a:extLst>
              <a:ext uri="{FF2B5EF4-FFF2-40B4-BE49-F238E27FC236}">
                <a16:creationId xmlns:a16="http://schemas.microsoft.com/office/drawing/2014/main" id="{376AC323-ED4C-850C-5E3F-BE28728C0077}"/>
              </a:ext>
            </a:extLst>
          </p:cNvPr>
          <p:cNvGraphicFramePr>
            <a:graphicFrameLocks noGrp="1"/>
          </p:cNvGraphicFramePr>
          <p:nvPr>
            <p:extLst>
              <p:ext uri="{D42A27DB-BD31-4B8C-83A1-F6EECF244321}">
                <p14:modId xmlns:p14="http://schemas.microsoft.com/office/powerpoint/2010/main" val="3623160131"/>
              </p:ext>
            </p:extLst>
          </p:nvPr>
        </p:nvGraphicFramePr>
        <p:xfrm>
          <a:off x="3122259" y="1429105"/>
          <a:ext cx="2801389" cy="3254339"/>
        </p:xfrm>
        <a:graphic>
          <a:graphicData uri="http://schemas.openxmlformats.org/drawingml/2006/table">
            <a:tbl>
              <a:tblPr firstRow="1" bandRow="1">
                <a:tableStyleId>{7DF18680-E054-41AD-8BC1-D1AEF772440D}</a:tableStyleId>
              </a:tblPr>
              <a:tblGrid>
                <a:gridCol w="1001572">
                  <a:extLst>
                    <a:ext uri="{9D8B030D-6E8A-4147-A177-3AD203B41FA5}">
                      <a16:colId xmlns:a16="http://schemas.microsoft.com/office/drawing/2014/main" val="3335053606"/>
                    </a:ext>
                  </a:extLst>
                </a:gridCol>
                <a:gridCol w="1799817">
                  <a:extLst>
                    <a:ext uri="{9D8B030D-6E8A-4147-A177-3AD203B41FA5}">
                      <a16:colId xmlns:a16="http://schemas.microsoft.com/office/drawing/2014/main" val="692274077"/>
                    </a:ext>
                  </a:extLst>
                </a:gridCol>
              </a:tblGrid>
              <a:tr h="0">
                <a:tc gridSpan="2">
                  <a:txBody>
                    <a:bodyPr/>
                    <a:lstStyle/>
                    <a:p>
                      <a:pPr algn="ctr" rtl="1"/>
                      <a:r>
                        <a:rPr kumimoji="0" lang="ar-LB" sz="2400" b="1" u="none" strike="noStrike" kern="1200" cap="all" spc="0" normalizeH="0" baseline="0" noProof="0" dirty="0">
                          <a:ln>
                            <a:noFill/>
                          </a:ln>
                          <a:solidFill>
                            <a:prstClr val="black"/>
                          </a:solidFill>
                          <a:effectLst/>
                          <a:uLnTx/>
                          <a:uFillTx/>
                        </a:rPr>
                        <a:t>الوحدة </a:t>
                      </a:r>
                      <a:r>
                        <a:rPr kumimoji="0" lang="tr-TR" sz="2400" b="1" u="none" strike="noStrike" kern="1200" cap="all" spc="0" normalizeH="0" baseline="0" noProof="0" dirty="0">
                          <a:ln>
                            <a:noFill/>
                          </a:ln>
                          <a:solidFill>
                            <a:prstClr val="black"/>
                          </a:solidFill>
                          <a:effectLst/>
                          <a:uLnTx/>
                          <a:uFillTx/>
                        </a:rPr>
                        <a:t>3</a:t>
                      </a:r>
                      <a:endParaRPr lang="en-US" sz="1400" dirty="0">
                        <a:solidFill>
                          <a:schemeClr val="tx1"/>
                        </a:solidFill>
                      </a:endParaRPr>
                    </a:p>
                  </a:txBody>
                  <a:tcPr anchor="ctr"/>
                </a:tc>
                <a:tc hMerge="1">
                  <a:txBody>
                    <a:bodyPr/>
                    <a:lstStyle/>
                    <a:p>
                      <a:pPr algn="r" rtl="1"/>
                      <a:endParaRPr lang="en-US" sz="1400" dirty="0">
                        <a:solidFill>
                          <a:schemeClr val="tx1"/>
                        </a:solidFill>
                      </a:endParaRPr>
                    </a:p>
                  </a:txBody>
                  <a:tcPr anchor="ctr"/>
                </a:tc>
                <a:extLst>
                  <a:ext uri="{0D108BD9-81ED-4DB2-BD59-A6C34878D82A}">
                    <a16:rowId xmlns:a16="http://schemas.microsoft.com/office/drawing/2014/main" val="2647232692"/>
                  </a:ext>
                </a:extLst>
              </a:tr>
              <a:tr h="706447">
                <a:tc>
                  <a:txBody>
                    <a:bodyPr/>
                    <a:lstStyle/>
                    <a:p>
                      <a:pPr algn="ctr" rtl="1"/>
                      <a:r>
                        <a:rPr kumimoji="0" lang="en-US" sz="2400" b="1" u="none" strike="noStrike" kern="1200" cap="all" spc="0" normalizeH="0" baseline="0" noProof="0" dirty="0">
                          <a:ln>
                            <a:noFill/>
                          </a:ln>
                          <a:solidFill>
                            <a:prstClr val="black"/>
                          </a:solidFill>
                          <a:effectLst/>
                          <a:uLnTx/>
                          <a:uFillTx/>
                        </a:rPr>
                        <a:t>25%</a:t>
                      </a:r>
                      <a:endParaRPr lang="en-US" sz="2400" dirty="0">
                        <a:solidFill>
                          <a:schemeClr val="tx1"/>
                        </a:solidFill>
                      </a:endParaRPr>
                    </a:p>
                  </a:txBody>
                  <a:tcPr anchor="ctr"/>
                </a:tc>
                <a:tc>
                  <a:txBody>
                    <a:bodyPr/>
                    <a:lstStyle/>
                    <a:p>
                      <a:pPr algn="r" rtl="1"/>
                      <a:r>
                        <a:rPr lang="ar-AE" sz="2000" b="1" dirty="0"/>
                        <a:t>قواعد</a:t>
                      </a:r>
                      <a:r>
                        <a:rPr kumimoji="0" lang="ar-LB" sz="2000" b="1" u="none" strike="noStrike" kern="1200" cap="all" spc="0" normalizeH="0" baseline="0" noProof="0" dirty="0">
                          <a:ln>
                            <a:noFill/>
                          </a:ln>
                          <a:solidFill>
                            <a:prstClr val="black"/>
                          </a:solidFill>
                          <a:effectLst/>
                          <a:uLnTx/>
                          <a:uFillTx/>
                        </a:rPr>
                        <a:t> اللغة</a:t>
                      </a:r>
                      <a:r>
                        <a:rPr kumimoji="0" lang="en-US" sz="2000" b="1" u="none" strike="noStrike" kern="1200" cap="all" spc="0" normalizeH="0" baseline="0" noProof="0" dirty="0">
                          <a:ln>
                            <a:noFill/>
                          </a:ln>
                          <a:solidFill>
                            <a:prstClr val="black"/>
                          </a:solidFill>
                          <a:effectLst/>
                          <a:uLnTx/>
                          <a:uFillTx/>
                        </a:rPr>
                        <a:t> </a:t>
                      </a:r>
                      <a:r>
                        <a:rPr kumimoji="0" lang="ar-LB" sz="2000" b="1" u="none" strike="noStrike" kern="1200" cap="all" spc="0" normalizeH="0" baseline="0" noProof="0" dirty="0">
                          <a:ln>
                            <a:noFill/>
                          </a:ln>
                          <a:solidFill>
                            <a:prstClr val="black"/>
                          </a:solidFill>
                          <a:effectLst/>
                          <a:uLnTx/>
                          <a:uFillTx/>
                        </a:rPr>
                        <a:t>الانجليزية</a:t>
                      </a:r>
                      <a:r>
                        <a:rPr kumimoji="0" lang="en-US" sz="2000" b="1" u="none" strike="noStrike" kern="1200" cap="all" spc="0" normalizeH="0" baseline="0" noProof="0" dirty="0">
                          <a:ln>
                            <a:noFill/>
                          </a:ln>
                          <a:solidFill>
                            <a:prstClr val="black"/>
                          </a:solidFill>
                          <a:effectLst/>
                          <a:uLnTx/>
                          <a:uFillTx/>
                        </a:rPr>
                        <a:t> (UOE)  </a:t>
                      </a:r>
                      <a:endParaRPr lang="en-US" sz="1200" dirty="0">
                        <a:solidFill>
                          <a:schemeClr val="tx1"/>
                        </a:solidFill>
                      </a:endParaRPr>
                    </a:p>
                  </a:txBody>
                  <a:tcPr anchor="ctr"/>
                </a:tc>
                <a:extLst>
                  <a:ext uri="{0D108BD9-81ED-4DB2-BD59-A6C34878D82A}">
                    <a16:rowId xmlns:a16="http://schemas.microsoft.com/office/drawing/2014/main" val="1764673954"/>
                  </a:ext>
                </a:extLst>
              </a:tr>
              <a:tr h="39986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algn="r" rtl="1"/>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قراء</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(R)</a:t>
                      </a:r>
                      <a:endParaRPr lang="en-US" sz="1200" dirty="0">
                        <a:solidFill>
                          <a:schemeClr val="tx1"/>
                        </a:solidFill>
                      </a:endParaRPr>
                    </a:p>
                  </a:txBody>
                  <a:tcPr anchor="ctr"/>
                </a:tc>
                <a:extLst>
                  <a:ext uri="{0D108BD9-81ED-4DB2-BD59-A6C34878D82A}">
                    <a16:rowId xmlns:a16="http://schemas.microsoft.com/office/drawing/2014/main" val="744751047"/>
                  </a:ext>
                </a:extLst>
              </a:tr>
              <a:tr h="67914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الاستماع وتدوين الملاحظات</a:t>
                      </a:r>
                      <a:r>
                        <a:rPr kumimoji="0" lang="en-US" sz="2000" b="1" u="none" strike="noStrike" kern="1200" cap="all" spc="0" normalizeH="0" baseline="0" noProof="0" dirty="0">
                          <a:ln>
                            <a:noFill/>
                          </a:ln>
                          <a:solidFill>
                            <a:prstClr val="black"/>
                          </a:solidFill>
                          <a:effectLst/>
                          <a:uLnTx/>
                          <a:uFillTx/>
                        </a:rPr>
                        <a:t> (</a:t>
                      </a:r>
                      <a:r>
                        <a:rPr kumimoji="0" lang="tr-TR" sz="2000" b="1" u="none" strike="noStrike" kern="1200" cap="all" spc="0" normalizeH="0" baseline="0" noProof="0" dirty="0">
                          <a:ln>
                            <a:noFill/>
                          </a:ln>
                          <a:solidFill>
                            <a:prstClr val="black"/>
                          </a:solidFill>
                          <a:effectLst/>
                          <a:uLnTx/>
                          <a:uFillTx/>
                        </a:rPr>
                        <a:t>NT</a:t>
                      </a:r>
                      <a:r>
                        <a:rPr kumimoji="0" lang="en-US" sz="2000" b="1" u="none" strike="noStrike" kern="1200" cap="all" spc="0" normalizeH="0" baseline="0" noProof="0" dirty="0">
                          <a:ln>
                            <a:noFill/>
                          </a:ln>
                          <a:solidFill>
                            <a:prstClr val="black"/>
                          </a:solidFill>
                          <a:effectLst/>
                          <a:uLnTx/>
                          <a:uFillTx/>
                        </a:rPr>
                        <a:t>L)</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906372414"/>
                  </a:ext>
                </a:extLst>
              </a:tr>
              <a:tr h="47525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a:t>
                      </a:r>
                      <a:r>
                        <a:rPr kumimoji="0" lang="tr-TR" sz="2400" b="1" u="none" strike="noStrike" kern="1200" cap="all" spc="0" normalizeH="0" baseline="0" noProof="0" dirty="0">
                          <a:ln>
                            <a:noFill/>
                          </a:ln>
                          <a:solidFill>
                            <a:prstClr val="black"/>
                          </a:solidFill>
                          <a:effectLst/>
                          <a:uLnTx/>
                          <a:uFillTx/>
                        </a:rPr>
                        <a:t>0</a:t>
                      </a:r>
                      <a:r>
                        <a:rPr kumimoji="0" lang="en-US" sz="2400" b="1" u="none" strike="noStrike" kern="1200" cap="all" spc="0" normalizeH="0" baseline="0" noProof="0" dirty="0">
                          <a:ln>
                            <a:noFill/>
                          </a:ln>
                          <a:solidFill>
                            <a:prstClr val="black"/>
                          </a:solidFill>
                          <a:effectLst/>
                          <a:uLnTx/>
                          <a:uFillTx/>
                        </a:rPr>
                        <a:t>%</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عرض تقديمي</a:t>
                      </a:r>
                      <a:r>
                        <a:rPr kumimoji="0" lang="en-US" sz="2000" b="1" u="none" strike="noStrike" kern="1200" cap="all" spc="0" normalizeH="0" baseline="0" noProof="0" dirty="0">
                          <a:ln>
                            <a:noFill/>
                          </a:ln>
                          <a:solidFill>
                            <a:prstClr val="black"/>
                          </a:solidFill>
                          <a:effectLst/>
                          <a:uLnTx/>
                          <a:uFillTx/>
                        </a:rPr>
                        <a:t>(</a:t>
                      </a:r>
                      <a:r>
                        <a:rPr kumimoji="0" lang="tr-TR" sz="2000" b="1" u="none" strike="noStrike" kern="1200" cap="all" spc="0" normalizeH="0" baseline="0" noProof="0" dirty="0">
                          <a:ln>
                            <a:noFill/>
                          </a:ln>
                          <a:solidFill>
                            <a:prstClr val="black"/>
                          </a:solidFill>
                          <a:effectLst/>
                          <a:uLnTx/>
                          <a:uFillTx/>
                        </a:rPr>
                        <a:t>P</a:t>
                      </a:r>
                      <a:r>
                        <a:rPr kumimoji="0" lang="en-US" sz="2000" b="1" u="none" strike="noStrike" kern="1200" cap="all" spc="0" normalizeH="0" baseline="0" noProof="0" dirty="0">
                          <a:ln>
                            <a:noFill/>
                          </a:ln>
                          <a:solidFill>
                            <a:prstClr val="black"/>
                          </a:solidFill>
                          <a:effectLst/>
                          <a:uLnTx/>
                          <a:uFillTx/>
                        </a:rPr>
                        <a:t>)</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3936916646"/>
                  </a:ext>
                </a:extLst>
              </a:tr>
              <a:tr h="39986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كتاب</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(W)</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63139141"/>
                  </a:ext>
                </a:extLst>
              </a:tr>
            </a:tbl>
          </a:graphicData>
        </a:graphic>
      </p:graphicFrame>
      <p:graphicFrame>
        <p:nvGraphicFramePr>
          <p:cNvPr id="12" name="Table 11">
            <a:extLst>
              <a:ext uri="{FF2B5EF4-FFF2-40B4-BE49-F238E27FC236}">
                <a16:creationId xmlns:a16="http://schemas.microsoft.com/office/drawing/2014/main" id="{CF7FC39C-483F-068F-6FB7-9EA56FF1EE43}"/>
              </a:ext>
            </a:extLst>
          </p:cNvPr>
          <p:cNvGraphicFramePr>
            <a:graphicFrameLocks noGrp="1"/>
          </p:cNvGraphicFramePr>
          <p:nvPr>
            <p:extLst>
              <p:ext uri="{D42A27DB-BD31-4B8C-83A1-F6EECF244321}">
                <p14:modId xmlns:p14="http://schemas.microsoft.com/office/powerpoint/2010/main" val="786921449"/>
              </p:ext>
            </p:extLst>
          </p:nvPr>
        </p:nvGraphicFramePr>
        <p:xfrm>
          <a:off x="148520" y="1429105"/>
          <a:ext cx="2801389" cy="3769244"/>
        </p:xfrm>
        <a:graphic>
          <a:graphicData uri="http://schemas.openxmlformats.org/drawingml/2006/table">
            <a:tbl>
              <a:tblPr firstRow="1" bandRow="1">
                <a:tableStyleId>{93296810-A885-4BE3-A3E7-6D5BEEA58F35}</a:tableStyleId>
              </a:tblPr>
              <a:tblGrid>
                <a:gridCol w="1001572">
                  <a:extLst>
                    <a:ext uri="{9D8B030D-6E8A-4147-A177-3AD203B41FA5}">
                      <a16:colId xmlns:a16="http://schemas.microsoft.com/office/drawing/2014/main" val="3335053606"/>
                    </a:ext>
                  </a:extLst>
                </a:gridCol>
                <a:gridCol w="1799817">
                  <a:extLst>
                    <a:ext uri="{9D8B030D-6E8A-4147-A177-3AD203B41FA5}">
                      <a16:colId xmlns:a16="http://schemas.microsoft.com/office/drawing/2014/main" val="692274077"/>
                    </a:ext>
                  </a:extLst>
                </a:gridCol>
              </a:tblGrid>
              <a:tr h="404298">
                <a:tc gridSpan="2">
                  <a:txBody>
                    <a:bodyPr/>
                    <a:lstStyle/>
                    <a:p>
                      <a:pPr algn="ctr" rtl="1"/>
                      <a:r>
                        <a:rPr kumimoji="0" lang="ar-LB" sz="2400" b="1" u="none" strike="noStrike" kern="1200" cap="all" spc="0" normalizeH="0" baseline="0" noProof="0" dirty="0">
                          <a:ln>
                            <a:noFill/>
                          </a:ln>
                          <a:solidFill>
                            <a:prstClr val="black"/>
                          </a:solidFill>
                          <a:effectLst/>
                          <a:uLnTx/>
                          <a:uFillTx/>
                        </a:rPr>
                        <a:t>الوحدة </a:t>
                      </a:r>
                      <a:r>
                        <a:rPr kumimoji="0" lang="en-US" sz="2400" b="1" u="none" strike="noStrike" kern="1200" cap="all" spc="0" normalizeH="0" baseline="0" noProof="0" dirty="0">
                          <a:ln>
                            <a:noFill/>
                          </a:ln>
                          <a:solidFill>
                            <a:prstClr val="black"/>
                          </a:solidFill>
                          <a:effectLst/>
                          <a:uLnTx/>
                          <a:uFillTx/>
                        </a:rPr>
                        <a:t>4</a:t>
                      </a:r>
                      <a:endParaRPr lang="en-US" sz="1400" dirty="0">
                        <a:solidFill>
                          <a:schemeClr val="tx1"/>
                        </a:solidFill>
                      </a:endParaRPr>
                    </a:p>
                  </a:txBody>
                  <a:tcPr anchor="ctr"/>
                </a:tc>
                <a:tc hMerge="1">
                  <a:txBody>
                    <a:bodyPr/>
                    <a:lstStyle/>
                    <a:p>
                      <a:pPr algn="r" rtl="1"/>
                      <a:endParaRPr lang="en-US" sz="1400" dirty="0">
                        <a:solidFill>
                          <a:schemeClr val="tx1"/>
                        </a:solidFill>
                      </a:endParaRPr>
                    </a:p>
                  </a:txBody>
                  <a:tcPr anchor="ctr"/>
                </a:tc>
                <a:extLst>
                  <a:ext uri="{0D108BD9-81ED-4DB2-BD59-A6C34878D82A}">
                    <a16:rowId xmlns:a16="http://schemas.microsoft.com/office/drawing/2014/main" val="2647232692"/>
                  </a:ext>
                </a:extLst>
              </a:tr>
              <a:tr h="715325">
                <a:tc>
                  <a:txBody>
                    <a:bodyPr/>
                    <a:lstStyle/>
                    <a:p>
                      <a:pPr algn="ctr" rtl="1"/>
                      <a:r>
                        <a:rPr kumimoji="0" lang="en-US" sz="2400" b="1" u="none" strike="noStrike" kern="1200" cap="all" spc="0" normalizeH="0" baseline="0" noProof="0" dirty="0">
                          <a:ln>
                            <a:noFill/>
                          </a:ln>
                          <a:solidFill>
                            <a:prstClr val="black"/>
                          </a:solidFill>
                          <a:effectLst/>
                          <a:uLnTx/>
                          <a:uFillTx/>
                        </a:rPr>
                        <a:t>15%</a:t>
                      </a:r>
                      <a:endParaRPr lang="en-US" sz="2400" dirty="0">
                        <a:solidFill>
                          <a:schemeClr val="tx1"/>
                        </a:solidFill>
                      </a:endParaRPr>
                    </a:p>
                  </a:txBody>
                  <a:tcPr anchor="ctr"/>
                </a:tc>
                <a:tc>
                  <a:txBody>
                    <a:bodyPr/>
                    <a:lstStyle/>
                    <a:p>
                      <a:pPr algn="r" rtl="1"/>
                      <a:r>
                        <a:rPr lang="ar-AE" sz="2000" b="1" dirty="0"/>
                        <a:t>قواعد</a:t>
                      </a:r>
                      <a:r>
                        <a:rPr kumimoji="0" lang="ar-LB" sz="2000" b="1" u="none" strike="noStrike" kern="1200" cap="all" spc="0" normalizeH="0" baseline="0" noProof="0" dirty="0">
                          <a:ln>
                            <a:noFill/>
                          </a:ln>
                          <a:solidFill>
                            <a:prstClr val="black"/>
                          </a:solidFill>
                          <a:effectLst/>
                          <a:uLnTx/>
                          <a:uFillTx/>
                        </a:rPr>
                        <a:t> اللغة الانجليزية</a:t>
                      </a:r>
                      <a:r>
                        <a:rPr kumimoji="0" lang="ar-DZ" sz="2000" b="1" u="none" strike="noStrike" kern="1200" cap="all" spc="0" normalizeH="0" baseline="0" noProof="0" dirty="0">
                          <a:ln>
                            <a:noFill/>
                          </a:ln>
                          <a:solidFill>
                            <a:prstClr val="black"/>
                          </a:solidFill>
                          <a:effectLst/>
                          <a:uLnTx/>
                          <a:uFillTx/>
                        </a:rPr>
                        <a:t> </a:t>
                      </a:r>
                      <a:r>
                        <a:rPr kumimoji="0" lang="en-US" sz="2000" b="1" u="none" strike="noStrike" kern="1200" cap="all" spc="0" normalizeH="0" baseline="0" noProof="0" dirty="0">
                          <a:ln>
                            <a:noFill/>
                          </a:ln>
                          <a:solidFill>
                            <a:prstClr val="black"/>
                          </a:solidFill>
                          <a:effectLst/>
                          <a:uLnTx/>
                          <a:uFillTx/>
                        </a:rPr>
                        <a:t>(UOE)</a:t>
                      </a:r>
                      <a:endParaRPr lang="en-US" sz="1200" dirty="0">
                        <a:solidFill>
                          <a:schemeClr val="tx1"/>
                        </a:solidFill>
                      </a:endParaRPr>
                    </a:p>
                  </a:txBody>
                  <a:tcPr anchor="ctr"/>
                </a:tc>
                <a:extLst>
                  <a:ext uri="{0D108BD9-81ED-4DB2-BD59-A6C34878D82A}">
                    <a16:rowId xmlns:a16="http://schemas.microsoft.com/office/drawing/2014/main" val="1764673954"/>
                  </a:ext>
                </a:extLst>
              </a:tr>
              <a:tr h="37322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algn="r" rtl="1"/>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قراء</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(R)</a:t>
                      </a:r>
                      <a:endParaRPr lang="en-US" sz="1200" dirty="0">
                        <a:solidFill>
                          <a:schemeClr val="tx1"/>
                        </a:solidFill>
                      </a:endParaRPr>
                    </a:p>
                  </a:txBody>
                  <a:tcPr anchor="ctr"/>
                </a:tc>
                <a:extLst>
                  <a:ext uri="{0D108BD9-81ED-4DB2-BD59-A6C34878D82A}">
                    <a16:rowId xmlns:a16="http://schemas.microsoft.com/office/drawing/2014/main" val="744751047"/>
                  </a:ext>
                </a:extLst>
              </a:tr>
              <a:tr h="67914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10%</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الاستماع وتدوين الملاحظات</a:t>
                      </a:r>
                      <a:r>
                        <a:rPr kumimoji="0" lang="en-US" sz="2000" b="1" u="none" strike="noStrike" kern="1200" cap="all" spc="0" normalizeH="0" baseline="0" noProof="0" dirty="0">
                          <a:ln>
                            <a:noFill/>
                          </a:ln>
                          <a:solidFill>
                            <a:prstClr val="black"/>
                          </a:solidFill>
                          <a:effectLst/>
                          <a:uLnTx/>
                          <a:uFillTx/>
                        </a:rPr>
                        <a:t> (</a:t>
                      </a:r>
                      <a:r>
                        <a:rPr kumimoji="0" lang="tr-TR" sz="2000" b="1" u="none" strike="noStrike" kern="1200" cap="all" spc="0" normalizeH="0" baseline="0" noProof="0" dirty="0">
                          <a:ln>
                            <a:noFill/>
                          </a:ln>
                          <a:solidFill>
                            <a:prstClr val="black"/>
                          </a:solidFill>
                          <a:effectLst/>
                          <a:uLnTx/>
                          <a:uFillTx/>
                        </a:rPr>
                        <a:t>NT</a:t>
                      </a:r>
                      <a:r>
                        <a:rPr kumimoji="0" lang="en-US" sz="2000" b="1" u="none" strike="noStrike" kern="1200" cap="all" spc="0" normalizeH="0" baseline="0" noProof="0" dirty="0">
                          <a:ln>
                            <a:noFill/>
                          </a:ln>
                          <a:solidFill>
                            <a:prstClr val="black"/>
                          </a:solidFill>
                          <a:effectLst/>
                          <a:uLnTx/>
                          <a:uFillTx/>
                        </a:rPr>
                        <a:t>L) </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906372414"/>
                  </a:ext>
                </a:extLst>
              </a:tr>
              <a:tr h="3158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a:t>
                      </a:r>
                      <a:r>
                        <a:rPr kumimoji="0" lang="tr-TR" sz="2400" b="1" u="none" strike="noStrike" kern="1200" cap="all" spc="0" normalizeH="0" baseline="0" noProof="0" dirty="0">
                          <a:ln>
                            <a:noFill/>
                          </a:ln>
                          <a:solidFill>
                            <a:prstClr val="black"/>
                          </a:solidFill>
                          <a:effectLst/>
                          <a:uLnTx/>
                          <a:uFillTx/>
                        </a:rPr>
                        <a:t>0</a:t>
                      </a:r>
                      <a:r>
                        <a:rPr kumimoji="0" lang="en-US" sz="2400" b="1" u="none" strike="noStrike" kern="1200" cap="all" spc="0" normalizeH="0" baseline="0" noProof="0" dirty="0">
                          <a:ln>
                            <a:noFill/>
                          </a:ln>
                          <a:solidFill>
                            <a:prstClr val="black"/>
                          </a:solidFill>
                          <a:effectLst/>
                          <a:uLnTx/>
                          <a:uFillTx/>
                        </a:rPr>
                        <a:t>%</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تحدث</a:t>
                      </a:r>
                      <a:r>
                        <a:rPr kumimoji="0" lang="ar-DZ" sz="2000" b="1" u="none" strike="noStrike" kern="1200" cap="all" spc="0" normalizeH="0" baseline="0" noProof="0" dirty="0">
                          <a:ln>
                            <a:noFill/>
                          </a:ln>
                          <a:solidFill>
                            <a:prstClr val="black"/>
                          </a:solidFill>
                          <a:effectLst/>
                          <a:uLnTx/>
                          <a:uFillTx/>
                        </a:rPr>
                        <a:t> </a:t>
                      </a:r>
                      <a:r>
                        <a:rPr kumimoji="0" lang="en-US" sz="2000" b="1" u="none" strike="noStrike" kern="1200" cap="all" spc="0" normalizeH="0" baseline="0" noProof="0" dirty="0">
                          <a:ln>
                            <a:noFill/>
                          </a:ln>
                          <a:solidFill>
                            <a:prstClr val="black"/>
                          </a:solidFill>
                          <a:effectLst/>
                          <a:uLnTx/>
                          <a:uFillTx/>
                        </a:rPr>
                        <a:t>(</a:t>
                      </a:r>
                      <a:r>
                        <a:rPr kumimoji="0" lang="tr-TR" sz="2000" b="1" u="none" strike="noStrike" kern="1200" cap="all" spc="0" normalizeH="0" baseline="0" noProof="0" dirty="0">
                          <a:ln>
                            <a:noFill/>
                          </a:ln>
                          <a:solidFill>
                            <a:prstClr val="black"/>
                          </a:solidFill>
                          <a:effectLst/>
                          <a:uLnTx/>
                          <a:uFillTx/>
                        </a:rPr>
                        <a:t>S</a:t>
                      </a:r>
                      <a:r>
                        <a:rPr kumimoji="0" lang="en-US" sz="2000" b="1" u="none" strike="noStrike" kern="1200" cap="all" spc="0" normalizeH="0" baseline="0" noProof="0" dirty="0">
                          <a:ln>
                            <a:noFill/>
                          </a:ln>
                          <a:solidFill>
                            <a:prstClr val="black"/>
                          </a:solidFill>
                          <a:effectLst/>
                          <a:uLnTx/>
                          <a:uFillTx/>
                        </a:rPr>
                        <a:t>)</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2072376442"/>
                  </a:ext>
                </a:extLst>
              </a:tr>
              <a:tr h="52407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a:t>
                      </a:r>
                      <a:r>
                        <a:rPr kumimoji="0" lang="tr-TR" sz="2400" b="1" u="none" strike="noStrike" kern="1200" cap="all" spc="0" normalizeH="0" baseline="0" noProof="0" dirty="0">
                          <a:ln>
                            <a:noFill/>
                          </a:ln>
                          <a:solidFill>
                            <a:prstClr val="black"/>
                          </a:solidFill>
                          <a:effectLst/>
                          <a:uLnTx/>
                          <a:uFillTx/>
                        </a:rPr>
                        <a:t>0</a:t>
                      </a:r>
                      <a:r>
                        <a:rPr kumimoji="0" lang="en-US" sz="2400" b="1" u="none" strike="noStrike" kern="1200" cap="all" spc="0" normalizeH="0" baseline="0" noProof="0" dirty="0">
                          <a:ln>
                            <a:noFill/>
                          </a:ln>
                          <a:solidFill>
                            <a:prstClr val="black"/>
                          </a:solidFill>
                          <a:effectLst/>
                          <a:uLnTx/>
                          <a:uFillTx/>
                        </a:rPr>
                        <a:t>%</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عرض تقديمي</a:t>
                      </a:r>
                      <a:r>
                        <a:rPr kumimoji="0" lang="en-US" sz="2000" b="1" u="none" strike="noStrike" kern="1200" cap="all" spc="0" normalizeH="0" baseline="0" noProof="0" dirty="0">
                          <a:ln>
                            <a:noFill/>
                          </a:ln>
                          <a:solidFill>
                            <a:prstClr val="black"/>
                          </a:solidFill>
                          <a:effectLst/>
                          <a:uLnTx/>
                          <a:uFillTx/>
                        </a:rPr>
                        <a:t>(</a:t>
                      </a:r>
                      <a:r>
                        <a:rPr kumimoji="0" lang="tr-TR" sz="2000" b="1" u="none" strike="noStrike" kern="1200" cap="all" spc="0" normalizeH="0" baseline="0" noProof="0" dirty="0">
                          <a:ln>
                            <a:noFill/>
                          </a:ln>
                          <a:solidFill>
                            <a:prstClr val="black"/>
                          </a:solidFill>
                          <a:effectLst/>
                          <a:uLnTx/>
                          <a:uFillTx/>
                        </a:rPr>
                        <a:t>P</a:t>
                      </a:r>
                      <a:r>
                        <a:rPr kumimoji="0" lang="en-US" sz="2000" b="1" u="none" strike="noStrike" kern="1200" cap="all" spc="0" normalizeH="0" baseline="0" noProof="0" dirty="0">
                          <a:ln>
                            <a:noFill/>
                          </a:ln>
                          <a:solidFill>
                            <a:prstClr val="black"/>
                          </a:solidFill>
                          <a:effectLst/>
                          <a:uLnTx/>
                          <a:uFillTx/>
                        </a:rPr>
                        <a:t>)</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3936916646"/>
                  </a:ext>
                </a:extLst>
              </a:tr>
              <a:tr h="40429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30%</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كتاب</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(W)</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63139141"/>
                  </a:ext>
                </a:extLst>
              </a:tr>
            </a:tbl>
          </a:graphicData>
        </a:graphic>
      </p:graphicFrame>
      <p:pic>
        <p:nvPicPr>
          <p:cNvPr id="13" name="Picture 12">
            <a:extLst>
              <a:ext uri="{FF2B5EF4-FFF2-40B4-BE49-F238E27FC236}">
                <a16:creationId xmlns:a16="http://schemas.microsoft.com/office/drawing/2014/main" id="{972F3B7D-E65E-AF96-8D66-691356887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103270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033" y="-29817"/>
            <a:ext cx="10851931" cy="911882"/>
          </a:xfrm>
        </p:spPr>
        <p:txBody>
          <a:bodyPr>
            <a:normAutofit/>
          </a:bodyPr>
          <a:lstStyle/>
          <a:p>
            <a:pPr algn="ctr" rtl="1"/>
            <a:r>
              <a:rPr lang="ar-DZ"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تقييمات خلال الوحدة </a:t>
            </a:r>
            <a:r>
              <a:rPr lang="en-US"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(IMA)</a:t>
            </a:r>
            <a:r>
              <a:rPr lang="ar-DZ"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للمستويات </a:t>
            </a:r>
            <a:r>
              <a:rPr lang="en-US"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t>
            </a:r>
            <a:r>
              <a:rPr lang="tr-TR"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a:t>
            </a:r>
            <a:r>
              <a:rPr lang="ar-DZ"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و </a:t>
            </a:r>
            <a:r>
              <a:rPr lang="en-US"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t>
            </a:r>
            <a:r>
              <a:rPr lang="tr-TR"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a:t>
            </a:r>
            <a:endParaRPr lang="tr-TR" dirty="0">
              <a:effectLst>
                <a:outerShdw blurRad="38100" dist="38100" dir="2700000" algn="tl">
                  <a:srgbClr val="000000">
                    <a:alpha val="43137"/>
                  </a:srgbClr>
                </a:outerShdw>
              </a:effectLst>
            </a:endParaRPr>
          </a:p>
        </p:txBody>
      </p:sp>
      <p:sp>
        <p:nvSpPr>
          <p:cNvPr id="9" name="Rectangle 8"/>
          <p:cNvSpPr/>
          <p:nvPr/>
        </p:nvSpPr>
        <p:spPr>
          <a:xfrm>
            <a:off x="3207358" y="659664"/>
            <a:ext cx="5777279" cy="769441"/>
          </a:xfrm>
          <a:prstGeom prst="rect">
            <a:avLst/>
          </a:prstGeom>
        </p:spPr>
        <p:txBody>
          <a:bodyPr wrap="square">
            <a:spAutoFit/>
          </a:bodyPr>
          <a:lstStyle/>
          <a:p>
            <a:pPr algn="ctr"/>
            <a:r>
              <a:rPr lang="ar" sz="4400" b="1" dirty="0">
                <a:ln>
                  <a:solidFill>
                    <a:schemeClr val="tx1"/>
                  </a:solidFill>
                </a:ln>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الأسبوع الرابع من كل وحدة</a:t>
            </a:r>
            <a:endParaRPr lang="tr-TR" sz="4400" dirty="0">
              <a:ln>
                <a:solidFill>
                  <a:schemeClr val="tx1"/>
                </a:solidFill>
              </a:ln>
              <a:solidFill>
                <a:srgbClr val="FF0000"/>
              </a:solidFill>
              <a:effectLst>
                <a:outerShdw blurRad="38100" dist="38100" dir="2700000" algn="tl">
                  <a:srgbClr val="000000">
                    <a:alpha val="43137"/>
                  </a:srgbClr>
                </a:outerShdw>
              </a:effectLst>
            </a:endParaRPr>
          </a:p>
        </p:txBody>
      </p:sp>
      <p:graphicFrame>
        <p:nvGraphicFramePr>
          <p:cNvPr id="11" name="Table 10">
            <a:extLst>
              <a:ext uri="{FF2B5EF4-FFF2-40B4-BE49-F238E27FC236}">
                <a16:creationId xmlns:a16="http://schemas.microsoft.com/office/drawing/2014/main" id="{376AC323-ED4C-850C-5E3F-BE28728C0077}"/>
              </a:ext>
            </a:extLst>
          </p:cNvPr>
          <p:cNvGraphicFramePr>
            <a:graphicFrameLocks noGrp="1"/>
          </p:cNvGraphicFramePr>
          <p:nvPr>
            <p:extLst>
              <p:ext uri="{D42A27DB-BD31-4B8C-83A1-F6EECF244321}">
                <p14:modId xmlns:p14="http://schemas.microsoft.com/office/powerpoint/2010/main" val="702928606"/>
              </p:ext>
            </p:extLst>
          </p:nvPr>
        </p:nvGraphicFramePr>
        <p:xfrm>
          <a:off x="6824247" y="1801830"/>
          <a:ext cx="2801389" cy="3254339"/>
        </p:xfrm>
        <a:graphic>
          <a:graphicData uri="http://schemas.openxmlformats.org/drawingml/2006/table">
            <a:tbl>
              <a:tblPr firstRow="1" bandRow="1">
                <a:tableStyleId>{BDBED569-4797-4DF1-A0F4-6AAB3CD982D8}</a:tableStyleId>
              </a:tblPr>
              <a:tblGrid>
                <a:gridCol w="1001572">
                  <a:extLst>
                    <a:ext uri="{9D8B030D-6E8A-4147-A177-3AD203B41FA5}">
                      <a16:colId xmlns:a16="http://schemas.microsoft.com/office/drawing/2014/main" val="3335053606"/>
                    </a:ext>
                  </a:extLst>
                </a:gridCol>
                <a:gridCol w="1799817">
                  <a:extLst>
                    <a:ext uri="{9D8B030D-6E8A-4147-A177-3AD203B41FA5}">
                      <a16:colId xmlns:a16="http://schemas.microsoft.com/office/drawing/2014/main" val="692274077"/>
                    </a:ext>
                  </a:extLst>
                </a:gridCol>
              </a:tblGrid>
              <a:tr h="0">
                <a:tc gridSpan="2">
                  <a:txBody>
                    <a:bodyPr/>
                    <a:lstStyle/>
                    <a:p>
                      <a:pPr algn="ctr" rtl="1"/>
                      <a:r>
                        <a:rPr kumimoji="0" lang="ar-LB" sz="2400" b="1" u="none" strike="noStrike" kern="1200" cap="all" spc="0" normalizeH="0" baseline="0" noProof="0" dirty="0">
                          <a:ln>
                            <a:noFill/>
                          </a:ln>
                          <a:solidFill>
                            <a:prstClr val="black"/>
                          </a:solidFill>
                          <a:effectLst/>
                          <a:uLnTx/>
                          <a:uFillTx/>
                        </a:rPr>
                        <a:t>الوحدة </a:t>
                      </a:r>
                      <a:r>
                        <a:rPr kumimoji="0" lang="en-US" sz="2400" b="1" u="none" strike="noStrike" kern="1200" cap="all" spc="0" normalizeH="0" baseline="0" noProof="0" dirty="0">
                          <a:ln>
                            <a:noFill/>
                          </a:ln>
                          <a:solidFill>
                            <a:prstClr val="black"/>
                          </a:solidFill>
                          <a:effectLst/>
                          <a:uLnTx/>
                          <a:uFillTx/>
                        </a:rPr>
                        <a:t>1</a:t>
                      </a:r>
                      <a:endParaRPr lang="en-US" sz="1400" dirty="0">
                        <a:solidFill>
                          <a:schemeClr val="tx1"/>
                        </a:solidFill>
                      </a:endParaRPr>
                    </a:p>
                  </a:txBody>
                  <a:tcPr anchor="ctr"/>
                </a:tc>
                <a:tc hMerge="1">
                  <a:txBody>
                    <a:bodyPr/>
                    <a:lstStyle/>
                    <a:p>
                      <a:pPr algn="r" rtl="1"/>
                      <a:endParaRPr lang="en-US" sz="1400" dirty="0">
                        <a:solidFill>
                          <a:schemeClr val="tx1"/>
                        </a:solidFill>
                      </a:endParaRPr>
                    </a:p>
                  </a:txBody>
                  <a:tcPr anchor="ctr"/>
                </a:tc>
                <a:extLst>
                  <a:ext uri="{0D108BD9-81ED-4DB2-BD59-A6C34878D82A}">
                    <a16:rowId xmlns:a16="http://schemas.microsoft.com/office/drawing/2014/main" val="2647232692"/>
                  </a:ext>
                </a:extLst>
              </a:tr>
              <a:tr h="706447">
                <a:tc>
                  <a:txBody>
                    <a:bodyPr/>
                    <a:lstStyle/>
                    <a:p>
                      <a:pPr algn="ctr" rtl="1"/>
                      <a:r>
                        <a:rPr kumimoji="0" lang="en-US" sz="2400" b="1" u="none" strike="noStrike" kern="1200" cap="all" spc="0" normalizeH="0" baseline="0" noProof="0" dirty="0">
                          <a:ln>
                            <a:noFill/>
                          </a:ln>
                          <a:solidFill>
                            <a:prstClr val="black"/>
                          </a:solidFill>
                          <a:effectLst/>
                          <a:uLnTx/>
                          <a:uFillTx/>
                        </a:rPr>
                        <a:t>25%</a:t>
                      </a:r>
                      <a:endParaRPr lang="en-US" sz="2400" dirty="0">
                        <a:solidFill>
                          <a:schemeClr val="tx1"/>
                        </a:solidFill>
                      </a:endParaRPr>
                    </a:p>
                  </a:txBody>
                  <a:tcPr anchor="ctr"/>
                </a:tc>
                <a:tc>
                  <a:txBody>
                    <a:bodyPr/>
                    <a:lstStyle/>
                    <a:p>
                      <a:pPr algn="r" rtl="1"/>
                      <a:r>
                        <a:rPr lang="ar-AE" sz="2000" b="1" dirty="0"/>
                        <a:t>قواعد</a:t>
                      </a:r>
                      <a:r>
                        <a:rPr kumimoji="0" lang="ar-LB" sz="2000" b="1" u="none" strike="noStrike" kern="1200" cap="all" spc="0" normalizeH="0" baseline="0" noProof="0" dirty="0">
                          <a:ln>
                            <a:noFill/>
                          </a:ln>
                          <a:solidFill>
                            <a:prstClr val="black"/>
                          </a:solidFill>
                          <a:effectLst/>
                          <a:uLnTx/>
                          <a:uFillTx/>
                        </a:rPr>
                        <a:t> اللغة</a:t>
                      </a:r>
                      <a:r>
                        <a:rPr kumimoji="0" lang="en-US" sz="2000" b="1" u="none" strike="noStrike" kern="1200" cap="all" spc="0" normalizeH="0" baseline="0" noProof="0" dirty="0">
                          <a:ln>
                            <a:noFill/>
                          </a:ln>
                          <a:solidFill>
                            <a:prstClr val="black"/>
                          </a:solidFill>
                          <a:effectLst/>
                          <a:uLnTx/>
                          <a:uFillTx/>
                        </a:rPr>
                        <a:t> </a:t>
                      </a:r>
                      <a:r>
                        <a:rPr kumimoji="0" lang="ar-LB" sz="2000" b="1" u="none" strike="noStrike" kern="1200" cap="all" spc="0" normalizeH="0" baseline="0" noProof="0" dirty="0">
                          <a:ln>
                            <a:noFill/>
                          </a:ln>
                          <a:solidFill>
                            <a:prstClr val="black"/>
                          </a:solidFill>
                          <a:effectLst/>
                          <a:uLnTx/>
                          <a:uFillTx/>
                        </a:rPr>
                        <a:t>الانجليزية</a:t>
                      </a:r>
                      <a:r>
                        <a:rPr kumimoji="0" lang="en-US" sz="2000" b="1" u="none" strike="noStrike" kern="1200" cap="all" spc="0" normalizeH="0" baseline="0" noProof="0" dirty="0">
                          <a:ln>
                            <a:noFill/>
                          </a:ln>
                          <a:solidFill>
                            <a:prstClr val="black"/>
                          </a:solidFill>
                          <a:effectLst/>
                          <a:uLnTx/>
                          <a:uFillTx/>
                        </a:rPr>
                        <a:t> (UOE)  </a:t>
                      </a:r>
                      <a:endParaRPr lang="en-US" sz="1200" dirty="0">
                        <a:solidFill>
                          <a:schemeClr val="tx1"/>
                        </a:solidFill>
                      </a:endParaRPr>
                    </a:p>
                  </a:txBody>
                  <a:tcPr anchor="ctr"/>
                </a:tc>
                <a:extLst>
                  <a:ext uri="{0D108BD9-81ED-4DB2-BD59-A6C34878D82A}">
                    <a16:rowId xmlns:a16="http://schemas.microsoft.com/office/drawing/2014/main" val="1764673954"/>
                  </a:ext>
                </a:extLst>
              </a:tr>
              <a:tr h="39986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algn="r" rtl="1"/>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قراء</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(R)</a:t>
                      </a:r>
                      <a:endParaRPr lang="en-US" sz="1200" dirty="0">
                        <a:solidFill>
                          <a:schemeClr val="tx1"/>
                        </a:solidFill>
                      </a:endParaRPr>
                    </a:p>
                  </a:txBody>
                  <a:tcPr anchor="ctr"/>
                </a:tc>
                <a:extLst>
                  <a:ext uri="{0D108BD9-81ED-4DB2-BD59-A6C34878D82A}">
                    <a16:rowId xmlns:a16="http://schemas.microsoft.com/office/drawing/2014/main" val="744751047"/>
                  </a:ext>
                </a:extLst>
              </a:tr>
              <a:tr h="67914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الاستماع وتدوين الملاحظات</a:t>
                      </a:r>
                      <a:r>
                        <a:rPr kumimoji="0" lang="en-US" sz="2000" b="1" u="none" strike="noStrike" kern="1200" cap="all" spc="0" normalizeH="0" baseline="0" noProof="0" dirty="0">
                          <a:ln>
                            <a:noFill/>
                          </a:ln>
                          <a:solidFill>
                            <a:prstClr val="black"/>
                          </a:solidFill>
                          <a:effectLst/>
                          <a:uLnTx/>
                          <a:uFillTx/>
                        </a:rPr>
                        <a:t> (</a:t>
                      </a:r>
                      <a:r>
                        <a:rPr kumimoji="0" lang="tr-TR" sz="2000" b="1" u="none" strike="noStrike" kern="1200" cap="all" spc="0" normalizeH="0" baseline="0" noProof="0" dirty="0">
                          <a:ln>
                            <a:noFill/>
                          </a:ln>
                          <a:solidFill>
                            <a:prstClr val="black"/>
                          </a:solidFill>
                          <a:effectLst/>
                          <a:uLnTx/>
                          <a:uFillTx/>
                        </a:rPr>
                        <a:t>NT</a:t>
                      </a:r>
                      <a:r>
                        <a:rPr kumimoji="0" lang="en-US" sz="2000" b="1" u="none" strike="noStrike" kern="1200" cap="all" spc="0" normalizeH="0" baseline="0" noProof="0" dirty="0">
                          <a:ln>
                            <a:noFill/>
                          </a:ln>
                          <a:solidFill>
                            <a:prstClr val="black"/>
                          </a:solidFill>
                          <a:effectLst/>
                          <a:uLnTx/>
                          <a:uFillTx/>
                        </a:rPr>
                        <a:t>L)</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906372414"/>
                  </a:ext>
                </a:extLst>
              </a:tr>
              <a:tr h="47525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a:t>
                      </a:r>
                      <a:r>
                        <a:rPr kumimoji="0" lang="tr-TR" sz="2400" b="1" u="none" strike="noStrike" kern="1200" cap="all" spc="0" normalizeH="0" baseline="0" noProof="0" dirty="0">
                          <a:ln>
                            <a:noFill/>
                          </a:ln>
                          <a:solidFill>
                            <a:prstClr val="black"/>
                          </a:solidFill>
                          <a:effectLst/>
                          <a:uLnTx/>
                          <a:uFillTx/>
                        </a:rPr>
                        <a:t>0</a:t>
                      </a:r>
                      <a:r>
                        <a:rPr kumimoji="0" lang="en-US" sz="2400" b="1" u="none" strike="noStrike" kern="1200" cap="all" spc="0" normalizeH="0" baseline="0" noProof="0" dirty="0">
                          <a:ln>
                            <a:noFill/>
                          </a:ln>
                          <a:solidFill>
                            <a:prstClr val="black"/>
                          </a:solidFill>
                          <a:effectLst/>
                          <a:uLnTx/>
                          <a:uFillTx/>
                        </a:rPr>
                        <a:t>%</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عرض تقديمي</a:t>
                      </a:r>
                      <a:r>
                        <a:rPr kumimoji="0" lang="en-US" sz="2000" b="1" u="none" strike="noStrike" kern="1200" cap="all" spc="0" normalizeH="0" baseline="0" noProof="0" dirty="0">
                          <a:ln>
                            <a:noFill/>
                          </a:ln>
                          <a:solidFill>
                            <a:prstClr val="black"/>
                          </a:solidFill>
                          <a:effectLst/>
                          <a:uLnTx/>
                          <a:uFillTx/>
                        </a:rPr>
                        <a:t>(</a:t>
                      </a:r>
                      <a:r>
                        <a:rPr kumimoji="0" lang="tr-TR" sz="2000" b="1" u="none" strike="noStrike" kern="1200" cap="all" spc="0" normalizeH="0" baseline="0" noProof="0" dirty="0">
                          <a:ln>
                            <a:noFill/>
                          </a:ln>
                          <a:solidFill>
                            <a:prstClr val="black"/>
                          </a:solidFill>
                          <a:effectLst/>
                          <a:uLnTx/>
                          <a:uFillTx/>
                        </a:rPr>
                        <a:t>P</a:t>
                      </a:r>
                      <a:r>
                        <a:rPr kumimoji="0" lang="en-US" sz="2000" b="1" u="none" strike="noStrike" kern="1200" cap="all" spc="0" normalizeH="0" baseline="0" noProof="0" dirty="0">
                          <a:ln>
                            <a:noFill/>
                          </a:ln>
                          <a:solidFill>
                            <a:prstClr val="black"/>
                          </a:solidFill>
                          <a:effectLst/>
                          <a:uLnTx/>
                          <a:uFillTx/>
                        </a:rPr>
                        <a:t>)</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3936916646"/>
                  </a:ext>
                </a:extLst>
              </a:tr>
              <a:tr h="39986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كتاب</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(W)</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63139141"/>
                  </a:ext>
                </a:extLst>
              </a:tr>
            </a:tbl>
          </a:graphicData>
        </a:graphic>
      </p:graphicFrame>
      <p:graphicFrame>
        <p:nvGraphicFramePr>
          <p:cNvPr id="12" name="Table 11">
            <a:extLst>
              <a:ext uri="{FF2B5EF4-FFF2-40B4-BE49-F238E27FC236}">
                <a16:creationId xmlns:a16="http://schemas.microsoft.com/office/drawing/2014/main" id="{CF7FC39C-483F-068F-6FB7-9EA56FF1EE43}"/>
              </a:ext>
            </a:extLst>
          </p:cNvPr>
          <p:cNvGraphicFramePr>
            <a:graphicFrameLocks noGrp="1"/>
          </p:cNvGraphicFramePr>
          <p:nvPr>
            <p:extLst>
              <p:ext uri="{D42A27DB-BD31-4B8C-83A1-F6EECF244321}">
                <p14:modId xmlns:p14="http://schemas.microsoft.com/office/powerpoint/2010/main" val="2818625100"/>
              </p:ext>
            </p:extLst>
          </p:nvPr>
        </p:nvGraphicFramePr>
        <p:xfrm>
          <a:off x="3003862" y="1783875"/>
          <a:ext cx="2801389" cy="3769244"/>
        </p:xfrm>
        <a:graphic>
          <a:graphicData uri="http://schemas.openxmlformats.org/drawingml/2006/table">
            <a:tbl>
              <a:tblPr firstRow="1" bandRow="1">
                <a:tableStyleId>{BC89EF96-8CEA-46FF-86C4-4CE0E7609802}</a:tableStyleId>
              </a:tblPr>
              <a:tblGrid>
                <a:gridCol w="1001572">
                  <a:extLst>
                    <a:ext uri="{9D8B030D-6E8A-4147-A177-3AD203B41FA5}">
                      <a16:colId xmlns:a16="http://schemas.microsoft.com/office/drawing/2014/main" val="3335053606"/>
                    </a:ext>
                  </a:extLst>
                </a:gridCol>
                <a:gridCol w="1799817">
                  <a:extLst>
                    <a:ext uri="{9D8B030D-6E8A-4147-A177-3AD203B41FA5}">
                      <a16:colId xmlns:a16="http://schemas.microsoft.com/office/drawing/2014/main" val="692274077"/>
                    </a:ext>
                  </a:extLst>
                </a:gridCol>
              </a:tblGrid>
              <a:tr h="404298">
                <a:tc gridSpan="2">
                  <a:txBody>
                    <a:bodyPr/>
                    <a:lstStyle/>
                    <a:p>
                      <a:pPr algn="ctr" rtl="1"/>
                      <a:r>
                        <a:rPr kumimoji="0" lang="ar-LB" sz="2400" b="1" u="none" strike="noStrike" kern="1200" cap="all" spc="0" normalizeH="0" baseline="0" noProof="0" dirty="0">
                          <a:ln>
                            <a:noFill/>
                          </a:ln>
                          <a:solidFill>
                            <a:prstClr val="black"/>
                          </a:solidFill>
                          <a:effectLst/>
                          <a:uLnTx/>
                          <a:uFillTx/>
                        </a:rPr>
                        <a:t>الوحدة </a:t>
                      </a:r>
                      <a:r>
                        <a:rPr kumimoji="0" lang="en-US" sz="2400" b="1" u="none" strike="noStrike" kern="1200" cap="all" spc="0" normalizeH="0" baseline="0" noProof="0" dirty="0">
                          <a:ln>
                            <a:noFill/>
                          </a:ln>
                          <a:solidFill>
                            <a:prstClr val="black"/>
                          </a:solidFill>
                          <a:effectLst/>
                          <a:uLnTx/>
                          <a:uFillTx/>
                        </a:rPr>
                        <a:t>2</a:t>
                      </a:r>
                      <a:endParaRPr lang="en-US" sz="1400" dirty="0">
                        <a:solidFill>
                          <a:schemeClr val="tx1"/>
                        </a:solidFill>
                      </a:endParaRPr>
                    </a:p>
                  </a:txBody>
                  <a:tcPr anchor="ctr"/>
                </a:tc>
                <a:tc hMerge="1">
                  <a:txBody>
                    <a:bodyPr/>
                    <a:lstStyle/>
                    <a:p>
                      <a:pPr algn="r" rtl="1"/>
                      <a:endParaRPr lang="en-US" sz="1400" dirty="0">
                        <a:solidFill>
                          <a:schemeClr val="tx1"/>
                        </a:solidFill>
                      </a:endParaRPr>
                    </a:p>
                  </a:txBody>
                  <a:tcPr anchor="ctr"/>
                </a:tc>
                <a:extLst>
                  <a:ext uri="{0D108BD9-81ED-4DB2-BD59-A6C34878D82A}">
                    <a16:rowId xmlns:a16="http://schemas.microsoft.com/office/drawing/2014/main" val="2647232692"/>
                  </a:ext>
                </a:extLst>
              </a:tr>
              <a:tr h="715325">
                <a:tc>
                  <a:txBody>
                    <a:bodyPr/>
                    <a:lstStyle/>
                    <a:p>
                      <a:pPr algn="ctr" rtl="1"/>
                      <a:r>
                        <a:rPr kumimoji="0" lang="en-US" sz="2400" b="1" u="none" strike="noStrike" kern="1200" cap="all" spc="0" normalizeH="0" baseline="0" noProof="0" dirty="0">
                          <a:ln>
                            <a:noFill/>
                          </a:ln>
                          <a:solidFill>
                            <a:prstClr val="black"/>
                          </a:solidFill>
                          <a:effectLst/>
                          <a:uLnTx/>
                          <a:uFillTx/>
                        </a:rPr>
                        <a:t>15%</a:t>
                      </a:r>
                      <a:endParaRPr lang="en-US" sz="2400" dirty="0">
                        <a:solidFill>
                          <a:schemeClr val="tx1"/>
                        </a:solidFill>
                      </a:endParaRPr>
                    </a:p>
                  </a:txBody>
                  <a:tcPr anchor="ctr"/>
                </a:tc>
                <a:tc>
                  <a:txBody>
                    <a:bodyPr/>
                    <a:lstStyle/>
                    <a:p>
                      <a:pPr algn="r" rtl="1"/>
                      <a:r>
                        <a:rPr lang="ar-AE" sz="2000" b="1" dirty="0"/>
                        <a:t>قواعد</a:t>
                      </a:r>
                      <a:r>
                        <a:rPr kumimoji="0" lang="ar-LB" sz="2000" b="1" u="none" strike="noStrike" kern="1200" cap="all" spc="0" normalizeH="0" baseline="0" noProof="0" dirty="0">
                          <a:ln>
                            <a:noFill/>
                          </a:ln>
                          <a:solidFill>
                            <a:prstClr val="black"/>
                          </a:solidFill>
                          <a:effectLst/>
                          <a:uLnTx/>
                          <a:uFillTx/>
                        </a:rPr>
                        <a:t> اللغة الانجليزية</a:t>
                      </a:r>
                      <a:r>
                        <a:rPr kumimoji="0" lang="ar-DZ" sz="2000" b="1" u="none" strike="noStrike" kern="1200" cap="all" spc="0" normalizeH="0" baseline="0" noProof="0" dirty="0">
                          <a:ln>
                            <a:noFill/>
                          </a:ln>
                          <a:solidFill>
                            <a:prstClr val="black"/>
                          </a:solidFill>
                          <a:effectLst/>
                          <a:uLnTx/>
                          <a:uFillTx/>
                        </a:rPr>
                        <a:t> </a:t>
                      </a:r>
                      <a:r>
                        <a:rPr kumimoji="0" lang="en-US" sz="2000" b="1" u="none" strike="noStrike" kern="1200" cap="all" spc="0" normalizeH="0" baseline="0" noProof="0" dirty="0">
                          <a:ln>
                            <a:noFill/>
                          </a:ln>
                          <a:solidFill>
                            <a:prstClr val="black"/>
                          </a:solidFill>
                          <a:effectLst/>
                          <a:uLnTx/>
                          <a:uFillTx/>
                        </a:rPr>
                        <a:t>(UOE)</a:t>
                      </a:r>
                      <a:endParaRPr lang="en-US" sz="1200" dirty="0">
                        <a:solidFill>
                          <a:schemeClr val="tx1"/>
                        </a:solidFill>
                      </a:endParaRPr>
                    </a:p>
                  </a:txBody>
                  <a:tcPr anchor="ctr"/>
                </a:tc>
                <a:extLst>
                  <a:ext uri="{0D108BD9-81ED-4DB2-BD59-A6C34878D82A}">
                    <a16:rowId xmlns:a16="http://schemas.microsoft.com/office/drawing/2014/main" val="1764673954"/>
                  </a:ext>
                </a:extLst>
              </a:tr>
              <a:tr h="37322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a:ln>
                            <a:noFill/>
                          </a:ln>
                          <a:solidFill>
                            <a:prstClr val="black"/>
                          </a:solidFill>
                          <a:effectLst/>
                          <a:uLnTx/>
                          <a:uFillTx/>
                        </a:rPr>
                        <a:t>25%</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algn="r" rtl="1"/>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قراء</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(R)</a:t>
                      </a:r>
                      <a:endParaRPr lang="en-US" sz="1200" dirty="0">
                        <a:solidFill>
                          <a:schemeClr val="tx1"/>
                        </a:solidFill>
                      </a:endParaRPr>
                    </a:p>
                  </a:txBody>
                  <a:tcPr anchor="ctr"/>
                </a:tc>
                <a:extLst>
                  <a:ext uri="{0D108BD9-81ED-4DB2-BD59-A6C34878D82A}">
                    <a16:rowId xmlns:a16="http://schemas.microsoft.com/office/drawing/2014/main" val="744751047"/>
                  </a:ext>
                </a:extLst>
              </a:tr>
              <a:tr h="67914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10%</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الاستماع وتدوين الملاحظات</a:t>
                      </a:r>
                      <a:r>
                        <a:rPr kumimoji="0" lang="en-US" sz="2000" b="1" u="none" strike="noStrike" kern="1200" cap="all" spc="0" normalizeH="0" baseline="0" noProof="0" dirty="0">
                          <a:ln>
                            <a:noFill/>
                          </a:ln>
                          <a:solidFill>
                            <a:prstClr val="black"/>
                          </a:solidFill>
                          <a:effectLst/>
                          <a:uLnTx/>
                          <a:uFillTx/>
                        </a:rPr>
                        <a:t> (</a:t>
                      </a:r>
                      <a:r>
                        <a:rPr kumimoji="0" lang="tr-TR" sz="2000" b="1" u="none" strike="noStrike" kern="1200" cap="all" spc="0" normalizeH="0" baseline="0" noProof="0" dirty="0">
                          <a:ln>
                            <a:noFill/>
                          </a:ln>
                          <a:solidFill>
                            <a:prstClr val="black"/>
                          </a:solidFill>
                          <a:effectLst/>
                          <a:uLnTx/>
                          <a:uFillTx/>
                        </a:rPr>
                        <a:t>NT</a:t>
                      </a:r>
                      <a:r>
                        <a:rPr kumimoji="0" lang="en-US" sz="2000" b="1" u="none" strike="noStrike" kern="1200" cap="all" spc="0" normalizeH="0" baseline="0" noProof="0" dirty="0">
                          <a:ln>
                            <a:noFill/>
                          </a:ln>
                          <a:solidFill>
                            <a:prstClr val="black"/>
                          </a:solidFill>
                          <a:effectLst/>
                          <a:uLnTx/>
                          <a:uFillTx/>
                        </a:rPr>
                        <a:t>L) </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906372414"/>
                  </a:ext>
                </a:extLst>
              </a:tr>
              <a:tr h="3158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a:t>
                      </a:r>
                      <a:r>
                        <a:rPr kumimoji="0" lang="tr-TR" sz="2400" b="1" u="none" strike="noStrike" kern="1200" cap="all" spc="0" normalizeH="0" baseline="0" noProof="0" dirty="0">
                          <a:ln>
                            <a:noFill/>
                          </a:ln>
                          <a:solidFill>
                            <a:prstClr val="black"/>
                          </a:solidFill>
                          <a:effectLst/>
                          <a:uLnTx/>
                          <a:uFillTx/>
                        </a:rPr>
                        <a:t>0</a:t>
                      </a:r>
                      <a:r>
                        <a:rPr kumimoji="0" lang="en-US" sz="2400" b="1" u="none" strike="noStrike" kern="1200" cap="all" spc="0" normalizeH="0" baseline="0" noProof="0" dirty="0">
                          <a:ln>
                            <a:noFill/>
                          </a:ln>
                          <a:solidFill>
                            <a:prstClr val="black"/>
                          </a:solidFill>
                          <a:effectLst/>
                          <a:uLnTx/>
                          <a:uFillTx/>
                        </a:rPr>
                        <a:t>%</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تحدث</a:t>
                      </a:r>
                      <a:r>
                        <a:rPr kumimoji="0" lang="ar-DZ" sz="2000" b="1" u="none" strike="noStrike" kern="1200" cap="all" spc="0" normalizeH="0" baseline="0" noProof="0" dirty="0">
                          <a:ln>
                            <a:noFill/>
                          </a:ln>
                          <a:solidFill>
                            <a:prstClr val="black"/>
                          </a:solidFill>
                          <a:effectLst/>
                          <a:uLnTx/>
                          <a:uFillTx/>
                        </a:rPr>
                        <a:t> </a:t>
                      </a:r>
                      <a:r>
                        <a:rPr kumimoji="0" lang="en-US" sz="2000" b="1" u="none" strike="noStrike" kern="1200" cap="all" spc="0" normalizeH="0" baseline="0" noProof="0" dirty="0">
                          <a:ln>
                            <a:noFill/>
                          </a:ln>
                          <a:solidFill>
                            <a:prstClr val="black"/>
                          </a:solidFill>
                          <a:effectLst/>
                          <a:uLnTx/>
                          <a:uFillTx/>
                        </a:rPr>
                        <a:t>(</a:t>
                      </a:r>
                      <a:r>
                        <a:rPr kumimoji="0" lang="tr-TR" sz="2000" b="1" u="none" strike="noStrike" kern="1200" cap="all" spc="0" normalizeH="0" baseline="0" noProof="0" dirty="0">
                          <a:ln>
                            <a:noFill/>
                          </a:ln>
                          <a:solidFill>
                            <a:prstClr val="black"/>
                          </a:solidFill>
                          <a:effectLst/>
                          <a:uLnTx/>
                          <a:uFillTx/>
                        </a:rPr>
                        <a:t>S</a:t>
                      </a:r>
                      <a:r>
                        <a:rPr kumimoji="0" lang="en-US" sz="2000" b="1" u="none" strike="noStrike" kern="1200" cap="all" spc="0" normalizeH="0" baseline="0" noProof="0" dirty="0">
                          <a:ln>
                            <a:noFill/>
                          </a:ln>
                          <a:solidFill>
                            <a:prstClr val="black"/>
                          </a:solidFill>
                          <a:effectLst/>
                          <a:uLnTx/>
                          <a:uFillTx/>
                        </a:rPr>
                        <a:t>)</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2072376442"/>
                  </a:ext>
                </a:extLst>
              </a:tr>
              <a:tr h="52407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1</a:t>
                      </a:r>
                      <a:r>
                        <a:rPr kumimoji="0" lang="tr-TR" sz="2400" b="1" u="none" strike="noStrike" kern="1200" cap="all" spc="0" normalizeH="0" baseline="0" noProof="0" dirty="0">
                          <a:ln>
                            <a:noFill/>
                          </a:ln>
                          <a:solidFill>
                            <a:prstClr val="black"/>
                          </a:solidFill>
                          <a:effectLst/>
                          <a:uLnTx/>
                          <a:uFillTx/>
                        </a:rPr>
                        <a:t>0</a:t>
                      </a:r>
                      <a:r>
                        <a:rPr kumimoji="0" lang="en-US" sz="2400" b="1" u="none" strike="noStrike" kern="1200" cap="all" spc="0" normalizeH="0" baseline="0" noProof="0" dirty="0">
                          <a:ln>
                            <a:noFill/>
                          </a:ln>
                          <a:solidFill>
                            <a:prstClr val="black"/>
                          </a:solidFill>
                          <a:effectLst/>
                          <a:uLnTx/>
                          <a:uFillTx/>
                        </a:rPr>
                        <a:t>%</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عرض تقديمي</a:t>
                      </a:r>
                      <a:r>
                        <a:rPr kumimoji="0" lang="en-US" sz="2000" b="1" u="none" strike="noStrike" kern="1200" cap="all" spc="0" normalizeH="0" baseline="0" noProof="0" dirty="0">
                          <a:ln>
                            <a:noFill/>
                          </a:ln>
                          <a:solidFill>
                            <a:prstClr val="black"/>
                          </a:solidFill>
                          <a:effectLst/>
                          <a:uLnTx/>
                          <a:uFillTx/>
                        </a:rPr>
                        <a:t>(</a:t>
                      </a:r>
                      <a:r>
                        <a:rPr kumimoji="0" lang="tr-TR" sz="2000" b="1" u="none" strike="noStrike" kern="1200" cap="all" spc="0" normalizeH="0" baseline="0" noProof="0" dirty="0">
                          <a:ln>
                            <a:noFill/>
                          </a:ln>
                          <a:solidFill>
                            <a:prstClr val="black"/>
                          </a:solidFill>
                          <a:effectLst/>
                          <a:uLnTx/>
                          <a:uFillTx/>
                        </a:rPr>
                        <a:t>P</a:t>
                      </a:r>
                      <a:r>
                        <a:rPr kumimoji="0" lang="en-US" sz="2000" b="1" u="none" strike="noStrike" kern="1200" cap="all" spc="0" normalizeH="0" baseline="0" noProof="0" dirty="0">
                          <a:ln>
                            <a:noFill/>
                          </a:ln>
                          <a:solidFill>
                            <a:prstClr val="black"/>
                          </a:solidFill>
                          <a:effectLst/>
                          <a:uLnTx/>
                          <a:uFillTx/>
                        </a:rPr>
                        <a:t>)</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3936916646"/>
                  </a:ext>
                </a:extLst>
              </a:tr>
              <a:tr h="40429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u="none" strike="noStrike" kern="1200" cap="all" spc="0" normalizeH="0" baseline="0" noProof="0" dirty="0">
                          <a:ln>
                            <a:noFill/>
                          </a:ln>
                          <a:solidFill>
                            <a:prstClr val="black"/>
                          </a:solidFill>
                          <a:effectLst/>
                          <a:uLnTx/>
                          <a:uFillTx/>
                        </a:rPr>
                        <a:t>30%</a:t>
                      </a:r>
                      <a:endPar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000" b="1" u="none" strike="noStrike" kern="1200" cap="all" spc="0" normalizeH="0" baseline="0" noProof="0" dirty="0">
                          <a:ln>
                            <a:noFill/>
                          </a:ln>
                          <a:solidFill>
                            <a:prstClr val="black"/>
                          </a:solidFill>
                          <a:effectLst/>
                          <a:uLnTx/>
                          <a:uFillTx/>
                        </a:rPr>
                        <a:t>ال</a:t>
                      </a:r>
                      <a:r>
                        <a:rPr kumimoji="0" lang="ar-LB" sz="2000" b="1" u="none" strike="noStrike" kern="1200" cap="all" spc="0" normalizeH="0" baseline="0" noProof="0" dirty="0">
                          <a:ln>
                            <a:noFill/>
                          </a:ln>
                          <a:solidFill>
                            <a:prstClr val="black"/>
                          </a:solidFill>
                          <a:effectLst/>
                          <a:uLnTx/>
                          <a:uFillTx/>
                        </a:rPr>
                        <a:t>كتاب</a:t>
                      </a:r>
                      <a:r>
                        <a:rPr kumimoji="0" lang="ar-DZ" sz="2000" b="1" u="none" strike="noStrike" kern="1200" cap="all" spc="0" normalizeH="0" baseline="0" noProof="0" dirty="0">
                          <a:ln>
                            <a:noFill/>
                          </a:ln>
                          <a:solidFill>
                            <a:prstClr val="black"/>
                          </a:solidFill>
                          <a:effectLst/>
                          <a:uLnTx/>
                          <a:uFillTx/>
                        </a:rPr>
                        <a:t>ة </a:t>
                      </a:r>
                      <a:r>
                        <a:rPr kumimoji="0" lang="en-US" sz="2000" b="1" u="none" strike="noStrike" kern="1200" cap="all" spc="0" normalizeH="0" baseline="0" noProof="0" dirty="0">
                          <a:ln>
                            <a:noFill/>
                          </a:ln>
                          <a:solidFill>
                            <a:prstClr val="black"/>
                          </a:solidFill>
                          <a:effectLst/>
                          <a:uLnTx/>
                          <a:uFillTx/>
                        </a:rPr>
                        <a:t>(W)</a:t>
                      </a:r>
                      <a:endParaRPr kumimoji="0" lang="en-US" sz="1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63139141"/>
                  </a:ext>
                </a:extLst>
              </a:tr>
            </a:tbl>
          </a:graphicData>
        </a:graphic>
      </p:graphicFrame>
      <p:pic>
        <p:nvPicPr>
          <p:cNvPr id="13" name="Picture 12">
            <a:extLst>
              <a:ext uri="{FF2B5EF4-FFF2-40B4-BE49-F238E27FC236}">
                <a16:creationId xmlns:a16="http://schemas.microsoft.com/office/drawing/2014/main" id="{972F3B7D-E65E-AF96-8D66-691356887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4057465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794" y="1857080"/>
            <a:ext cx="7906407" cy="769441"/>
          </a:xfrm>
          <a:prstGeom prst="rect">
            <a:avLst/>
          </a:prstGeom>
        </p:spPr>
        <p:txBody>
          <a:bodyPr wrap="square">
            <a:spAutoFit/>
          </a:bodyPr>
          <a:lstStyle/>
          <a:p>
            <a:pPr algn="ctr"/>
            <a:r>
              <a:rPr lang="ar" sz="4400" b="1" dirty="0">
                <a:ln>
                  <a:solidFill>
                    <a:schemeClr val="tx1"/>
                  </a:solidFill>
                </a:ln>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الأسبوع ال</a:t>
            </a:r>
            <a:r>
              <a:rPr lang="ar-LB" sz="4400" b="1" dirty="0">
                <a:ln>
                  <a:solidFill>
                    <a:schemeClr val="tx1"/>
                  </a:solidFill>
                </a:ln>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ثامن</a:t>
            </a:r>
            <a:r>
              <a:rPr lang="ar" sz="4400" b="1" dirty="0">
                <a:ln>
                  <a:solidFill>
                    <a:schemeClr val="tx1"/>
                  </a:solidFill>
                </a:ln>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من كل وحدة</a:t>
            </a:r>
            <a:endParaRPr lang="tr-TR" sz="4400" dirty="0">
              <a:ln>
                <a:solidFill>
                  <a:schemeClr val="tx1"/>
                </a:solidFill>
              </a:ln>
              <a:solidFill>
                <a:srgbClr val="FF0000"/>
              </a:solidFill>
              <a:effectLst>
                <a:outerShdw blurRad="38100" dist="38100" dir="2700000" algn="tl">
                  <a:srgbClr val="000000">
                    <a:alpha val="43137"/>
                  </a:srgbClr>
                </a:outerShdw>
              </a:effectLst>
            </a:endParaRPr>
          </a:p>
        </p:txBody>
      </p:sp>
      <p:sp>
        <p:nvSpPr>
          <p:cNvPr id="3" name="Title 1">
            <a:extLst>
              <a:ext uri="{FF2B5EF4-FFF2-40B4-BE49-F238E27FC236}">
                <a16:creationId xmlns:a16="http://schemas.microsoft.com/office/drawing/2014/main" id="{7FA48005-50C5-0A61-93F8-35562550F3E7}"/>
              </a:ext>
            </a:extLst>
          </p:cNvPr>
          <p:cNvSpPr txBox="1">
            <a:spLocks/>
          </p:cNvSpPr>
          <p:nvPr/>
        </p:nvSpPr>
        <p:spPr>
          <a:xfrm>
            <a:off x="670034" y="582610"/>
            <a:ext cx="10851931" cy="127447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rtl="1"/>
            <a:r>
              <a:rPr lang="ar-DZ"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تقييمات </a:t>
            </a:r>
            <a:r>
              <a:rPr lang="ar-LB"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نهاية</a:t>
            </a:r>
            <a:r>
              <a:rPr lang="ar-DZ"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الوحدة</a:t>
            </a:r>
            <a:r>
              <a:rPr lang="en-US"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(EMA) </a:t>
            </a:r>
            <a:br>
              <a:rPr lang="en-US"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t>
            </a:r>
            <a:r>
              <a:rPr lang="tr-TR"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a:t>
            </a:r>
            <a:r>
              <a:rPr lang="en-US"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a:t>
            </a:r>
            <a:r>
              <a:rPr lang="tr-TR"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 </a:t>
            </a:r>
            <a:endParaRPr lang="tr-TR" sz="4400" dirty="0">
              <a:effectLst>
                <a:outerShdw blurRad="38100" dist="38100" dir="2700000" algn="tl">
                  <a:srgbClr val="000000">
                    <a:alpha val="43137"/>
                  </a:srgbClr>
                </a:outerShdw>
              </a:effectLst>
            </a:endParaRPr>
          </a:p>
        </p:txBody>
      </p:sp>
      <p:graphicFrame>
        <p:nvGraphicFramePr>
          <p:cNvPr id="11" name="Table 10">
            <a:extLst>
              <a:ext uri="{FF2B5EF4-FFF2-40B4-BE49-F238E27FC236}">
                <a16:creationId xmlns:a16="http://schemas.microsoft.com/office/drawing/2014/main" id="{D4F48749-AB35-CD5A-A6A6-A24C680717A8}"/>
              </a:ext>
            </a:extLst>
          </p:cNvPr>
          <p:cNvGraphicFramePr>
            <a:graphicFrameLocks noGrp="1"/>
          </p:cNvGraphicFramePr>
          <p:nvPr>
            <p:extLst>
              <p:ext uri="{D42A27DB-BD31-4B8C-83A1-F6EECF244321}">
                <p14:modId xmlns:p14="http://schemas.microsoft.com/office/powerpoint/2010/main" val="1007466534"/>
              </p:ext>
            </p:extLst>
          </p:nvPr>
        </p:nvGraphicFramePr>
        <p:xfrm>
          <a:off x="3186690" y="2716391"/>
          <a:ext cx="5818617" cy="3048000"/>
        </p:xfrm>
        <a:graphic>
          <a:graphicData uri="http://schemas.openxmlformats.org/drawingml/2006/table">
            <a:tbl>
              <a:tblPr firstRow="1" bandRow="1">
                <a:tableStyleId>{C4B1156A-380E-4F78-BDF5-A606A8083BF9}</a:tableStyleId>
              </a:tblPr>
              <a:tblGrid>
                <a:gridCol w="2080311">
                  <a:extLst>
                    <a:ext uri="{9D8B030D-6E8A-4147-A177-3AD203B41FA5}">
                      <a16:colId xmlns:a16="http://schemas.microsoft.com/office/drawing/2014/main" val="3901154868"/>
                    </a:ext>
                  </a:extLst>
                </a:gridCol>
                <a:gridCol w="3738306">
                  <a:extLst>
                    <a:ext uri="{9D8B030D-6E8A-4147-A177-3AD203B41FA5}">
                      <a16:colId xmlns:a16="http://schemas.microsoft.com/office/drawing/2014/main" val="3087559004"/>
                    </a:ext>
                  </a:extLst>
                </a:gridCol>
              </a:tblGrid>
              <a:tr h="754266">
                <a:tc>
                  <a:txBody>
                    <a:bodyPr/>
                    <a:lstStyle/>
                    <a:p>
                      <a:pPr algn="ctr" rtl="1"/>
                      <a:r>
                        <a:rPr kumimoji="0" lang="en-US" sz="3200" b="1" u="none" strike="noStrike" kern="1200" cap="all" spc="0" normalizeH="0" baseline="0" noProof="0" dirty="0">
                          <a:ln>
                            <a:noFill/>
                          </a:ln>
                          <a:solidFill>
                            <a:prstClr val="black"/>
                          </a:solidFill>
                          <a:effectLst/>
                          <a:uLnTx/>
                          <a:uFillTx/>
                        </a:rPr>
                        <a:t>25%</a:t>
                      </a:r>
                      <a:endParaRPr lang="en-US" sz="3200" dirty="0">
                        <a:solidFill>
                          <a:schemeClr val="tx1"/>
                        </a:solidFill>
                      </a:endParaRPr>
                    </a:p>
                  </a:txBody>
                  <a:tcPr anchor="ctr"/>
                </a:tc>
                <a:tc>
                  <a:txBody>
                    <a:bodyPr/>
                    <a:lstStyle/>
                    <a:p>
                      <a:pPr algn="r" rtl="1"/>
                      <a:r>
                        <a:rPr lang="ar-AE" sz="2800" b="1" dirty="0"/>
                        <a:t>قواعد</a:t>
                      </a:r>
                      <a:r>
                        <a:rPr kumimoji="0" lang="ar-LB" sz="2800" b="1" u="none" strike="noStrike" kern="1200" cap="all" spc="0" normalizeH="0" baseline="0" noProof="0" dirty="0">
                          <a:ln>
                            <a:noFill/>
                          </a:ln>
                          <a:solidFill>
                            <a:prstClr val="black"/>
                          </a:solidFill>
                          <a:effectLst/>
                          <a:uLnTx/>
                          <a:uFillTx/>
                        </a:rPr>
                        <a:t> اللغة الانجليزية </a:t>
                      </a:r>
                      <a:r>
                        <a:rPr kumimoji="0" lang="en-US" sz="2800" b="1" u="none" strike="noStrike" kern="1200" cap="all" spc="0" normalizeH="0" baseline="0" noProof="0" dirty="0">
                          <a:ln>
                            <a:noFill/>
                          </a:ln>
                          <a:solidFill>
                            <a:prstClr val="black"/>
                          </a:solidFill>
                          <a:effectLst/>
                          <a:uLnTx/>
                          <a:uFillTx/>
                        </a:rPr>
                        <a:t>       (UOE)</a:t>
                      </a:r>
                      <a:endParaRPr lang="en-US" sz="1600" dirty="0">
                        <a:solidFill>
                          <a:schemeClr val="tx1"/>
                        </a:solidFill>
                      </a:endParaRPr>
                    </a:p>
                  </a:txBody>
                  <a:tcPr anchor="ctr"/>
                </a:tc>
                <a:extLst>
                  <a:ext uri="{0D108BD9-81ED-4DB2-BD59-A6C34878D82A}">
                    <a16:rowId xmlns:a16="http://schemas.microsoft.com/office/drawing/2014/main" val="956796970"/>
                  </a:ext>
                </a:extLst>
              </a:tr>
              <a:tr h="42176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200" b="1" u="none" strike="noStrike" kern="1200" cap="all" spc="0" normalizeH="0" baseline="0" noProof="0">
                          <a:ln>
                            <a:noFill/>
                          </a:ln>
                          <a:solidFill>
                            <a:prstClr val="black"/>
                          </a:solidFill>
                          <a:effectLst/>
                          <a:uLnTx/>
                          <a:uFillTx/>
                        </a:rPr>
                        <a:t>25%</a:t>
                      </a:r>
                      <a:endParaRPr kumimoji="0" lang="en-US" sz="3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algn="r" rtl="1"/>
                      <a:r>
                        <a:rPr kumimoji="0" lang="ar-DZ" sz="2800" b="1" u="none" strike="noStrike" kern="1200" cap="all" spc="0" normalizeH="0" baseline="0" noProof="0" dirty="0">
                          <a:ln>
                            <a:noFill/>
                          </a:ln>
                          <a:solidFill>
                            <a:prstClr val="black"/>
                          </a:solidFill>
                          <a:effectLst/>
                          <a:uLnTx/>
                          <a:uFillTx/>
                        </a:rPr>
                        <a:t>ال</a:t>
                      </a:r>
                      <a:r>
                        <a:rPr kumimoji="0" lang="ar-LB" sz="2800" b="1" u="none" strike="noStrike" kern="1200" cap="all" spc="0" normalizeH="0" baseline="0" noProof="0" dirty="0">
                          <a:ln>
                            <a:noFill/>
                          </a:ln>
                          <a:solidFill>
                            <a:prstClr val="black"/>
                          </a:solidFill>
                          <a:effectLst/>
                          <a:uLnTx/>
                          <a:uFillTx/>
                        </a:rPr>
                        <a:t>قراء</a:t>
                      </a:r>
                      <a:r>
                        <a:rPr kumimoji="0" lang="ar-DZ" sz="2800" b="1" u="none" strike="noStrike" kern="1200" cap="all" spc="0" normalizeH="0" baseline="0" noProof="0" dirty="0">
                          <a:ln>
                            <a:noFill/>
                          </a:ln>
                          <a:solidFill>
                            <a:prstClr val="black"/>
                          </a:solidFill>
                          <a:effectLst/>
                          <a:uLnTx/>
                          <a:uFillTx/>
                        </a:rPr>
                        <a:t>ة </a:t>
                      </a:r>
                      <a:r>
                        <a:rPr kumimoji="0" lang="en-US" sz="2800" b="1" u="none" strike="noStrike" kern="1200" cap="all" spc="0" normalizeH="0" baseline="0" noProof="0" dirty="0">
                          <a:ln>
                            <a:noFill/>
                          </a:ln>
                          <a:solidFill>
                            <a:prstClr val="black"/>
                          </a:solidFill>
                          <a:effectLst/>
                          <a:uLnTx/>
                          <a:uFillTx/>
                        </a:rPr>
                        <a:t>(R)</a:t>
                      </a:r>
                      <a:endParaRPr lang="en-US" sz="1600" dirty="0">
                        <a:solidFill>
                          <a:schemeClr val="tx1"/>
                        </a:solidFill>
                      </a:endParaRPr>
                    </a:p>
                  </a:txBody>
                  <a:tcPr anchor="ctr"/>
                </a:tc>
                <a:extLst>
                  <a:ext uri="{0D108BD9-81ED-4DB2-BD59-A6C34878D82A}">
                    <a16:rowId xmlns:a16="http://schemas.microsoft.com/office/drawing/2014/main" val="3206068166"/>
                  </a:ext>
                </a:extLst>
              </a:tr>
              <a:tr h="83427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200" b="1" u="none" strike="noStrike" kern="1200" cap="all" spc="0" normalizeH="0" baseline="0" noProof="0" dirty="0">
                          <a:ln>
                            <a:noFill/>
                          </a:ln>
                          <a:solidFill>
                            <a:prstClr val="black"/>
                          </a:solidFill>
                          <a:effectLst/>
                          <a:uLnTx/>
                          <a:uFillTx/>
                        </a:rPr>
                        <a:t>25%</a:t>
                      </a:r>
                      <a:endParaRPr kumimoji="0" lang="en-US" sz="3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800" b="1" u="none" strike="noStrike" kern="1200" cap="all" spc="0" normalizeH="0" baseline="0" noProof="0" dirty="0">
                          <a:ln>
                            <a:noFill/>
                          </a:ln>
                          <a:solidFill>
                            <a:prstClr val="black"/>
                          </a:solidFill>
                          <a:effectLst/>
                          <a:uLnTx/>
                          <a:uFillTx/>
                        </a:rPr>
                        <a:t>الاستماع وتدوين الملاحظات</a:t>
                      </a:r>
                      <a:r>
                        <a:rPr kumimoji="0" lang="en-US" sz="2800" b="1" u="none" strike="noStrike" kern="1200" cap="all" spc="0" normalizeH="0" baseline="0" noProof="0" dirty="0">
                          <a:ln>
                            <a:noFill/>
                          </a:ln>
                          <a:solidFill>
                            <a:prstClr val="black"/>
                          </a:solidFill>
                          <a:effectLst/>
                          <a:uLnTx/>
                          <a:uFillTx/>
                        </a:rPr>
                        <a:t> (L/</a:t>
                      </a:r>
                      <a:r>
                        <a:rPr kumimoji="0" lang="tr-TR" sz="2800" b="1" u="none" strike="noStrike" kern="1200" cap="all" spc="0" normalizeH="0" baseline="0" noProof="0" dirty="0">
                          <a:ln>
                            <a:noFill/>
                          </a:ln>
                          <a:solidFill>
                            <a:prstClr val="black"/>
                          </a:solidFill>
                          <a:effectLst/>
                          <a:uLnTx/>
                          <a:uFillTx/>
                        </a:rPr>
                        <a:t>NT</a:t>
                      </a:r>
                      <a:r>
                        <a:rPr kumimoji="0" lang="en-US" sz="2800" b="1" u="none" strike="noStrike" kern="1200" cap="all" spc="0" normalizeH="0" baseline="0" noProof="0" dirty="0">
                          <a:ln>
                            <a:noFill/>
                          </a:ln>
                          <a:solidFill>
                            <a:prstClr val="black"/>
                          </a:solidFill>
                          <a:effectLst/>
                          <a:uLnTx/>
                          <a:uFillTx/>
                        </a:rPr>
                        <a:t>L) </a:t>
                      </a:r>
                      <a:endParaRPr kumimoji="0" lang="en-US" sz="16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1598282429"/>
                  </a:ext>
                </a:extLst>
              </a:tr>
              <a:tr h="42176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200" b="1" u="none" strike="noStrike" kern="1200" cap="all" spc="0" normalizeH="0" baseline="0" noProof="0" dirty="0">
                          <a:ln>
                            <a:noFill/>
                          </a:ln>
                          <a:solidFill>
                            <a:prstClr val="black"/>
                          </a:solidFill>
                          <a:effectLst/>
                          <a:uLnTx/>
                          <a:uFillTx/>
                        </a:rPr>
                        <a:t>25%</a:t>
                      </a:r>
                      <a:endParaRPr kumimoji="0" lang="en-US" sz="32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800" b="1" u="none" strike="noStrike" kern="1200" cap="all" spc="0" normalizeH="0" baseline="0" noProof="0" dirty="0">
                          <a:ln>
                            <a:noFill/>
                          </a:ln>
                          <a:solidFill>
                            <a:prstClr val="black"/>
                          </a:solidFill>
                          <a:effectLst/>
                          <a:uLnTx/>
                          <a:uFillTx/>
                        </a:rPr>
                        <a:t>ال</a:t>
                      </a:r>
                      <a:r>
                        <a:rPr kumimoji="0" lang="ar-LB" sz="2800" b="1" u="none" strike="noStrike" kern="1200" cap="all" spc="0" normalizeH="0" baseline="0" noProof="0" dirty="0">
                          <a:ln>
                            <a:noFill/>
                          </a:ln>
                          <a:solidFill>
                            <a:prstClr val="black"/>
                          </a:solidFill>
                          <a:effectLst/>
                          <a:uLnTx/>
                          <a:uFillTx/>
                        </a:rPr>
                        <a:t>كتاب</a:t>
                      </a:r>
                      <a:r>
                        <a:rPr kumimoji="0" lang="ar-DZ" sz="2800" b="1" u="none" strike="noStrike" kern="1200" cap="all" spc="0" normalizeH="0" baseline="0" noProof="0" dirty="0">
                          <a:ln>
                            <a:noFill/>
                          </a:ln>
                          <a:solidFill>
                            <a:prstClr val="black"/>
                          </a:solidFill>
                          <a:effectLst/>
                          <a:uLnTx/>
                          <a:uFillTx/>
                        </a:rPr>
                        <a:t>ة </a:t>
                      </a:r>
                      <a:r>
                        <a:rPr kumimoji="0" lang="en-US" sz="2800" b="1" u="none" strike="noStrike" kern="1200" cap="all" spc="0" normalizeH="0" baseline="0" noProof="0" dirty="0">
                          <a:ln>
                            <a:noFill/>
                          </a:ln>
                          <a:solidFill>
                            <a:prstClr val="black"/>
                          </a:solidFill>
                          <a:effectLst/>
                          <a:uLnTx/>
                          <a:uFillTx/>
                        </a:rPr>
                        <a:t>(W)</a:t>
                      </a:r>
                      <a:endParaRPr kumimoji="0" lang="en-US" sz="1600" b="0" i="0" u="none" strike="noStrike" kern="1200" cap="none" spc="0" normalizeH="0" baseline="0" noProof="0" dirty="0">
                        <a:ln>
                          <a:noFill/>
                        </a:ln>
                        <a:solidFill>
                          <a:prstClr val="black"/>
                        </a:solidFill>
                        <a:effectLst/>
                        <a:uLnTx/>
                        <a:uFillTx/>
                        <a:latin typeface="Tw Cen MT" panose="020B0602020104020603"/>
                        <a:ea typeface="+mn-ea"/>
                        <a:cs typeface="+mn-cs"/>
                      </a:endParaRPr>
                    </a:p>
                  </a:txBody>
                  <a:tcPr anchor="ctr"/>
                </a:tc>
                <a:extLst>
                  <a:ext uri="{0D108BD9-81ED-4DB2-BD59-A6C34878D82A}">
                    <a16:rowId xmlns:a16="http://schemas.microsoft.com/office/drawing/2014/main" val="3745827071"/>
                  </a:ext>
                </a:extLst>
              </a:tr>
            </a:tbl>
          </a:graphicData>
        </a:graphic>
      </p:graphicFrame>
      <p:pic>
        <p:nvPicPr>
          <p:cNvPr id="2" name="Picture 1">
            <a:extLst>
              <a:ext uri="{FF2B5EF4-FFF2-40B4-BE49-F238E27FC236}">
                <a16:creationId xmlns:a16="http://schemas.microsoft.com/office/drawing/2014/main" id="{7ADF2E05-4BBD-91C1-DD24-D38C7F3FBB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1396946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8798"/>
            <a:ext cx="10515600" cy="726557"/>
          </a:xfrm>
        </p:spPr>
        <p:txBody>
          <a:bodyPr>
            <a:normAutofit/>
          </a:bodyPr>
          <a:lstStyle/>
          <a:p>
            <a:pPr algn="ctr"/>
            <a:r>
              <a:rPr lang="ar-DZ"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درجة النجاح في الوحدة </a:t>
            </a:r>
            <a:r>
              <a:rPr lang="ar"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ar-LB"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60</a:t>
            </a:r>
            <a:endParaRPr lang="tr-TR" dirty="0">
              <a:effectLst>
                <a:outerShdw blurRad="38100" dist="38100" dir="2700000" algn="tl">
                  <a:srgbClr val="000000">
                    <a:alpha val="43137"/>
                  </a:srgbClr>
                </a:outerShdw>
              </a:effectLst>
            </a:endParaRPr>
          </a:p>
        </p:txBody>
      </p:sp>
      <p:pic>
        <p:nvPicPr>
          <p:cNvPr id="4" name="Content Placeholder 3">
            <a:extLst>
              <a:ext uri="{FF2B5EF4-FFF2-40B4-BE49-F238E27FC236}">
                <a16:creationId xmlns:a16="http://schemas.microsoft.com/office/drawing/2014/main" id="{91704C59-0443-4223-BE46-32DF518A863F}"/>
              </a:ext>
            </a:extLst>
          </p:cNvPr>
          <p:cNvPicPr>
            <a:picLocks noGrp="1" noChangeAspect="1"/>
          </p:cNvPicPr>
          <p:nvPr>
            <p:ph sz="quarter" idx="13"/>
          </p:nvPr>
        </p:nvPicPr>
        <p:blipFill>
          <a:blip r:embed="rId2"/>
          <a:stretch>
            <a:fillRect/>
          </a:stretch>
        </p:blipFill>
        <p:spPr>
          <a:xfrm>
            <a:off x="838200" y="805355"/>
            <a:ext cx="10310070" cy="5419276"/>
          </a:xfrm>
          <a:prstGeom prst="rect">
            <a:avLst/>
          </a:prstGeom>
        </p:spPr>
      </p:pic>
      <p:sp>
        <p:nvSpPr>
          <p:cNvPr id="3" name="Speech Bubble: Rectangle 2">
            <a:extLst>
              <a:ext uri="{FF2B5EF4-FFF2-40B4-BE49-F238E27FC236}">
                <a16:creationId xmlns:a16="http://schemas.microsoft.com/office/drawing/2014/main" id="{5A9004F3-C101-AB23-1984-F4183D3B6DCB}"/>
              </a:ext>
            </a:extLst>
          </p:cNvPr>
          <p:cNvSpPr/>
          <p:nvPr/>
        </p:nvSpPr>
        <p:spPr>
          <a:xfrm>
            <a:off x="1440180" y="2806065"/>
            <a:ext cx="1714500" cy="1245870"/>
          </a:xfrm>
          <a:prstGeom prst="wedgeRectCallout">
            <a:avLst>
              <a:gd name="adj1" fmla="val 72500"/>
              <a:gd name="adj2" fmla="val -8142"/>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ar-DZ"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تقييمات الوحدة</a:t>
            </a:r>
            <a:r>
              <a:rPr lang="en-US"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LB"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نهاية</a:t>
            </a:r>
            <a:endParaRPr lang="en-US" sz="2400" dirty="0">
              <a:solidFill>
                <a:schemeClr val="bg1"/>
              </a:solidFill>
            </a:endParaRPr>
          </a:p>
        </p:txBody>
      </p:sp>
      <p:sp>
        <p:nvSpPr>
          <p:cNvPr id="5" name="Speech Bubble: Rectangle 4">
            <a:extLst>
              <a:ext uri="{FF2B5EF4-FFF2-40B4-BE49-F238E27FC236}">
                <a16:creationId xmlns:a16="http://schemas.microsoft.com/office/drawing/2014/main" id="{14BC0EEE-D06D-DF5F-7226-075DC6B5950B}"/>
              </a:ext>
            </a:extLst>
          </p:cNvPr>
          <p:cNvSpPr/>
          <p:nvPr/>
        </p:nvSpPr>
        <p:spPr>
          <a:xfrm>
            <a:off x="8546021" y="805355"/>
            <a:ext cx="2199326" cy="1245870"/>
          </a:xfrm>
          <a:prstGeom prst="wedgeRectCallout">
            <a:avLst>
              <a:gd name="adj1" fmla="val -104474"/>
              <a:gd name="adj2" fmla="val -3555"/>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ar" sz="2400" b="1" dirty="0">
                <a:latin typeface="Calibri" panose="020F0502020204030204" pitchFamily="34" charset="0"/>
                <a:cs typeface="Calibri" panose="020F0502020204030204" pitchFamily="34" charset="0"/>
              </a:rPr>
              <a:t>تقييم ال</a:t>
            </a:r>
            <a:r>
              <a:rPr lang="ar-LB" sz="2400" b="1" dirty="0">
                <a:latin typeface="Calibri" panose="020F0502020204030204" pitchFamily="34" charset="0"/>
                <a:cs typeface="Calibri" panose="020F0502020204030204" pitchFamily="34" charset="0"/>
              </a:rPr>
              <a:t>أستاذ</a:t>
            </a:r>
            <a:r>
              <a:rPr lang="ar" sz="2400" b="1" dirty="0">
                <a:latin typeface="Calibri" panose="020F0502020204030204" pitchFamily="34" charset="0"/>
                <a:cs typeface="Calibri" panose="020F0502020204030204" pitchFamily="34" charset="0"/>
              </a:rPr>
              <a:t> + ال</a:t>
            </a:r>
            <a:r>
              <a:rPr lang="ar-LB" sz="2400" b="1" dirty="0">
                <a:latin typeface="Calibri" panose="020F0502020204030204" pitchFamily="34" charset="0"/>
                <a:cs typeface="Calibri" panose="020F0502020204030204" pitchFamily="34" charset="0"/>
              </a:rPr>
              <a:t>واجبات</a:t>
            </a:r>
            <a:r>
              <a:rPr lang="ar" sz="2400" b="1" dirty="0">
                <a:latin typeface="Calibri" panose="020F0502020204030204" pitchFamily="34" charset="0"/>
                <a:cs typeface="Calibri" panose="020F0502020204030204" pitchFamily="34" charset="0"/>
              </a:rPr>
              <a:t> المنزلي</a:t>
            </a:r>
            <a:r>
              <a:rPr lang="ar-LB" sz="2400" b="1" dirty="0">
                <a:latin typeface="Calibri" panose="020F0502020204030204" pitchFamily="34" charset="0"/>
                <a:cs typeface="Calibri" panose="020F0502020204030204" pitchFamily="34" charset="0"/>
              </a:rPr>
              <a:t>ة</a:t>
            </a:r>
            <a:endParaRPr lang="en-US" sz="2400" dirty="0">
              <a:solidFill>
                <a:schemeClr val="tx1"/>
              </a:solidFill>
            </a:endParaRPr>
          </a:p>
        </p:txBody>
      </p:sp>
      <p:sp>
        <p:nvSpPr>
          <p:cNvPr id="7" name="Speech Bubble: Rectangle 6">
            <a:extLst>
              <a:ext uri="{FF2B5EF4-FFF2-40B4-BE49-F238E27FC236}">
                <a16:creationId xmlns:a16="http://schemas.microsoft.com/office/drawing/2014/main" id="{9EF254AF-8D50-044C-B953-07F05172B6E0}"/>
              </a:ext>
            </a:extLst>
          </p:cNvPr>
          <p:cNvSpPr/>
          <p:nvPr/>
        </p:nvSpPr>
        <p:spPr>
          <a:xfrm>
            <a:off x="9420422" y="2295372"/>
            <a:ext cx="1714500" cy="1245870"/>
          </a:xfrm>
          <a:prstGeom prst="wedgeRectCallout">
            <a:avLst>
              <a:gd name="adj1" fmla="val -124834"/>
              <a:gd name="adj2" fmla="val -34747"/>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ar-DZ"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a:t>
            </a:r>
            <a:r>
              <a:rPr lang="ar-LB"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لا</a:t>
            </a:r>
            <a:r>
              <a:rPr lang="ar-DZ"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ختبار </a:t>
            </a:r>
            <a:r>
              <a:rPr lang="ar-LB"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a:t>
            </a:r>
            <a:r>
              <a:rPr lang="ar-DZ"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قصير</a:t>
            </a:r>
            <a:endParaRPr lang="en-US" sz="2400" dirty="0">
              <a:solidFill>
                <a:schemeClr val="tx1"/>
              </a:solidFill>
              <a:effectLst>
                <a:outerShdw blurRad="38100" dist="38100" dir="2700000" algn="tl">
                  <a:srgbClr val="000000">
                    <a:alpha val="43137"/>
                  </a:srgbClr>
                </a:outerShdw>
              </a:effectLst>
            </a:endParaRPr>
          </a:p>
        </p:txBody>
      </p:sp>
      <p:sp>
        <p:nvSpPr>
          <p:cNvPr id="8" name="Speech Bubble: Rectangle 7">
            <a:extLst>
              <a:ext uri="{FF2B5EF4-FFF2-40B4-BE49-F238E27FC236}">
                <a16:creationId xmlns:a16="http://schemas.microsoft.com/office/drawing/2014/main" id="{E2701F2C-09FD-602F-F4BD-4950B205F008}"/>
              </a:ext>
            </a:extLst>
          </p:cNvPr>
          <p:cNvSpPr/>
          <p:nvPr/>
        </p:nvSpPr>
        <p:spPr>
          <a:xfrm>
            <a:off x="8994455" y="4408324"/>
            <a:ext cx="1714500" cy="1245870"/>
          </a:xfrm>
          <a:prstGeom prst="wedgeRectCallout">
            <a:avLst>
              <a:gd name="adj1" fmla="val -96167"/>
              <a:gd name="adj2" fmla="val -30160"/>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ar-DZ"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تقييمات</a:t>
            </a:r>
            <a:r>
              <a:rPr lang="en-US"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sz="2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خلال الوحدة</a:t>
            </a:r>
            <a:endParaRPr lang="en-US" sz="2400" dirty="0">
              <a:solidFill>
                <a:schemeClr val="bg1"/>
              </a:solidFill>
            </a:endParaRPr>
          </a:p>
        </p:txBody>
      </p:sp>
      <p:pic>
        <p:nvPicPr>
          <p:cNvPr id="9" name="Picture 8">
            <a:extLst>
              <a:ext uri="{FF2B5EF4-FFF2-40B4-BE49-F238E27FC236}">
                <a16:creationId xmlns:a16="http://schemas.microsoft.com/office/drawing/2014/main" id="{1B49D2D1-77B9-1F88-0BB6-03AE297D3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359491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51" y="365126"/>
            <a:ext cx="11792607" cy="670573"/>
          </a:xfrm>
        </p:spPr>
        <p:txBody>
          <a:bodyPr>
            <a:normAutofit fontScale="90000"/>
          </a:bodyPr>
          <a:lstStyle/>
          <a:p>
            <a:pPr algn="ctr"/>
            <a:r>
              <a:rPr lang="ar-DZ"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درجة </a:t>
            </a:r>
            <a:r>
              <a:rPr lang="ar"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نهاية العام</a:t>
            </a:r>
            <a:endParaRPr lang="tr-TR" dirty="0">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255973" y="1382944"/>
            <a:ext cx="11690561" cy="5262466"/>
          </a:xfrm>
        </p:spPr>
        <p:txBody>
          <a:bodyPr/>
          <a:lstStyle/>
          <a:p>
            <a:pPr marL="0" indent="0" algn="ctr" rtl="1">
              <a:buNone/>
            </a:pPr>
            <a:r>
              <a:rPr lang="ar" sz="2800" b="1">
                <a:solidFill>
                  <a:srgbClr val="FF0000"/>
                </a:solidFill>
                <a:latin typeface="Calibri" panose="020F0502020204030204" pitchFamily="34" charset="0"/>
                <a:cs typeface="Calibri" panose="020F0502020204030204" pitchFamily="34" charset="0"/>
              </a:rPr>
              <a:t>اختبار الكفاءة 40</a:t>
            </a:r>
            <a:r>
              <a:rPr lang="ar-LB" sz="2800" b="1">
                <a:solidFill>
                  <a:srgbClr val="FF0000"/>
                </a:solidFill>
                <a:latin typeface="Calibri" panose="020F0502020204030204" pitchFamily="34" charset="0"/>
                <a:cs typeface="Calibri" panose="020F0502020204030204" pitchFamily="34" charset="0"/>
              </a:rPr>
              <a:t>%</a:t>
            </a:r>
            <a:r>
              <a:rPr lang="ar" sz="2800" b="1">
                <a:solidFill>
                  <a:srgbClr val="FF0000"/>
                </a:solidFill>
                <a:latin typeface="Calibri" panose="020F0502020204030204" pitchFamily="34" charset="0"/>
                <a:cs typeface="Calibri" panose="020F0502020204030204" pitchFamily="34" charset="0"/>
              </a:rPr>
              <a:t> </a:t>
            </a:r>
            <a:r>
              <a:rPr lang="ar" sz="2800" b="1">
                <a:solidFill>
                  <a:srgbClr val="54D9DC"/>
                </a:solidFill>
                <a:latin typeface="Calibri" panose="020F0502020204030204" pitchFamily="34" charset="0"/>
                <a:cs typeface="Calibri" panose="020F0502020204030204" pitchFamily="34" charset="0"/>
              </a:rPr>
              <a:t>+</a:t>
            </a:r>
            <a:r>
              <a:rPr lang="ar" sz="2800" b="1">
                <a:solidFill>
                  <a:srgbClr val="FF0000"/>
                </a:solidFill>
                <a:latin typeface="Calibri" panose="020F0502020204030204" pitchFamily="34" charset="0"/>
                <a:cs typeface="Calibri" panose="020F0502020204030204" pitchFamily="34" charset="0"/>
              </a:rPr>
              <a:t> </a:t>
            </a:r>
            <a:r>
              <a:rPr lang="ar-DZ" sz="2800" b="1">
                <a:solidFill>
                  <a:schemeClr val="tx1"/>
                </a:solidFill>
                <a:latin typeface="Calibri" panose="020F0502020204030204" pitchFamily="34" charset="0"/>
                <a:cs typeface="Calibri" panose="020F0502020204030204" pitchFamily="34" charset="0"/>
              </a:rPr>
              <a:t>المتوسط المرجح لأربع وحدات</a:t>
            </a:r>
            <a:r>
              <a:rPr lang="ar" sz="2800" b="1">
                <a:latin typeface="Calibri" panose="020F0502020204030204" pitchFamily="34" charset="0"/>
                <a:cs typeface="Calibri" panose="020F0502020204030204" pitchFamily="34" charset="0"/>
              </a:rPr>
              <a:t> 60</a:t>
            </a:r>
            <a:r>
              <a:rPr lang="ar-LB" sz="2800" b="1">
                <a:latin typeface="Calibri" panose="020F0502020204030204" pitchFamily="34" charset="0"/>
                <a:cs typeface="Calibri" panose="020F0502020204030204" pitchFamily="34" charset="0"/>
              </a:rPr>
              <a:t>%</a:t>
            </a:r>
            <a:r>
              <a:rPr lang="ar" sz="2800" b="1">
                <a:solidFill>
                  <a:srgbClr val="FF0000"/>
                </a:solidFill>
                <a:latin typeface="Calibri" panose="020F0502020204030204" pitchFamily="34" charset="0"/>
                <a:cs typeface="Calibri" panose="020F0502020204030204" pitchFamily="34" charset="0"/>
              </a:rPr>
              <a:t>   </a:t>
            </a:r>
            <a:r>
              <a:rPr lang="ar" sz="2800" b="1">
                <a:solidFill>
                  <a:srgbClr val="54D9DC"/>
                </a:solidFill>
                <a:latin typeface="Calibri" panose="020F0502020204030204" pitchFamily="34" charset="0"/>
                <a:cs typeface="Calibri" panose="020F0502020204030204" pitchFamily="34" charset="0"/>
              </a:rPr>
              <a:t>=</a:t>
            </a:r>
            <a:r>
              <a:rPr lang="ar-LB" sz="2800" b="1">
                <a:solidFill>
                  <a:srgbClr val="54D9DC"/>
                </a:solidFill>
                <a:latin typeface="Calibri" panose="020F0502020204030204" pitchFamily="34" charset="0"/>
                <a:cs typeface="Calibri" panose="020F0502020204030204" pitchFamily="34" charset="0"/>
              </a:rPr>
              <a:t> </a:t>
            </a:r>
            <a:r>
              <a:rPr lang="ar-LB" sz="3200" b="1">
                <a:solidFill>
                  <a:srgbClr val="54D9DC"/>
                </a:solidFill>
                <a:latin typeface="Calibri" panose="020F0502020204030204" pitchFamily="34" charset="0"/>
                <a:cs typeface="Calibri" panose="020F0502020204030204" pitchFamily="34" charset="0"/>
              </a:rPr>
              <a:t>درجة النجاح</a:t>
            </a:r>
            <a:r>
              <a:rPr lang="ar" sz="2800" b="1">
                <a:solidFill>
                  <a:srgbClr val="54D9DC"/>
                </a:solidFill>
                <a:latin typeface="Calibri" panose="020F0502020204030204" pitchFamily="34" charset="0"/>
                <a:cs typeface="Calibri" panose="020F0502020204030204" pitchFamily="34" charset="0"/>
              </a:rPr>
              <a:t> </a:t>
            </a:r>
            <a:r>
              <a:rPr lang="ar" sz="3200" b="1" u="sng">
                <a:ln>
                  <a:solidFill>
                    <a:schemeClr val="tx1"/>
                  </a:solidFill>
                </a:ln>
                <a:solidFill>
                  <a:srgbClr val="54D9D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60 وما فوق</a:t>
            </a:r>
            <a:endParaRPr lang="ar" sz="4800" b="1" u="sng">
              <a:ln>
                <a:solidFill>
                  <a:schemeClr val="tx1"/>
                </a:solidFill>
              </a:ln>
              <a:solidFill>
                <a:srgbClr val="54D9D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endParaRPr lang="tr-TR">
              <a:latin typeface="Calibri" panose="020F0502020204030204" pitchFamily="34" charset="0"/>
              <a:cs typeface="Calibri" panose="020F0502020204030204" pitchFamily="34" charset="0"/>
            </a:endParaRPr>
          </a:p>
        </p:txBody>
      </p:sp>
      <p:graphicFrame>
        <p:nvGraphicFramePr>
          <p:cNvPr id="8" name="Chart 7"/>
          <p:cNvGraphicFramePr/>
          <p:nvPr>
            <p:extLst>
              <p:ext uri="{D42A27DB-BD31-4B8C-83A1-F6EECF244321}">
                <p14:modId xmlns:p14="http://schemas.microsoft.com/office/powerpoint/2010/main" val="3190261544"/>
              </p:ext>
            </p:extLst>
          </p:nvPr>
        </p:nvGraphicFramePr>
        <p:xfrm>
          <a:off x="1746727" y="2276437"/>
          <a:ext cx="9237305" cy="3671030"/>
        </p:xfrm>
        <a:graphic>
          <a:graphicData uri="http://schemas.openxmlformats.org/drawingml/2006/chart">
            <c:chart xmlns:c="http://schemas.openxmlformats.org/drawingml/2006/chart" xmlns:r="http://schemas.openxmlformats.org/officeDocument/2006/relationships" r:id="rId2"/>
          </a:graphicData>
        </a:graphic>
      </p:graphicFrame>
      <p:sp>
        <p:nvSpPr>
          <p:cNvPr id="4" name="Dikdörtgen 3"/>
          <p:cNvSpPr/>
          <p:nvPr/>
        </p:nvSpPr>
        <p:spPr>
          <a:xfrm>
            <a:off x="5971607" y="3244334"/>
            <a:ext cx="248786" cy="369332"/>
          </a:xfrm>
          <a:prstGeom prst="rect">
            <a:avLst/>
          </a:prstGeom>
        </p:spPr>
        <p:txBody>
          <a:bodyPr wrap="none">
            <a:spAutoFit/>
          </a:bodyPr>
          <a:lstStyle/>
          <a:p>
            <a:r>
              <a:rPr lang="tr-TR"/>
              <a:t> </a:t>
            </a:r>
          </a:p>
        </p:txBody>
      </p:sp>
      <p:sp>
        <p:nvSpPr>
          <p:cNvPr id="6" name="Speech Bubble: Rectangle 5">
            <a:extLst>
              <a:ext uri="{FF2B5EF4-FFF2-40B4-BE49-F238E27FC236}">
                <a16:creationId xmlns:a16="http://schemas.microsoft.com/office/drawing/2014/main" id="{CCB92A40-FDAB-9156-B017-8157E8ACDA79}"/>
              </a:ext>
            </a:extLst>
          </p:cNvPr>
          <p:cNvSpPr/>
          <p:nvPr/>
        </p:nvSpPr>
        <p:spPr>
          <a:xfrm>
            <a:off x="1746727" y="4111952"/>
            <a:ext cx="1597927" cy="1286212"/>
          </a:xfrm>
          <a:prstGeom prst="wedgeRectCallout">
            <a:avLst>
              <a:gd name="adj1" fmla="val 76556"/>
              <a:gd name="adj2" fmla="val -21472"/>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ar-DZ" sz="24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المتوسط المرجح لأربع وحدات</a:t>
            </a:r>
            <a:endParaRPr lang="tr-TR"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0F70E19-5916-781A-E843-73BE9A5EAF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1461467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11" y="365126"/>
            <a:ext cx="11271379" cy="931830"/>
          </a:xfrm>
        </p:spPr>
        <p:txBody>
          <a:bodyPr>
            <a:normAutofit/>
          </a:bodyPr>
          <a:lstStyle/>
          <a:p>
            <a:pPr algn="ctr" rtl="1"/>
            <a:r>
              <a:rPr lang="ar-SA" b="1" dirty="0">
                <a:solidFill>
                  <a:srgbClr val="54D9DC"/>
                </a:solidFill>
                <a:effectLst>
                  <a:outerShdw blurRad="38100" dist="38100" dir="2700000" algn="tl">
                    <a:srgbClr val="000000">
                      <a:alpha val="43137"/>
                    </a:srgbClr>
                  </a:outerShdw>
                </a:effectLst>
              </a:rPr>
              <a:t>حالات خاصة حول درجة النجاح</a:t>
            </a:r>
            <a:endParaRPr lang="tr-TR" dirty="0">
              <a:solidFill>
                <a:srgbClr val="54D9DC"/>
              </a:solidFill>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752819" y="1296956"/>
            <a:ext cx="10686362" cy="4926563"/>
          </a:xfrm>
        </p:spPr>
        <p:txBody>
          <a:bodyPr>
            <a:normAutofit/>
          </a:bodyPr>
          <a:lstStyle/>
          <a:p>
            <a:pPr marL="0" indent="0" algn="r" rtl="1">
              <a:buNone/>
            </a:pPr>
            <a:r>
              <a:rPr lang="ar-SA" sz="2800" b="1" dirty="0"/>
              <a:t>إذا كانت الدرجة الإجمالية لوحدت</a:t>
            </a:r>
            <a:r>
              <a:rPr lang="ar-DZ" b="1" dirty="0"/>
              <a:t>ين</a:t>
            </a:r>
            <a:r>
              <a:rPr lang="ar-SA" sz="2800" b="1" dirty="0"/>
              <a:t> (بدون أي رسوب) هي </a:t>
            </a:r>
            <a:r>
              <a:rPr lang="ar-SA" sz="4400" b="1" dirty="0">
                <a:solidFill>
                  <a:srgbClr val="FF0000"/>
                </a:solidFill>
                <a:effectLst>
                  <a:outerShdw blurRad="38100" dist="38100" dir="2700000" algn="tl">
                    <a:srgbClr val="000000">
                      <a:alpha val="43137"/>
                    </a:srgbClr>
                  </a:outerShdw>
                </a:effectLst>
              </a:rPr>
              <a:t>85</a:t>
            </a:r>
            <a:r>
              <a:rPr lang="ar-AE" b="1" dirty="0">
                <a:solidFill>
                  <a:srgbClr val="FF0000"/>
                </a:solidFill>
              </a:rPr>
              <a:t> فأكثر</a:t>
            </a:r>
            <a:r>
              <a:rPr lang="ar-AE" dirty="0">
                <a:solidFill>
                  <a:srgbClr val="FF0000"/>
                </a:solidFill>
              </a:rPr>
              <a:t> </a:t>
            </a:r>
            <a:r>
              <a:rPr lang="ar-SA" sz="2800" b="1" dirty="0"/>
              <a:t>= لا يوجد امتحان كفاءة - </a:t>
            </a:r>
            <a:r>
              <a:rPr lang="ar-LB" sz="2800" b="1" dirty="0"/>
              <a:t>و</a:t>
            </a:r>
            <a:r>
              <a:rPr lang="ar-SA" sz="2800" b="1" dirty="0"/>
              <a:t>يمكن للطلاب الذهاب إلى أقسام كلي</a:t>
            </a:r>
            <a:r>
              <a:rPr lang="ar-LB" sz="2800" b="1" dirty="0"/>
              <a:t>ا</a:t>
            </a:r>
            <a:r>
              <a:rPr lang="ar-SA" sz="2800" b="1" dirty="0"/>
              <a:t>تهم</a:t>
            </a:r>
            <a:r>
              <a:rPr lang="ar-LB" sz="2800" b="1" dirty="0"/>
              <a:t> </a:t>
            </a:r>
            <a:r>
              <a:rPr lang="ar-SA" sz="2800" b="1" dirty="0"/>
              <a:t>مباشر</a:t>
            </a:r>
            <a:r>
              <a:rPr lang="ar-LB" sz="2800" b="1" dirty="0"/>
              <a:t>ة</a:t>
            </a:r>
            <a:br>
              <a:rPr lang="ar-SA" dirty="0"/>
            </a:br>
            <a:br>
              <a:rPr lang="ar-SA" dirty="0"/>
            </a:br>
            <a:endParaRPr lang="ar-LB" dirty="0"/>
          </a:p>
          <a:p>
            <a:pPr marL="0" indent="0" algn="r" rtl="1">
              <a:buNone/>
            </a:pPr>
            <a:endParaRPr lang="ar-LB" sz="3200" dirty="0"/>
          </a:p>
          <a:p>
            <a:pPr marL="0" indent="0" algn="r" rtl="1">
              <a:buNone/>
            </a:pPr>
            <a:endParaRPr lang="ar-DZ" sz="3200" dirty="0"/>
          </a:p>
          <a:p>
            <a:pPr marL="0" indent="0" algn="r" rtl="1">
              <a:buNone/>
            </a:pPr>
            <a:br>
              <a:rPr lang="ar-SA" sz="3200" dirty="0"/>
            </a:br>
            <a:r>
              <a:rPr lang="ar-SA" sz="3200" b="1" dirty="0"/>
              <a:t>هذه الحالة الخاصة هي مخصصة </a:t>
            </a:r>
            <a:r>
              <a:rPr lang="ar-SA" sz="3200" b="1" u="sng" dirty="0"/>
              <a:t>فقط</a:t>
            </a:r>
            <a:r>
              <a:rPr lang="ar-SA" sz="3200" b="1" dirty="0"/>
              <a:t> </a:t>
            </a:r>
            <a:r>
              <a:rPr lang="ar-DZ" sz="3200" b="1" dirty="0">
                <a:solidFill>
                  <a:srgbClr val="FF0000"/>
                </a:solidFill>
              </a:rPr>
              <a:t>ل</a:t>
            </a:r>
            <a:r>
              <a:rPr lang="ar-SA" sz="3200" b="1" dirty="0">
                <a:solidFill>
                  <a:srgbClr val="FF0000"/>
                </a:solidFill>
              </a:rPr>
              <a:t>طلاب المستويين </a:t>
            </a:r>
            <a:r>
              <a:rPr lang="en-US" sz="3200" b="1" dirty="0">
                <a:solidFill>
                  <a:srgbClr val="FF0000"/>
                </a:solidFill>
              </a:rPr>
              <a:t>B1 </a:t>
            </a:r>
            <a:r>
              <a:rPr lang="ar-LB" sz="3200" b="1" dirty="0">
                <a:solidFill>
                  <a:srgbClr val="FF0000"/>
                </a:solidFill>
              </a:rPr>
              <a:t> </a:t>
            </a:r>
            <a:r>
              <a:rPr lang="ar-SA" sz="3200" b="1" dirty="0">
                <a:solidFill>
                  <a:srgbClr val="FF0000"/>
                </a:solidFill>
              </a:rPr>
              <a:t>و</a:t>
            </a:r>
            <a:r>
              <a:rPr lang="ar-LB" sz="3200" b="1" dirty="0">
                <a:solidFill>
                  <a:srgbClr val="FF0000"/>
                </a:solidFill>
              </a:rPr>
              <a:t> </a:t>
            </a:r>
            <a:r>
              <a:rPr lang="en-US" sz="3200" b="1" dirty="0">
                <a:solidFill>
                  <a:srgbClr val="FF0000"/>
                </a:solidFill>
              </a:rPr>
              <a:t>B2</a:t>
            </a:r>
            <a:endParaRPr lang="tr-TR" dirty="0">
              <a:solidFill>
                <a:srgbClr val="FF0000"/>
              </a:solidFill>
              <a:latin typeface="Calibri" panose="020F0502020204030204" pitchFamily="34" charset="0"/>
            </a:endParaRPr>
          </a:p>
        </p:txBody>
      </p:sp>
      <p:pic>
        <p:nvPicPr>
          <p:cNvPr id="4" name="Picture 2" descr="http://images.clipartlogo.com/files/images/18/180956/thumbs-up-smiley_f">
            <a:extLst>
              <a:ext uri="{FF2B5EF4-FFF2-40B4-BE49-F238E27FC236}">
                <a16:creationId xmlns:a16="http://schemas.microsoft.com/office/drawing/2014/main" id="{2F511336-B6F6-8416-5EA5-B63C201C80B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9376" y="2850069"/>
            <a:ext cx="1630645" cy="16306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87CB5CD-377E-6816-FA17-23E3B2C8C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2731674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779" y="217393"/>
            <a:ext cx="11406352" cy="843456"/>
          </a:xfrm>
        </p:spPr>
        <p:txBody>
          <a:bodyPr>
            <a:noAutofit/>
          </a:bodyPr>
          <a:lstStyle/>
          <a:p>
            <a:pPr algn="ctr" rtl="1"/>
            <a:r>
              <a:rPr lang="ar-AE"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تقييم ال</a:t>
            </a:r>
            <a:r>
              <a:rPr lang="ar-LB"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أستاذ</a:t>
            </a:r>
            <a:r>
              <a:rPr lang="en-US"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tr-TR"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لمادة القواعد والقراءة والاستماع</a:t>
            </a:r>
            <a:br>
              <a:rPr lang="en-US">
                <a:solidFill>
                  <a:srgbClr val="09B2AD"/>
                </a:solidFill>
              </a:rPr>
            </a:br>
            <a:r>
              <a:rPr lang="tr-TR"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AE" sz="4400" b="1">
                <a:solidFill>
                  <a:srgbClr val="CC00FF"/>
                </a:solidFill>
                <a:latin typeface="Calibri" panose="020F0502020204030204" pitchFamily="34" charset="0"/>
                <a:cs typeface="Calibri" panose="020F0502020204030204" pitchFamily="34" charset="0"/>
              </a:rPr>
              <a:t>+</a:t>
            </a:r>
            <a:r>
              <a:rPr lang="ar-AE" sz="4400" b="1">
                <a:solidFill>
                  <a:srgbClr val="09B2AD"/>
                </a:solidFill>
                <a:latin typeface="Calibri" panose="020F0502020204030204" pitchFamily="34" charset="0"/>
                <a:cs typeface="Calibri" panose="020F0502020204030204" pitchFamily="34" charset="0"/>
              </a:rPr>
              <a:t> </a:t>
            </a:r>
            <a:r>
              <a:rPr lang="ar-AE"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الواجبات المنزلية</a:t>
            </a:r>
            <a:r>
              <a:rPr lang="en-US"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الإلكترونية</a:t>
            </a:r>
            <a:endParaRPr lang="tr-TR" b="1">
              <a:solidFill>
                <a:srgbClr val="09B2AD"/>
              </a:solidFill>
              <a:effectLst>
                <a:outerShdw blurRad="38100" dist="38100" dir="2700000" algn="tl">
                  <a:srgbClr val="000000">
                    <a:alpha val="43137"/>
                  </a:srgbClr>
                </a:outerShdw>
              </a:effectLst>
            </a:endParaRPr>
          </a:p>
        </p:txBody>
      </p:sp>
      <p:graphicFrame>
        <p:nvGraphicFramePr>
          <p:cNvPr id="6" name="Content Placeholder 5"/>
          <p:cNvGraphicFramePr>
            <a:graphicFrameLocks noGrp="1"/>
          </p:cNvGraphicFramePr>
          <p:nvPr>
            <p:ph sz="quarter" idx="13"/>
          </p:nvPr>
        </p:nvGraphicFramePr>
        <p:xfrm>
          <a:off x="1282769" y="1261242"/>
          <a:ext cx="9038896" cy="5478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CC3CD6EB-3D06-37C7-2A1B-D038005441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3137319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2795" y="699955"/>
            <a:ext cx="11175669" cy="923330"/>
          </a:xfrm>
          <a:prstGeom prst="rect">
            <a:avLst/>
          </a:prstGeom>
        </p:spPr>
        <p:txBody>
          <a:bodyPr wrap="square">
            <a:spAutoFit/>
          </a:bodyPr>
          <a:lstStyle/>
          <a:p>
            <a:pPr algn="ctr"/>
            <a:r>
              <a:rPr lang="tr-TR"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EAQUALS</a:t>
            </a:r>
            <a:r>
              <a:rPr lang="en-US"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sz="5400">
                <a:solidFill>
                  <a:srgbClr val="09B2AD"/>
                </a:solidFill>
              </a:rPr>
              <a:t>اعتماد</a:t>
            </a:r>
            <a:endParaRPr lang="tr-TR"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Dikdörtgen 2"/>
          <p:cNvSpPr/>
          <p:nvPr/>
        </p:nvSpPr>
        <p:spPr>
          <a:xfrm>
            <a:off x="422795" y="1630928"/>
            <a:ext cx="11315830" cy="1815882"/>
          </a:xfrm>
          <a:prstGeom prst="rect">
            <a:avLst/>
          </a:prstGeom>
        </p:spPr>
        <p:txBody>
          <a:bodyPr wrap="square">
            <a:spAutoFit/>
          </a:bodyPr>
          <a:lstStyle/>
          <a:p>
            <a:pPr algn="ctr" rtl="1"/>
            <a:endParaRPr lang="ar-DZ" sz="2800" dirty="0"/>
          </a:p>
          <a:p>
            <a:pPr algn="ctr" rtl="1"/>
            <a:r>
              <a:rPr lang="ar-DZ" sz="2800" dirty="0"/>
              <a:t>تُعَدُّ </a:t>
            </a:r>
            <a:r>
              <a:rPr lang="ar-DZ" sz="2800" b="1" dirty="0"/>
              <a:t>منسقية اللغات الأجنبية بجامعة أوسكودار – المدرسة التحضيرية</a:t>
            </a:r>
            <a:br>
              <a:rPr lang="ar-DZ" sz="2800" dirty="0"/>
            </a:br>
            <a:r>
              <a:rPr lang="ar-DZ" sz="2800" dirty="0"/>
              <a:t>عضواً في </a:t>
            </a:r>
            <a:r>
              <a:rPr lang="ar-DZ" sz="2800" b="1" dirty="0"/>
              <a:t>الاعتماد الدولي </a:t>
            </a:r>
            <a:r>
              <a:rPr lang="tr-TR" sz="2800" b="1" dirty="0"/>
              <a:t>EAQUALS</a:t>
            </a:r>
            <a:br>
              <a:rPr lang="tr-TR" sz="2800" dirty="0"/>
            </a:br>
            <a:r>
              <a:rPr lang="ar-DZ" sz="2800" dirty="0"/>
              <a:t>" التميز في تعليم اللغات "</a:t>
            </a:r>
          </a:p>
        </p:txBody>
      </p:sp>
      <p:pic>
        <p:nvPicPr>
          <p:cNvPr id="7" name="Picture 2">
            <a:extLst>
              <a:ext uri="{FF2B5EF4-FFF2-40B4-BE49-F238E27FC236}">
                <a16:creationId xmlns:a16="http://schemas.microsoft.com/office/drawing/2014/main" id="{F8113B2D-7FA8-A276-0A75-0657487D3B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4548" y="3879703"/>
            <a:ext cx="2835480" cy="13730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6C11F16-5F11-4A89-172D-A751DE53B3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pic>
        <p:nvPicPr>
          <p:cNvPr id="10" name="Picture 9">
            <a:extLst>
              <a:ext uri="{FF2B5EF4-FFF2-40B4-BE49-F238E27FC236}">
                <a16:creationId xmlns:a16="http://schemas.microsoft.com/office/drawing/2014/main" id="{33F0FB8E-FF15-75C3-9E11-253B3B8E4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9080" y="3445132"/>
            <a:ext cx="2243328" cy="2243328"/>
          </a:xfrm>
          <a:prstGeom prst="rect">
            <a:avLst/>
          </a:prstGeom>
        </p:spPr>
      </p:pic>
    </p:spTree>
    <p:extLst>
      <p:ext uri="{BB962C8B-B14F-4D97-AF65-F5344CB8AC3E}">
        <p14:creationId xmlns:p14="http://schemas.microsoft.com/office/powerpoint/2010/main" val="2704893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51" y="0"/>
            <a:ext cx="11765902" cy="1325563"/>
          </a:xfrm>
        </p:spPr>
        <p:txBody>
          <a:bodyPr>
            <a:normAutofit/>
          </a:bodyPr>
          <a:lstStyle/>
          <a:p>
            <a:pPr algn="ctr" rtl="1"/>
            <a:r>
              <a:rPr lang="ar-AE" sz="48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تقييم ال</a:t>
            </a:r>
            <a:r>
              <a:rPr lang="ar-LB" sz="48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أستاذ</a:t>
            </a:r>
            <a:r>
              <a:rPr lang="tr-TR" sz="48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sz="48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لمادة الكتابة</a:t>
            </a:r>
            <a:endParaRPr lang="tr-TR" sz="4800">
              <a:effectLst>
                <a:outerShdw blurRad="38100" dist="38100" dir="2700000" algn="tl">
                  <a:srgbClr val="000000">
                    <a:alpha val="43137"/>
                  </a:srgbClr>
                </a:outerShdw>
              </a:effectLst>
            </a:endParaRPr>
          </a:p>
        </p:txBody>
      </p:sp>
      <p:graphicFrame>
        <p:nvGraphicFramePr>
          <p:cNvPr id="7" name="Content Placeholder 5">
            <a:extLst>
              <a:ext uri="{FF2B5EF4-FFF2-40B4-BE49-F238E27FC236}">
                <a16:creationId xmlns:a16="http://schemas.microsoft.com/office/drawing/2014/main" id="{1FB1E9D2-8F16-270C-AC70-F6937DF1DDB4}"/>
              </a:ext>
            </a:extLst>
          </p:cNvPr>
          <p:cNvGraphicFramePr>
            <a:graphicFrameLocks noGrp="1"/>
          </p:cNvGraphicFramePr>
          <p:nvPr>
            <p:ph sz="quarter" idx="13"/>
          </p:nvPr>
        </p:nvGraphicFramePr>
        <p:xfrm>
          <a:off x="3031686" y="1325563"/>
          <a:ext cx="7974206" cy="525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9F38B4AB-614E-CA71-7CE0-0BA8FC5F48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550310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705" y="103128"/>
            <a:ext cx="11932591" cy="1235221"/>
          </a:xfrm>
        </p:spPr>
        <p:txBody>
          <a:bodyPr>
            <a:normAutofit fontScale="90000"/>
          </a:bodyPr>
          <a:lstStyle/>
          <a:p>
            <a:pPr algn="ctr"/>
            <a:r>
              <a:rPr lang="tr-TR" sz="7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B2</a:t>
            </a:r>
            <a:r>
              <a:rPr lang="en-US" sz="7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ISLINGTON</a:t>
            </a:r>
            <a:r>
              <a:rPr lang="ar-DZ" sz="7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tr-TR" sz="7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B1-PADDINGTON</a:t>
            </a:r>
            <a:endParaRPr lang="tr-TR" sz="7200" dirty="0">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758112" y="1808065"/>
            <a:ext cx="10675776" cy="4770288"/>
          </a:xfrm>
        </p:spPr>
        <p:txBody>
          <a:bodyPr>
            <a:normAutofit/>
          </a:bodyPr>
          <a:lstStyle/>
          <a:p>
            <a:pPr algn="r" rtl="1"/>
            <a:r>
              <a:rPr lang="ar-AE" sz="2800" b="1" dirty="0">
                <a:latin typeface="Calibri" panose="020F0502020204030204" pitchFamily="34" charset="0"/>
                <a:cs typeface="Calibri" panose="020F0502020204030204" pitchFamily="34" charset="0"/>
              </a:rPr>
              <a:t>المدة الزمنية</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a:t>
            </a:r>
            <a:r>
              <a:rPr lang="ar-AE" sz="2800" b="1" dirty="0">
                <a:latin typeface="Calibri" panose="020F0502020204030204" pitchFamily="34" charset="0"/>
                <a:cs typeface="Calibri" panose="020F0502020204030204" pitchFamily="34" charset="0"/>
              </a:rPr>
              <a:t>وحدتان</a:t>
            </a:r>
            <a:r>
              <a:rPr lang="tr-TR" sz="2800" b="1" dirty="0">
                <a:latin typeface="Calibri" panose="020F0502020204030204" pitchFamily="34" charset="0"/>
                <a:cs typeface="Calibri" panose="020F0502020204030204" pitchFamily="34" charset="0"/>
              </a:rPr>
              <a:t> </a:t>
            </a:r>
          </a:p>
          <a:p>
            <a:pPr algn="r" rtl="1"/>
            <a:r>
              <a:rPr lang="ar-AE" sz="2800" b="1" dirty="0">
                <a:latin typeface="Calibri" panose="020F0502020204030204" pitchFamily="34" charset="0"/>
                <a:cs typeface="Calibri" panose="020F0502020204030204" pitchFamily="34" charset="0"/>
              </a:rPr>
              <a:t>مستوى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a:t>
            </a:r>
            <a:r>
              <a:rPr lang="ar-AE" sz="2800" b="1" dirty="0">
                <a:latin typeface="Calibri" panose="020F0502020204030204" pitchFamily="34" charset="0"/>
                <a:cs typeface="Calibri" panose="020F0502020204030204" pitchFamily="34" charset="0"/>
              </a:rPr>
              <a:t>متوسط</a:t>
            </a:r>
            <a:r>
              <a:rPr lang="tr-TR" sz="2800" b="1" dirty="0">
                <a:latin typeface="Calibri" panose="020F0502020204030204" pitchFamily="34" charset="0"/>
                <a:cs typeface="Calibri" panose="020F0502020204030204" pitchFamily="34" charset="0"/>
              </a:rPr>
              <a:t> </a:t>
            </a:r>
          </a:p>
          <a:p>
            <a:pPr algn="r" rtl="1"/>
            <a:r>
              <a:rPr lang="ar-AE" sz="2800" b="1" dirty="0">
                <a:latin typeface="Calibri" panose="020F0502020204030204" pitchFamily="34" charset="0"/>
                <a:cs typeface="Calibri" panose="020F0502020204030204" pitchFamily="34" charset="0"/>
              </a:rPr>
              <a:t>ينتهي بـ </a:t>
            </a:r>
            <a:r>
              <a:rPr lang="ar-LB" sz="2800" b="1" dirty="0">
                <a:latin typeface="Calibri" panose="020F0502020204030204" pitchFamily="34" charset="0"/>
                <a:cs typeface="Calibri" panose="020F0502020204030204" pitchFamily="34" charset="0"/>
              </a:rPr>
              <a:t>			 =	</a:t>
            </a:r>
            <a:r>
              <a:rPr lang="ar-AE" sz="2800" b="1" dirty="0">
                <a:latin typeface="Calibri" panose="020F0502020204030204" pitchFamily="34" charset="0"/>
                <a:cs typeface="Calibri" panose="020F0502020204030204" pitchFamily="34" charset="0"/>
              </a:rPr>
              <a:t>فوق متوسط / متقدم</a:t>
            </a:r>
            <a:r>
              <a:rPr lang="tr-TR" sz="2800" b="1" dirty="0">
                <a:latin typeface="Calibri" panose="020F0502020204030204" pitchFamily="34" charset="0"/>
                <a:cs typeface="Calibri" panose="020F0502020204030204" pitchFamily="34" charset="0"/>
              </a:rPr>
              <a:t> </a:t>
            </a:r>
          </a:p>
          <a:p>
            <a:pPr algn="r" rtl="1"/>
            <a:r>
              <a:rPr lang="ar-LB" sz="2800" b="1" dirty="0">
                <a:latin typeface="Calibri" panose="020F0502020204030204" pitchFamily="34" charset="0"/>
                <a:cs typeface="Calibri" panose="020F0502020204030204" pitchFamily="34" charset="0"/>
              </a:rPr>
              <a:t>عدد ال</a:t>
            </a:r>
            <a:r>
              <a:rPr lang="ar-AE" sz="2800" b="1" dirty="0">
                <a:latin typeface="Calibri" panose="020F0502020204030204" pitchFamily="34" charset="0"/>
                <a:cs typeface="Calibri" panose="020F0502020204030204" pitchFamily="34" charset="0"/>
              </a:rPr>
              <a:t>ساعات أسبوع</a:t>
            </a:r>
            <a:r>
              <a:rPr lang="ar-LB" sz="2800" b="1" dirty="0">
                <a:latin typeface="Calibri" panose="020F0502020204030204" pitchFamily="34" charset="0"/>
                <a:cs typeface="Calibri" panose="020F0502020204030204" pitchFamily="34" charset="0"/>
              </a:rPr>
              <a:t>يا</a:t>
            </a:r>
            <a:r>
              <a:rPr lang="ar-AE"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	تقريبا بين 23 و24 س</a:t>
            </a:r>
            <a:r>
              <a:rPr lang="ar-AE" sz="2800" b="1" dirty="0">
                <a:latin typeface="Calibri" panose="020F0502020204030204" pitchFamily="34" charset="0"/>
                <a:cs typeface="Calibri" panose="020F0502020204030204" pitchFamily="34" charset="0"/>
              </a:rPr>
              <a:t>اعة</a:t>
            </a:r>
            <a:r>
              <a:rPr lang="ar-LB" sz="2800" b="1" dirty="0">
                <a:latin typeface="Calibri" panose="020F0502020204030204" pitchFamily="34" charset="0"/>
                <a:cs typeface="Calibri" panose="020F0502020204030204" pitchFamily="34" charset="0"/>
              </a:rPr>
              <a:t> </a:t>
            </a:r>
            <a:r>
              <a:rPr lang="ar-AE" sz="2800" b="1" dirty="0">
                <a:latin typeface="Calibri" panose="020F0502020204030204" pitchFamily="34" charset="0"/>
                <a:cs typeface="Calibri" panose="020F0502020204030204" pitchFamily="34" charset="0"/>
              </a:rPr>
              <a:t>بما في ذلك</a:t>
            </a:r>
            <a:r>
              <a:rPr lang="ar-LB" sz="2800" b="1" dirty="0">
                <a:latin typeface="Calibri" panose="020F0502020204030204" pitchFamily="34" charset="0"/>
                <a:cs typeface="Calibri" panose="020F0502020204030204" pitchFamily="34" charset="0"/>
              </a:rPr>
              <a:t> دورة اللغة 					الانجليزية لأغراض معينة (</a:t>
            </a:r>
            <a:r>
              <a:rPr lang="tr-TR" sz="2800" b="1" dirty="0">
                <a:latin typeface="Calibri" panose="020F0502020204030204" pitchFamily="34" charset="0"/>
                <a:cs typeface="Calibri" panose="020F0502020204030204" pitchFamily="34" charset="0"/>
              </a:rPr>
              <a:t>ESP</a:t>
            </a:r>
            <a:r>
              <a:rPr lang="ar-LB" sz="2800" b="1" dirty="0">
                <a:latin typeface="Calibri" panose="020F0502020204030204" pitchFamily="34" charset="0"/>
                <a:cs typeface="Calibri" panose="020F0502020204030204" pitchFamily="34" charset="0"/>
              </a:rPr>
              <a:t>)</a:t>
            </a:r>
          </a:p>
          <a:p>
            <a:pPr marL="0" indent="0" algn="r" rtl="1">
              <a:buNone/>
            </a:pPr>
            <a:endParaRPr lang="ar-LB" sz="1800" b="1" dirty="0">
              <a:latin typeface="Calibri" panose="020F0502020204030204" pitchFamily="34" charset="0"/>
              <a:cs typeface="Calibri" panose="020F0502020204030204" pitchFamily="34" charset="0"/>
            </a:endParaRPr>
          </a:p>
          <a:p>
            <a:pPr algn="r" rtl="1">
              <a:buFont typeface="Wingdings" panose="05000000000000000000" pitchFamily="2" charset="2"/>
              <a:buChar char="v"/>
            </a:pPr>
            <a:r>
              <a:rPr lang="ar-DZ" sz="2800" b="1" dirty="0">
                <a:latin typeface="Calibri" panose="020F0502020204030204" pitchFamily="34" charset="0"/>
                <a:cs typeface="Calibri" panose="020F0502020204030204" pitchFamily="34" charset="0"/>
              </a:rPr>
              <a:t> </a:t>
            </a:r>
            <a:r>
              <a:rPr lang="ar-AE" sz="2800" b="1" dirty="0">
                <a:latin typeface="Calibri" panose="020F0502020204030204" pitchFamily="34" charset="0"/>
                <a:cs typeface="Calibri" panose="020F0502020204030204" pitchFamily="34" charset="0"/>
              </a:rPr>
              <a:t>بعد اجتياز اختبار الكفاءة (في نهاية الوحدة 2) إذا كانت الدرجات </a:t>
            </a:r>
            <a:r>
              <a:rPr lang="ar-AE" sz="2800" b="1" dirty="0">
                <a:solidFill>
                  <a:srgbClr val="FF0000"/>
                </a:solidFill>
                <a:latin typeface="Calibri" panose="020F0502020204030204" pitchFamily="34" charset="0"/>
                <a:cs typeface="Calibri" panose="020F0502020204030204" pitchFamily="34" charset="0"/>
              </a:rPr>
              <a:t>60 وما فوق </a:t>
            </a:r>
            <a:r>
              <a:rPr lang="ar-AE" sz="2800" b="1" dirty="0">
                <a:latin typeface="Calibri" panose="020F0502020204030204" pitchFamily="34" charset="0"/>
                <a:cs typeface="Calibri" panose="020F0502020204030204" pitchFamily="34" charset="0"/>
              </a:rPr>
              <a:t>، يمكن لـ</a:t>
            </a:r>
            <a:r>
              <a:rPr lang="ar-LB" sz="2800" b="1" dirty="0">
                <a:latin typeface="Calibri" panose="020F0502020204030204" pitchFamily="34" charset="0"/>
                <a:cs typeface="Calibri" panose="020F0502020204030204" pitchFamily="34" charset="0"/>
              </a:rPr>
              <a:t>طلاب المستوى </a:t>
            </a:r>
            <a:r>
              <a:rPr lang="en-US" sz="2800" b="1" dirty="0">
                <a:latin typeface="Calibri" panose="020F0502020204030204" pitchFamily="34" charset="0"/>
                <a:cs typeface="Calibri" panose="020F0502020204030204" pitchFamily="34" charset="0"/>
              </a:rPr>
              <a:t> B2 </a:t>
            </a:r>
            <a:r>
              <a:rPr lang="ar-AE" sz="2800" b="1" dirty="0">
                <a:latin typeface="Calibri" panose="020F0502020204030204" pitchFamily="34" charset="0"/>
                <a:cs typeface="Calibri" panose="020F0502020204030204" pitchFamily="34" charset="0"/>
              </a:rPr>
              <a:t>الانتقال إلى أقسام كلي</a:t>
            </a:r>
            <a:r>
              <a:rPr lang="ar-LB" sz="2800" b="1" dirty="0">
                <a:latin typeface="Calibri" panose="020F0502020204030204" pitchFamily="34" charset="0"/>
                <a:cs typeface="Calibri" panose="020F0502020204030204" pitchFamily="34" charset="0"/>
              </a:rPr>
              <a:t>اتهم</a:t>
            </a:r>
            <a:r>
              <a:rPr lang="ar-AE" sz="2800" b="1" dirty="0">
                <a:latin typeface="Calibri" panose="020F0502020204030204" pitchFamily="34" charset="0"/>
                <a:cs typeface="Calibri" panose="020F0502020204030204" pitchFamily="34" charset="0"/>
              </a:rPr>
              <a:t> أو ا</a:t>
            </a:r>
            <a:r>
              <a:rPr lang="ar-LB" sz="2800" b="1" dirty="0">
                <a:latin typeface="Calibri" panose="020F0502020204030204" pitchFamily="34" charset="0"/>
                <a:cs typeface="Calibri" panose="020F0502020204030204" pitchFamily="34" charset="0"/>
              </a:rPr>
              <a:t>ستكمال </a:t>
            </a:r>
            <a:r>
              <a:rPr lang="ar-AE" sz="2800" b="1" dirty="0">
                <a:latin typeface="Calibri" panose="020F0502020204030204" pitchFamily="34" charset="0"/>
                <a:cs typeface="Calibri" panose="020F0502020204030204" pitchFamily="34" charset="0"/>
              </a:rPr>
              <a:t>دراسة </a:t>
            </a:r>
            <a:r>
              <a:rPr lang="tr-TR" sz="2800" b="1" dirty="0">
                <a:latin typeface="Calibri" panose="020F0502020204030204" pitchFamily="34" charset="0"/>
                <a:cs typeface="Calibri" panose="020F0502020204030204" pitchFamily="34" charset="0"/>
              </a:rPr>
              <a:t>C1</a:t>
            </a:r>
            <a:r>
              <a:rPr lang="ar-DZ" sz="2800" b="1" dirty="0">
                <a:latin typeface="Calibri" panose="020F0502020204030204" pitchFamily="34" charset="0"/>
                <a:cs typeface="Calibri" panose="020F0502020204030204" pitchFamily="34" charset="0"/>
              </a:rPr>
              <a:t>.</a:t>
            </a:r>
          </a:p>
          <a:p>
            <a:pPr algn="r" rtl="1">
              <a:buFont typeface="Wingdings" panose="05000000000000000000" pitchFamily="2" charset="2"/>
              <a:buChar char="v"/>
            </a:pPr>
            <a:r>
              <a:rPr lang="ar-DZ" sz="2800" b="1" dirty="0">
                <a:latin typeface="Calibri" panose="020F0502020204030204" pitchFamily="34" charset="0"/>
                <a:cs typeface="Calibri" panose="020F0502020204030204" pitchFamily="34" charset="0"/>
              </a:rPr>
              <a:t> درجة النجاح في </a:t>
            </a:r>
            <a:r>
              <a:rPr lang="ar-DZ"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قسم الترجمة والتحرير الشفهي </a:t>
            </a:r>
            <a:r>
              <a:rPr lang="ar-DZ" sz="2800" b="1" dirty="0">
                <a:latin typeface="Calibri" panose="020F0502020204030204" pitchFamily="34" charset="0"/>
                <a:cs typeface="Calibri" panose="020F0502020204030204" pitchFamily="34" charset="0"/>
              </a:rPr>
              <a:t>هي 70</a:t>
            </a:r>
            <a:r>
              <a:rPr lang="ar-DZ" sz="2800" b="1" dirty="0">
                <a:solidFill>
                  <a:srgbClr val="FF0000"/>
                </a:solidFill>
                <a:latin typeface="Calibri" panose="020F0502020204030204" pitchFamily="34" charset="0"/>
                <a:cs typeface="Calibri" panose="020F0502020204030204" pitchFamily="34" charset="0"/>
              </a:rPr>
              <a:t> نقطة فأكثر</a:t>
            </a:r>
            <a:r>
              <a:rPr lang="ar-DZ" sz="2800" b="1" dirty="0">
                <a:latin typeface="Calibri" panose="020F0502020204030204" pitchFamily="34" charset="0"/>
                <a:cs typeface="Calibri" panose="020F0502020204030204" pitchFamily="34" charset="0"/>
              </a:rPr>
              <a:t>.</a:t>
            </a:r>
            <a:endParaRPr lang="tr-TR" sz="28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B5852C2-63BE-69F6-F68B-8EF327FBF4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4037470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3033" y="103128"/>
            <a:ext cx="10364451" cy="1235221"/>
          </a:xfrm>
        </p:spPr>
        <p:txBody>
          <a:bodyPr>
            <a:normAutofit/>
          </a:bodyPr>
          <a:lstStyle/>
          <a:p>
            <a:pPr algn="ctr"/>
            <a:r>
              <a:rPr lang="tr-TR" sz="72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A2</a:t>
            </a:r>
            <a:r>
              <a:rPr lang="en-US" sz="72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tr-TR" sz="72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EXETER</a:t>
            </a:r>
            <a:endParaRPr lang="tr-TR" sz="7200">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838200" y="2133600"/>
            <a:ext cx="10675776" cy="4461164"/>
          </a:xfrm>
        </p:spPr>
        <p:txBody>
          <a:bodyPr>
            <a:normAutofit/>
          </a:bodyPr>
          <a:lstStyle/>
          <a:p>
            <a:pPr algn="r" rtl="1"/>
            <a:r>
              <a:rPr lang="ar-AE" sz="2800" b="1" dirty="0">
                <a:latin typeface="Calibri" panose="020F0502020204030204" pitchFamily="34" charset="0"/>
                <a:cs typeface="Calibri" panose="020F0502020204030204" pitchFamily="34" charset="0"/>
              </a:rPr>
              <a:t>المدة الزمنية</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4 </a:t>
            </a:r>
            <a:r>
              <a:rPr lang="ar-AE" sz="2800" b="1" dirty="0">
                <a:latin typeface="Calibri" panose="020F0502020204030204" pitchFamily="34" charset="0"/>
                <a:cs typeface="Calibri" panose="020F0502020204030204" pitchFamily="34" charset="0"/>
              </a:rPr>
              <a:t>وحد</a:t>
            </a:r>
            <a:r>
              <a:rPr lang="ar-LB" sz="2800" b="1" dirty="0">
                <a:latin typeface="Calibri" panose="020F0502020204030204" pitchFamily="34" charset="0"/>
                <a:cs typeface="Calibri" panose="020F0502020204030204" pitchFamily="34" charset="0"/>
              </a:rPr>
              <a:t>ات</a:t>
            </a:r>
            <a:r>
              <a:rPr lang="tr-TR" sz="2800" b="1" dirty="0">
                <a:latin typeface="Calibri" panose="020F0502020204030204" pitchFamily="34" charset="0"/>
                <a:cs typeface="Calibri" panose="020F0502020204030204" pitchFamily="34" charset="0"/>
              </a:rPr>
              <a:t> </a:t>
            </a:r>
          </a:p>
          <a:p>
            <a:pPr algn="r" rtl="1"/>
            <a:r>
              <a:rPr lang="ar-AE" sz="2800" b="1" dirty="0">
                <a:latin typeface="Calibri" panose="020F0502020204030204" pitchFamily="34" charset="0"/>
                <a:cs typeface="Calibri" panose="020F0502020204030204" pitchFamily="34" charset="0"/>
              </a:rPr>
              <a:t>مستوى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اعدادي</a:t>
            </a:r>
            <a:endParaRPr lang="tr-TR" sz="2800" b="1" dirty="0">
              <a:latin typeface="Calibri" panose="020F0502020204030204" pitchFamily="34" charset="0"/>
              <a:cs typeface="Calibri" panose="020F0502020204030204" pitchFamily="34" charset="0"/>
            </a:endParaRPr>
          </a:p>
          <a:p>
            <a:pPr algn="r" rtl="1"/>
            <a:r>
              <a:rPr lang="ar-AE" sz="2800" b="1" dirty="0">
                <a:latin typeface="Calibri" panose="020F0502020204030204" pitchFamily="34" charset="0"/>
                <a:cs typeface="Calibri" panose="020F0502020204030204" pitchFamily="34" charset="0"/>
              </a:rPr>
              <a:t>ينتهي بـ </a:t>
            </a:r>
            <a:r>
              <a:rPr lang="ar-LB" sz="2800" b="1" dirty="0">
                <a:latin typeface="Calibri" panose="020F0502020204030204" pitchFamily="34" charset="0"/>
                <a:cs typeface="Calibri" panose="020F0502020204030204" pitchFamily="34" charset="0"/>
              </a:rPr>
              <a:t>			 =	</a:t>
            </a:r>
            <a:r>
              <a:rPr lang="ar-AE" sz="2800" b="1" dirty="0">
                <a:latin typeface="Calibri" panose="020F0502020204030204" pitchFamily="34" charset="0"/>
                <a:cs typeface="Calibri" panose="020F0502020204030204" pitchFamily="34" charset="0"/>
              </a:rPr>
              <a:t>م</a:t>
            </a:r>
            <a:r>
              <a:rPr lang="ar-DZ" sz="2800" b="1" dirty="0">
                <a:latin typeface="Calibri" panose="020F0502020204030204" pitchFamily="34" charset="0"/>
                <a:cs typeface="Calibri" panose="020F0502020204030204" pitchFamily="34" charset="0"/>
              </a:rPr>
              <a:t>ستوى </a:t>
            </a:r>
            <a:r>
              <a:rPr lang="ar-AE" sz="2800" b="1" dirty="0">
                <a:latin typeface="Calibri" panose="020F0502020204030204" pitchFamily="34" charset="0"/>
                <a:cs typeface="Calibri" panose="020F0502020204030204" pitchFamily="34" charset="0"/>
              </a:rPr>
              <a:t>فوق متوسط</a:t>
            </a:r>
            <a:r>
              <a:rPr lang="tr-TR" sz="2800" b="1" dirty="0">
                <a:latin typeface="Calibri" panose="020F0502020204030204" pitchFamily="34" charset="0"/>
                <a:cs typeface="Calibri" panose="020F0502020204030204" pitchFamily="34" charset="0"/>
              </a:rPr>
              <a:t> </a:t>
            </a:r>
          </a:p>
          <a:p>
            <a:pPr algn="r" rtl="1"/>
            <a:r>
              <a:rPr lang="ar-LB" sz="2800" b="1" dirty="0">
                <a:latin typeface="Calibri" panose="020F0502020204030204" pitchFamily="34" charset="0"/>
                <a:cs typeface="Calibri" panose="020F0502020204030204" pitchFamily="34" charset="0"/>
              </a:rPr>
              <a:t>عدد ال</a:t>
            </a:r>
            <a:r>
              <a:rPr lang="ar-DZ" b="1" dirty="0">
                <a:latin typeface="Calibri" panose="020F0502020204030204" pitchFamily="34" charset="0"/>
                <a:cs typeface="Calibri" panose="020F0502020204030204" pitchFamily="34" charset="0"/>
              </a:rPr>
              <a:t>حصص</a:t>
            </a:r>
            <a:r>
              <a:rPr lang="ar-AE" sz="2800" b="1" dirty="0">
                <a:latin typeface="Calibri" panose="020F0502020204030204" pitchFamily="34" charset="0"/>
                <a:cs typeface="Calibri" panose="020F0502020204030204" pitchFamily="34" charset="0"/>
              </a:rPr>
              <a:t> أسبوع</a:t>
            </a:r>
            <a:r>
              <a:rPr lang="ar-LB" sz="2800" b="1" dirty="0">
                <a:latin typeface="Calibri" panose="020F0502020204030204" pitchFamily="34" charset="0"/>
                <a:cs typeface="Calibri" panose="020F0502020204030204" pitchFamily="34" charset="0"/>
              </a:rPr>
              <a:t>يا</a:t>
            </a:r>
            <a:r>
              <a:rPr lang="ar-AE"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	</a:t>
            </a:r>
            <a:r>
              <a:rPr lang="ar-DZ" sz="2800" b="1" dirty="0">
                <a:latin typeface="Calibri" panose="020F0502020204030204" pitchFamily="34" charset="0"/>
                <a:cs typeface="Calibri" panose="020F0502020204030204" pitchFamily="34" charset="0"/>
              </a:rPr>
              <a:t>- ال</a:t>
            </a:r>
            <a:r>
              <a:rPr lang="ar-AE" sz="2800" b="1" dirty="0">
                <a:latin typeface="Calibri" panose="020F0502020204030204" pitchFamily="34" charset="0"/>
                <a:cs typeface="Calibri" panose="020F0502020204030204" pitchFamily="34" charset="0"/>
              </a:rPr>
              <a:t>وحد</a:t>
            </a:r>
            <a:r>
              <a:rPr lang="ar-DZ" sz="2800" b="1" dirty="0">
                <a:latin typeface="Calibri" panose="020F0502020204030204" pitchFamily="34" charset="0"/>
                <a:cs typeface="Calibri" panose="020F0502020204030204" pitchFamily="34" charset="0"/>
              </a:rPr>
              <a:t>ة 1 و 2 :</a:t>
            </a:r>
            <a:r>
              <a:rPr lang="ar-AE"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23 </a:t>
            </a:r>
            <a:r>
              <a:rPr lang="ar-DZ" b="1" dirty="0">
                <a:latin typeface="Calibri" panose="020F0502020204030204" pitchFamily="34" charset="0"/>
                <a:cs typeface="Calibri" panose="020F0502020204030204" pitchFamily="34" charset="0"/>
              </a:rPr>
              <a:t>حصة</a:t>
            </a:r>
            <a:endParaRPr lang="ar-DZ" sz="2800" b="1" dirty="0">
              <a:latin typeface="Calibri" panose="020F0502020204030204" pitchFamily="34" charset="0"/>
              <a:cs typeface="Calibri" panose="020F0502020204030204" pitchFamily="34" charset="0"/>
            </a:endParaRPr>
          </a:p>
          <a:p>
            <a:pPr marL="1828800" lvl="4" indent="0" algn="r" rtl="1">
              <a:buNone/>
            </a:pPr>
            <a:r>
              <a:rPr lang="ar-DZ" sz="800" b="1" dirty="0">
                <a:latin typeface="Calibri" panose="020F0502020204030204" pitchFamily="34" charset="0"/>
                <a:cs typeface="Calibri" panose="020F0502020204030204" pitchFamily="34" charset="0"/>
              </a:rPr>
              <a:t>			</a:t>
            </a:r>
            <a:r>
              <a:rPr lang="ar-DZ" sz="2800" b="1" dirty="0">
                <a:latin typeface="Calibri" panose="020F0502020204030204" pitchFamily="34" charset="0"/>
                <a:cs typeface="Calibri" panose="020F0502020204030204" pitchFamily="34" charset="0"/>
              </a:rPr>
              <a:t>- ال</a:t>
            </a:r>
            <a:r>
              <a:rPr lang="ar-AE" sz="2800" b="1" dirty="0">
                <a:latin typeface="Calibri" panose="020F0502020204030204" pitchFamily="34" charset="0"/>
                <a:cs typeface="Calibri" panose="020F0502020204030204" pitchFamily="34" charset="0"/>
              </a:rPr>
              <a:t>وحد</a:t>
            </a:r>
            <a:r>
              <a:rPr lang="ar-DZ" sz="2800" b="1" dirty="0">
                <a:latin typeface="Calibri" panose="020F0502020204030204" pitchFamily="34" charset="0"/>
                <a:cs typeface="Calibri" panose="020F0502020204030204" pitchFamily="34" charset="0"/>
              </a:rPr>
              <a:t>ة 3 و 4 :</a:t>
            </a:r>
            <a:r>
              <a:rPr lang="ar-AE"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2</a:t>
            </a:r>
            <a:r>
              <a:rPr lang="ar-DZ" sz="2800" b="1" dirty="0">
                <a:latin typeface="Calibri" panose="020F0502020204030204" pitchFamily="34" charset="0"/>
                <a:cs typeface="Calibri" panose="020F0502020204030204" pitchFamily="34" charset="0"/>
              </a:rPr>
              <a:t>3</a:t>
            </a:r>
            <a:r>
              <a:rPr lang="ar-LB" sz="2800" b="1" dirty="0">
                <a:latin typeface="Calibri" panose="020F0502020204030204" pitchFamily="34" charset="0"/>
                <a:cs typeface="Calibri" panose="020F0502020204030204" pitchFamily="34" charset="0"/>
              </a:rPr>
              <a:t> </a:t>
            </a:r>
            <a:r>
              <a:rPr lang="ar-DZ" sz="2800" b="1" dirty="0">
                <a:latin typeface="Calibri" panose="020F0502020204030204" pitchFamily="34" charset="0"/>
                <a:cs typeface="Calibri" panose="020F0502020204030204" pitchFamily="34" charset="0"/>
              </a:rPr>
              <a:t>حصة بما فيها مادة اللغة 				الانجليزية لأغراض معينة </a:t>
            </a:r>
            <a:r>
              <a:rPr lang="tr-TR" sz="2800" b="1" dirty="0">
                <a:latin typeface="Calibri" panose="020F0502020204030204" pitchFamily="34" charset="0"/>
                <a:cs typeface="Calibri" panose="020F0502020204030204" pitchFamily="34" charset="0"/>
              </a:rPr>
              <a:t>ESP</a:t>
            </a:r>
            <a:endParaRPr lang="ar-LB" sz="28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87AE26A-D935-C46E-808B-D1E3B4996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4064158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3033" y="103128"/>
            <a:ext cx="10364451" cy="1235221"/>
          </a:xfrm>
        </p:spPr>
        <p:txBody>
          <a:bodyPr>
            <a:normAutofit/>
          </a:bodyPr>
          <a:lstStyle/>
          <a:p>
            <a:pPr algn="ctr"/>
            <a:r>
              <a:rPr lang="tr-TR" sz="7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A1</a:t>
            </a:r>
            <a:r>
              <a:rPr lang="en-US" sz="7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tr-TR" sz="7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BIRMINGHAM</a:t>
            </a:r>
            <a:endParaRPr lang="tr-TR" sz="7200" dirty="0">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838200" y="2133600"/>
            <a:ext cx="10675776" cy="4461164"/>
          </a:xfrm>
        </p:spPr>
        <p:txBody>
          <a:bodyPr>
            <a:normAutofit/>
          </a:bodyPr>
          <a:lstStyle/>
          <a:p>
            <a:pPr algn="r" rtl="1"/>
            <a:r>
              <a:rPr lang="ar-AE" sz="2800" b="1" dirty="0">
                <a:latin typeface="Calibri" panose="020F0502020204030204" pitchFamily="34" charset="0"/>
                <a:cs typeface="Calibri" panose="020F0502020204030204" pitchFamily="34" charset="0"/>
              </a:rPr>
              <a:t>المدة الزمنية</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4 </a:t>
            </a:r>
            <a:r>
              <a:rPr lang="ar-AE" sz="2800" b="1" dirty="0">
                <a:latin typeface="Calibri" panose="020F0502020204030204" pitchFamily="34" charset="0"/>
                <a:cs typeface="Calibri" panose="020F0502020204030204" pitchFamily="34" charset="0"/>
              </a:rPr>
              <a:t>وحد</a:t>
            </a:r>
            <a:r>
              <a:rPr lang="ar-LB" sz="2800" b="1" dirty="0">
                <a:latin typeface="Calibri" panose="020F0502020204030204" pitchFamily="34" charset="0"/>
                <a:cs typeface="Calibri" panose="020F0502020204030204" pitchFamily="34" charset="0"/>
              </a:rPr>
              <a:t>ات</a:t>
            </a:r>
            <a:r>
              <a:rPr lang="tr-TR" sz="2800" b="1" dirty="0">
                <a:latin typeface="Calibri" panose="020F0502020204030204" pitchFamily="34" charset="0"/>
                <a:cs typeface="Calibri" panose="020F0502020204030204" pitchFamily="34" charset="0"/>
              </a:rPr>
              <a:t> </a:t>
            </a:r>
          </a:p>
          <a:p>
            <a:pPr algn="r" rtl="1"/>
            <a:r>
              <a:rPr lang="ar-AE" sz="2800" b="1" dirty="0">
                <a:latin typeface="Calibri" panose="020F0502020204030204" pitchFamily="34" charset="0"/>
                <a:cs typeface="Calibri" panose="020F0502020204030204" pitchFamily="34" charset="0"/>
              </a:rPr>
              <a:t>مستوى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مبتدئ</a:t>
            </a:r>
            <a:endParaRPr lang="tr-TR" sz="2800" b="1" dirty="0">
              <a:latin typeface="Calibri" panose="020F0502020204030204" pitchFamily="34" charset="0"/>
              <a:cs typeface="Calibri" panose="020F0502020204030204" pitchFamily="34" charset="0"/>
            </a:endParaRPr>
          </a:p>
          <a:p>
            <a:pPr algn="r" rtl="1"/>
            <a:r>
              <a:rPr lang="ar-AE" sz="2800" b="1" dirty="0">
                <a:latin typeface="Calibri" panose="020F0502020204030204" pitchFamily="34" charset="0"/>
                <a:cs typeface="Calibri" panose="020F0502020204030204" pitchFamily="34" charset="0"/>
              </a:rPr>
              <a:t>ينتهي بـ </a:t>
            </a:r>
            <a:r>
              <a:rPr lang="ar-LB" sz="2800" b="1" dirty="0">
                <a:latin typeface="Calibri" panose="020F0502020204030204" pitchFamily="34" charset="0"/>
                <a:cs typeface="Calibri" panose="020F0502020204030204" pitchFamily="34" charset="0"/>
              </a:rPr>
              <a:t>			 =	</a:t>
            </a:r>
            <a:r>
              <a:rPr lang="ar-AE" sz="2800" b="1" dirty="0">
                <a:latin typeface="Calibri" panose="020F0502020204030204" pitchFamily="34" charset="0"/>
                <a:cs typeface="Calibri" panose="020F0502020204030204" pitchFamily="34" charset="0"/>
              </a:rPr>
              <a:t>م</a:t>
            </a:r>
            <a:r>
              <a:rPr lang="ar-DZ" sz="2800" b="1" dirty="0">
                <a:latin typeface="Calibri" panose="020F0502020204030204" pitchFamily="34" charset="0"/>
                <a:cs typeface="Calibri" panose="020F0502020204030204" pitchFamily="34" charset="0"/>
              </a:rPr>
              <a:t>ستوى </a:t>
            </a:r>
            <a:r>
              <a:rPr lang="ar-AE" sz="2800" b="1" dirty="0">
                <a:latin typeface="Calibri" panose="020F0502020204030204" pitchFamily="34" charset="0"/>
                <a:cs typeface="Calibri" panose="020F0502020204030204" pitchFamily="34" charset="0"/>
              </a:rPr>
              <a:t>فوق متوسط</a:t>
            </a:r>
            <a:r>
              <a:rPr lang="tr-TR" sz="2800" b="1" dirty="0">
                <a:latin typeface="Calibri" panose="020F0502020204030204" pitchFamily="34" charset="0"/>
                <a:cs typeface="Calibri" panose="020F0502020204030204" pitchFamily="34" charset="0"/>
              </a:rPr>
              <a:t> </a:t>
            </a:r>
          </a:p>
          <a:p>
            <a:pPr algn="r" rtl="1"/>
            <a:r>
              <a:rPr lang="ar-LB" sz="2800" b="1" dirty="0">
                <a:latin typeface="Calibri" panose="020F0502020204030204" pitchFamily="34" charset="0"/>
                <a:cs typeface="Calibri" panose="020F0502020204030204" pitchFamily="34" charset="0"/>
              </a:rPr>
              <a:t>عدد ال</a:t>
            </a:r>
            <a:r>
              <a:rPr lang="ar-DZ" b="1" dirty="0">
                <a:latin typeface="Calibri" panose="020F0502020204030204" pitchFamily="34" charset="0"/>
                <a:cs typeface="Calibri" panose="020F0502020204030204" pitchFamily="34" charset="0"/>
              </a:rPr>
              <a:t>حصص</a:t>
            </a:r>
            <a:r>
              <a:rPr lang="ar-AE" sz="2800" b="1" dirty="0">
                <a:latin typeface="Calibri" panose="020F0502020204030204" pitchFamily="34" charset="0"/>
                <a:cs typeface="Calibri" panose="020F0502020204030204" pitchFamily="34" charset="0"/>
              </a:rPr>
              <a:t> أسبوع</a:t>
            </a:r>
            <a:r>
              <a:rPr lang="ar-LB" sz="2800" b="1" dirty="0">
                <a:latin typeface="Calibri" panose="020F0502020204030204" pitchFamily="34" charset="0"/>
                <a:cs typeface="Calibri" panose="020F0502020204030204" pitchFamily="34" charset="0"/>
              </a:rPr>
              <a:t>يا</a:t>
            </a:r>
            <a:r>
              <a:rPr lang="ar-AE"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	=	</a:t>
            </a:r>
            <a:r>
              <a:rPr lang="ar-DZ" sz="2800" b="1" dirty="0">
                <a:latin typeface="Calibri" panose="020F0502020204030204" pitchFamily="34" charset="0"/>
                <a:cs typeface="Calibri" panose="020F0502020204030204" pitchFamily="34" charset="0"/>
              </a:rPr>
              <a:t>- ال</a:t>
            </a:r>
            <a:r>
              <a:rPr lang="ar-AE" sz="2800" b="1" dirty="0">
                <a:latin typeface="Calibri" panose="020F0502020204030204" pitchFamily="34" charset="0"/>
                <a:cs typeface="Calibri" panose="020F0502020204030204" pitchFamily="34" charset="0"/>
              </a:rPr>
              <a:t>وحد</a:t>
            </a:r>
            <a:r>
              <a:rPr lang="ar-DZ" sz="2800" b="1" dirty="0">
                <a:latin typeface="Calibri" panose="020F0502020204030204" pitchFamily="34" charset="0"/>
                <a:cs typeface="Calibri" panose="020F0502020204030204" pitchFamily="34" charset="0"/>
              </a:rPr>
              <a:t>ة 1 و 2 :</a:t>
            </a:r>
            <a:r>
              <a:rPr lang="ar-AE"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2</a:t>
            </a:r>
            <a:r>
              <a:rPr lang="ar-DZ" sz="2800" b="1" dirty="0">
                <a:latin typeface="Calibri" panose="020F0502020204030204" pitchFamily="34" charset="0"/>
                <a:cs typeface="Calibri" panose="020F0502020204030204" pitchFamily="34" charset="0"/>
              </a:rPr>
              <a:t>4</a:t>
            </a:r>
            <a:r>
              <a:rPr lang="ar-LB" sz="2800" b="1" dirty="0">
                <a:latin typeface="Calibri" panose="020F0502020204030204" pitchFamily="34" charset="0"/>
                <a:cs typeface="Calibri" panose="020F0502020204030204" pitchFamily="34" charset="0"/>
              </a:rPr>
              <a:t> </a:t>
            </a:r>
            <a:r>
              <a:rPr lang="ar-DZ" b="1" dirty="0">
                <a:latin typeface="Calibri" panose="020F0502020204030204" pitchFamily="34" charset="0"/>
                <a:cs typeface="Calibri" panose="020F0502020204030204" pitchFamily="34" charset="0"/>
              </a:rPr>
              <a:t>حصة</a:t>
            </a:r>
            <a:endParaRPr lang="ar-DZ" sz="2800" b="1" dirty="0">
              <a:latin typeface="Calibri" panose="020F0502020204030204" pitchFamily="34" charset="0"/>
              <a:cs typeface="Calibri" panose="020F0502020204030204" pitchFamily="34" charset="0"/>
            </a:endParaRPr>
          </a:p>
          <a:p>
            <a:pPr marL="1828800" lvl="4" indent="0" algn="r" rtl="1">
              <a:buNone/>
            </a:pPr>
            <a:r>
              <a:rPr lang="ar-DZ" sz="800" b="1" dirty="0">
                <a:latin typeface="Calibri" panose="020F0502020204030204" pitchFamily="34" charset="0"/>
                <a:cs typeface="Calibri" panose="020F0502020204030204" pitchFamily="34" charset="0"/>
              </a:rPr>
              <a:t>			</a:t>
            </a:r>
            <a:r>
              <a:rPr lang="ar-DZ" sz="2800" b="1" dirty="0">
                <a:latin typeface="Calibri" panose="020F0502020204030204" pitchFamily="34" charset="0"/>
                <a:cs typeface="Calibri" panose="020F0502020204030204" pitchFamily="34" charset="0"/>
              </a:rPr>
              <a:t>- ال</a:t>
            </a:r>
            <a:r>
              <a:rPr lang="ar-AE" sz="2800" b="1" dirty="0">
                <a:latin typeface="Calibri" panose="020F0502020204030204" pitchFamily="34" charset="0"/>
                <a:cs typeface="Calibri" panose="020F0502020204030204" pitchFamily="34" charset="0"/>
              </a:rPr>
              <a:t>وحد</a:t>
            </a:r>
            <a:r>
              <a:rPr lang="ar-DZ" sz="2800" b="1" dirty="0">
                <a:latin typeface="Calibri" panose="020F0502020204030204" pitchFamily="34" charset="0"/>
                <a:cs typeface="Calibri" panose="020F0502020204030204" pitchFamily="34" charset="0"/>
              </a:rPr>
              <a:t>ة 3 و 4 :</a:t>
            </a:r>
            <a:r>
              <a:rPr lang="ar-AE" sz="2800" b="1" dirty="0">
                <a:latin typeface="Calibri" panose="020F0502020204030204" pitchFamily="34" charset="0"/>
                <a:cs typeface="Calibri" panose="020F0502020204030204" pitchFamily="34" charset="0"/>
              </a:rPr>
              <a:t> </a:t>
            </a:r>
            <a:r>
              <a:rPr lang="ar-LB" sz="2800" b="1" dirty="0">
                <a:latin typeface="Calibri" panose="020F0502020204030204" pitchFamily="34" charset="0"/>
                <a:cs typeface="Calibri" panose="020F0502020204030204" pitchFamily="34" charset="0"/>
              </a:rPr>
              <a:t>2</a:t>
            </a:r>
            <a:r>
              <a:rPr lang="ar-DZ" sz="2800" b="1" dirty="0">
                <a:latin typeface="Calibri" panose="020F0502020204030204" pitchFamily="34" charset="0"/>
                <a:cs typeface="Calibri" panose="020F0502020204030204" pitchFamily="34" charset="0"/>
              </a:rPr>
              <a:t>4</a:t>
            </a:r>
            <a:r>
              <a:rPr lang="ar-LB" sz="2800" b="1" dirty="0">
                <a:latin typeface="Calibri" panose="020F0502020204030204" pitchFamily="34" charset="0"/>
                <a:cs typeface="Calibri" panose="020F0502020204030204" pitchFamily="34" charset="0"/>
              </a:rPr>
              <a:t> </a:t>
            </a:r>
            <a:r>
              <a:rPr lang="ar-DZ" sz="2800" b="1" dirty="0">
                <a:latin typeface="Calibri" panose="020F0502020204030204" pitchFamily="34" charset="0"/>
                <a:cs typeface="Calibri" panose="020F0502020204030204" pitchFamily="34" charset="0"/>
              </a:rPr>
              <a:t>حصة بما فيها مادة اللغة 				الانجليزية لأغراض معينة </a:t>
            </a:r>
            <a:r>
              <a:rPr lang="tr-TR" sz="2800" b="1" dirty="0">
                <a:latin typeface="Calibri" panose="020F0502020204030204" pitchFamily="34" charset="0"/>
                <a:cs typeface="Calibri" panose="020F0502020204030204" pitchFamily="34" charset="0"/>
              </a:rPr>
              <a:t>ESP</a:t>
            </a:r>
            <a:endParaRPr lang="ar-LB" sz="28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87AE26A-D935-C46E-808B-D1E3B4996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2681382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201" y="424064"/>
            <a:ext cx="10364451" cy="1235221"/>
          </a:xfrm>
        </p:spPr>
        <p:txBody>
          <a:bodyPr>
            <a:normAutofit fontScale="90000"/>
          </a:bodyPr>
          <a:lstStyle/>
          <a:p>
            <a:pPr algn="ctr"/>
            <a:r>
              <a:rPr lang="ar-LB" sz="6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إ</a:t>
            </a:r>
            <a:r>
              <a:rPr lang="ar-AE" sz="6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عادة</a:t>
            </a:r>
            <a:r>
              <a:rPr lang="ar-LB" sz="6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المستوى</a:t>
            </a:r>
            <a:br>
              <a:rPr lang="ar-DZ" sz="6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6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RICHMOND</a:t>
            </a:r>
            <a:r>
              <a:rPr lang="ar-DZ" sz="6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 </a:t>
            </a:r>
            <a:r>
              <a:rPr lang="en-US" sz="6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ROCHESTER</a:t>
            </a:r>
            <a:r>
              <a:rPr lang="ar-DZ" sz="6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lang="tr-TR" sz="6000" dirty="0">
              <a:effectLst>
                <a:outerShdw blurRad="38100" dist="38100" dir="2700000" algn="tl">
                  <a:srgbClr val="000000">
                    <a:alpha val="43137"/>
                  </a:srgbClr>
                </a:outerShdw>
              </a:effectLst>
            </a:endParaRPr>
          </a:p>
        </p:txBody>
      </p:sp>
      <p:sp>
        <p:nvSpPr>
          <p:cNvPr id="3" name="TextBox 2"/>
          <p:cNvSpPr txBox="1"/>
          <p:nvPr/>
        </p:nvSpPr>
        <p:spPr>
          <a:xfrm>
            <a:off x="1233948" y="2151727"/>
            <a:ext cx="9724103" cy="3046988"/>
          </a:xfrm>
          <a:prstGeom prst="rect">
            <a:avLst/>
          </a:prstGeom>
          <a:noFill/>
        </p:spPr>
        <p:txBody>
          <a:bodyPr wrap="square" rtlCol="0">
            <a:spAutoFit/>
          </a:bodyPr>
          <a:lstStyle/>
          <a:p>
            <a:pPr algn="r" rtl="1"/>
            <a:r>
              <a:rPr lang="ar-AE" sz="3200" b="1" dirty="0"/>
              <a:t>الفترة:</a:t>
            </a:r>
            <a:r>
              <a:rPr lang="ar-LB" sz="3200" b="1" dirty="0"/>
              <a:t> </a:t>
            </a:r>
            <a:r>
              <a:rPr lang="ar-LB" sz="3200" dirty="0"/>
              <a:t>إ</a:t>
            </a:r>
            <a:r>
              <a:rPr lang="ar-AE" sz="3200" dirty="0"/>
              <a:t>عادة نفس الوحدة بعد الوحدة الثانية او الوحدة الرابعة</a:t>
            </a:r>
            <a:r>
              <a:rPr lang="ar-LB" sz="3200" dirty="0"/>
              <a:t> </a:t>
            </a:r>
            <a:r>
              <a:rPr kumimoji="0" lang="en-US" sz="3200" b="1" u="none" strike="noStrike" kern="1200" cap="all" spc="0" normalizeH="0" baseline="0" noProof="0" dirty="0">
                <a:ln>
                  <a:noFill/>
                </a:ln>
                <a:solidFill>
                  <a:prstClr val="black"/>
                </a:solidFill>
                <a:effectLst/>
                <a:uLnTx/>
                <a:uFillTx/>
              </a:rPr>
              <a:t>/</a:t>
            </a:r>
            <a:r>
              <a:rPr kumimoji="0" lang="ar-LB" sz="3200" b="1" u="none" strike="noStrike" kern="1200" cap="all" spc="0" normalizeH="0" baseline="0" noProof="0" dirty="0">
                <a:ln>
                  <a:noFill/>
                </a:ln>
                <a:solidFill>
                  <a:prstClr val="black"/>
                </a:solidFill>
                <a:effectLst/>
                <a:uLnTx/>
                <a:uFillTx/>
              </a:rPr>
              <a:t> </a:t>
            </a:r>
            <a:r>
              <a:rPr lang="ar-AE" sz="3200" dirty="0"/>
              <a:t>الوحدة ال</a:t>
            </a:r>
            <a:r>
              <a:rPr lang="ar-LB" sz="3200" dirty="0"/>
              <a:t>خامس</a:t>
            </a:r>
            <a:r>
              <a:rPr lang="ar-AE" sz="3200" dirty="0"/>
              <a:t>ة</a:t>
            </a:r>
            <a:r>
              <a:rPr lang="ar-LB" sz="3200" dirty="0"/>
              <a:t> للدراسة </a:t>
            </a:r>
            <a:endParaRPr lang="ar-AE" sz="3200" dirty="0"/>
          </a:p>
          <a:p>
            <a:pPr algn="r" rtl="1"/>
            <a:r>
              <a:rPr lang="ar-AE" sz="3200" dirty="0"/>
              <a:t> </a:t>
            </a:r>
          </a:p>
          <a:p>
            <a:pPr algn="r" rtl="1"/>
            <a:r>
              <a:rPr lang="ar-AE" sz="3200" b="1" dirty="0"/>
              <a:t>المستوى:</a:t>
            </a:r>
            <a:r>
              <a:rPr lang="ar-LB" sz="3200" b="1" dirty="0"/>
              <a:t> </a:t>
            </a:r>
            <a:r>
              <a:rPr lang="ar-LB" sz="3200" dirty="0"/>
              <a:t>أ</a:t>
            </a:r>
            <a:r>
              <a:rPr lang="ar-AE" sz="3200" dirty="0"/>
              <a:t>ي طالب لم يستطع </a:t>
            </a:r>
            <a:r>
              <a:rPr lang="ar-DZ" sz="3200" dirty="0"/>
              <a:t>الانتقال إلى </a:t>
            </a:r>
            <a:r>
              <a:rPr lang="ar-AE" sz="3200" dirty="0"/>
              <a:t>مستوى</a:t>
            </a:r>
            <a:r>
              <a:rPr lang="ar-LB" sz="3200" dirty="0"/>
              <a:t> </a:t>
            </a:r>
            <a:r>
              <a:rPr lang="en-US" sz="3200" dirty="0"/>
              <a:t>B2</a:t>
            </a:r>
            <a:r>
              <a:rPr lang="ar-DZ" sz="3200" dirty="0"/>
              <a:t> أو </a:t>
            </a:r>
            <a:r>
              <a:rPr lang="ar-AE" sz="3200" dirty="0"/>
              <a:t>اجتياز</a:t>
            </a:r>
            <a:r>
              <a:rPr lang="ar-DZ" sz="3200" dirty="0"/>
              <a:t>ه</a:t>
            </a:r>
            <a:endParaRPr lang="ar-AE" sz="3200" dirty="0"/>
          </a:p>
          <a:p>
            <a:pPr algn="r" rtl="1"/>
            <a:endParaRPr lang="ar-AE" sz="3200" dirty="0"/>
          </a:p>
          <a:p>
            <a:pPr algn="r" rtl="1"/>
            <a:r>
              <a:rPr lang="ar-AE" sz="3200" b="1" dirty="0"/>
              <a:t>عدد الساعات في الاسبوع: </a:t>
            </a:r>
            <a:r>
              <a:rPr lang="ar-AE" sz="3200" dirty="0"/>
              <a:t>24 ساع</a:t>
            </a:r>
            <a:r>
              <a:rPr lang="ar-LB" sz="3200" dirty="0"/>
              <a:t>ة</a:t>
            </a:r>
            <a:endParaRPr lang="en-US" sz="3200" dirty="0"/>
          </a:p>
        </p:txBody>
      </p:sp>
      <p:pic>
        <p:nvPicPr>
          <p:cNvPr id="4" name="Picture 3">
            <a:extLst>
              <a:ext uri="{FF2B5EF4-FFF2-40B4-BE49-F238E27FC236}">
                <a16:creationId xmlns:a16="http://schemas.microsoft.com/office/drawing/2014/main" id="{43BF6A89-2BCC-151A-B55A-FC6CD99818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3436220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814" y="339958"/>
            <a:ext cx="11046372" cy="1325563"/>
          </a:xfrm>
        </p:spPr>
        <p:txBody>
          <a:bodyPr>
            <a:normAutofit/>
          </a:bodyPr>
          <a:lstStyle/>
          <a:p>
            <a:pPr algn="ctr" rtl="1"/>
            <a:r>
              <a:rPr lang="ar-AE" sz="5400" b="1">
                <a:solidFill>
                  <a:srgbClr val="00B2AC"/>
                </a:solidFill>
                <a:cs typeface="+mn-cs"/>
              </a:rPr>
              <a:t>جدول الحصص</a:t>
            </a:r>
            <a:endParaRPr lang="tr-TR" sz="5400" b="1">
              <a:solidFill>
                <a:srgbClr val="00B2AC"/>
              </a:solidFill>
              <a:cs typeface="+mn-cs"/>
            </a:endParaRPr>
          </a:p>
        </p:txBody>
      </p:sp>
      <p:sp>
        <p:nvSpPr>
          <p:cNvPr id="3" name="Content Placeholder 2"/>
          <p:cNvSpPr>
            <a:spLocks noGrp="1"/>
          </p:cNvSpPr>
          <p:nvPr>
            <p:ph sz="quarter" idx="13"/>
          </p:nvPr>
        </p:nvSpPr>
        <p:spPr>
          <a:xfrm>
            <a:off x="617483" y="1450428"/>
            <a:ext cx="10426262" cy="2303674"/>
          </a:xfrm>
        </p:spPr>
        <p:txBody>
          <a:bodyPr/>
          <a:lstStyle/>
          <a:p>
            <a:pPr algn="ctr">
              <a:buNone/>
            </a:pPr>
            <a:r>
              <a:rPr lang="tr-TR" sz="3600" b="1">
                <a:latin typeface="Calibri" panose="020F0502020204030204" pitchFamily="34" charset="0"/>
                <a:cs typeface="Calibri" panose="020F0502020204030204" pitchFamily="34" charset="0"/>
              </a:rPr>
              <a:t>12:55-08:30          </a:t>
            </a:r>
            <a:r>
              <a:rPr lang="ar-AE" sz="3600" b="1">
                <a:latin typeface="Calibri" panose="020F0502020204030204" pitchFamily="34" charset="0"/>
                <a:cs typeface="Calibri" panose="020F0502020204030204" pitchFamily="34" charset="0"/>
              </a:rPr>
              <a:t> الفترة الصباحية</a:t>
            </a:r>
            <a:endParaRPr lang="tr-TR" sz="3600" b="1">
              <a:latin typeface="Calibri" panose="020F0502020204030204" pitchFamily="34" charset="0"/>
              <a:cs typeface="Calibri" panose="020F0502020204030204" pitchFamily="34" charset="0"/>
            </a:endParaRPr>
          </a:p>
          <a:p>
            <a:pPr algn="ctr">
              <a:buNone/>
            </a:pPr>
            <a:r>
              <a:rPr lang="tr-TR" sz="3600" b="1">
                <a:latin typeface="Calibri" panose="020F0502020204030204" pitchFamily="34" charset="0"/>
                <a:cs typeface="Calibri" panose="020F0502020204030204" pitchFamily="34" charset="0"/>
              </a:rPr>
              <a:t> 	17:30-13:05         </a:t>
            </a:r>
            <a:r>
              <a:rPr lang="ar-AE" sz="3600" b="1">
                <a:latin typeface="Calibri" panose="020F0502020204030204" pitchFamily="34" charset="0"/>
                <a:cs typeface="Calibri" panose="020F0502020204030204" pitchFamily="34" charset="0"/>
              </a:rPr>
              <a:t>الفترة ما بعد الظهر</a:t>
            </a:r>
            <a:r>
              <a:rPr lang="tr-TR" sz="3600" b="1">
                <a:latin typeface="Calibri" panose="020F0502020204030204" pitchFamily="34" charset="0"/>
                <a:cs typeface="Calibri" panose="020F0502020204030204" pitchFamily="34" charset="0"/>
              </a:rPr>
              <a:t>  </a:t>
            </a:r>
            <a:endParaRPr lang="en-GB" sz="3600" b="1">
              <a:latin typeface="Calibri" panose="020F0502020204030204" pitchFamily="34" charset="0"/>
              <a:cs typeface="Calibri" panose="020F0502020204030204" pitchFamily="34" charset="0"/>
            </a:endParaRPr>
          </a:p>
          <a:p>
            <a:pPr marL="0" indent="0" algn="ctr">
              <a:buNone/>
            </a:pPr>
            <a:r>
              <a:rPr lang="ar-AE" b="1">
                <a:latin typeface="Calibri" panose="020F0502020204030204" pitchFamily="34" charset="0"/>
                <a:cs typeface="Calibri" panose="020F0502020204030204" pitchFamily="34" charset="0"/>
              </a:rPr>
              <a:t>(5 حصص في </a:t>
            </a:r>
            <a:r>
              <a:rPr lang="ar-LB" b="1">
                <a:latin typeface="Calibri" panose="020F0502020204030204" pitchFamily="34" charset="0"/>
                <a:cs typeface="Calibri" panose="020F0502020204030204" pitchFamily="34" charset="0"/>
              </a:rPr>
              <a:t>كل من الفترتين، </a:t>
            </a:r>
            <a:r>
              <a:rPr lang="ar-AE" b="1">
                <a:latin typeface="Calibri" panose="020F0502020204030204" pitchFamily="34" charset="0"/>
                <a:cs typeface="Calibri" panose="020F0502020204030204" pitchFamily="34" charset="0"/>
              </a:rPr>
              <a:t>بين كل حصة وحصة 10 دقائق </a:t>
            </a:r>
            <a:r>
              <a:rPr lang="ar-DZ" b="1">
                <a:latin typeface="Calibri" panose="020F0502020204030204" pitchFamily="34" charset="0"/>
                <a:cs typeface="Calibri" panose="020F0502020204030204" pitchFamily="34" charset="0"/>
              </a:rPr>
              <a:t>است</a:t>
            </a:r>
            <a:r>
              <a:rPr lang="ar-AE" b="1">
                <a:latin typeface="Calibri" panose="020F0502020204030204" pitchFamily="34" charset="0"/>
                <a:cs typeface="Calibri" panose="020F0502020204030204" pitchFamily="34" charset="0"/>
              </a:rPr>
              <a:t>راحة)</a:t>
            </a:r>
            <a:endParaRPr lang="tr-TR">
              <a:latin typeface="Calibri" panose="020F0502020204030204" pitchFamily="34" charset="0"/>
              <a:cs typeface="Calibri" panose="020F0502020204030204" pitchFamily="34" charset="0"/>
            </a:endParaRPr>
          </a:p>
        </p:txBody>
      </p:sp>
      <p:pic>
        <p:nvPicPr>
          <p:cNvPr id="1026" name="Picture 2" descr="Ders Çalışma Programı Nasıl Hazırlanmalı? 📚 - Kundu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0870" y="3754102"/>
            <a:ext cx="4479488" cy="28456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741B572-DB4C-9F8D-AD7A-9616712D12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1446521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813" y="-31094"/>
            <a:ext cx="11046372" cy="1130052"/>
          </a:xfrm>
        </p:spPr>
        <p:txBody>
          <a:bodyPr>
            <a:normAutofit/>
          </a:bodyPr>
          <a:lstStyle/>
          <a:p>
            <a:pPr algn="ct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الكتب</a:t>
            </a:r>
            <a:endParaRPr lang="tr-TR" sz="6000"/>
          </a:p>
        </p:txBody>
      </p:sp>
      <p:sp>
        <p:nvSpPr>
          <p:cNvPr id="3" name="Content Placeholder 2"/>
          <p:cNvSpPr>
            <a:spLocks noGrp="1"/>
          </p:cNvSpPr>
          <p:nvPr>
            <p:ph sz="quarter" idx="13"/>
          </p:nvPr>
        </p:nvSpPr>
        <p:spPr>
          <a:xfrm>
            <a:off x="7460328" y="1282962"/>
            <a:ext cx="4445035" cy="547138"/>
          </a:xfrm>
        </p:spPr>
        <p:txBody>
          <a:bodyPr>
            <a:normAutofit/>
          </a:bodyPr>
          <a:lstStyle/>
          <a:p>
            <a:pPr marL="0" indent="0">
              <a:buNone/>
            </a:pPr>
            <a:r>
              <a:rPr lang="tr-TR" sz="2800" b="1">
                <a:solidFill>
                  <a:schemeClr val="accent5">
                    <a:lumMod val="60000"/>
                    <a:lumOff val="40000"/>
                  </a:schemeClr>
                </a:solidFill>
              </a:rPr>
              <a:t> BIRMINGHAM - </a:t>
            </a:r>
            <a:r>
              <a:rPr lang="en-US" sz="2800" b="1">
                <a:solidFill>
                  <a:schemeClr val="accent5">
                    <a:lumMod val="60000"/>
                    <a:lumOff val="40000"/>
                  </a:schemeClr>
                </a:solidFill>
              </a:rPr>
              <a:t>A</a:t>
            </a:r>
            <a:r>
              <a:rPr lang="tr-TR" sz="2800" b="1">
                <a:solidFill>
                  <a:schemeClr val="accent5">
                    <a:lumMod val="60000"/>
                    <a:lumOff val="40000"/>
                  </a:schemeClr>
                </a:solidFill>
              </a:rPr>
              <a:t>1</a:t>
            </a:r>
            <a:r>
              <a:rPr lang="ar-AE" sz="2800" b="1">
                <a:solidFill>
                  <a:schemeClr val="accent5">
                    <a:lumMod val="60000"/>
                    <a:lumOff val="40000"/>
                  </a:schemeClr>
                </a:solidFill>
              </a:rPr>
              <a:t>المستوى </a:t>
            </a:r>
            <a:endParaRPr lang="en-GB" sz="4000" b="1">
              <a:solidFill>
                <a:schemeClr val="accent5">
                  <a:lumMod val="60000"/>
                  <a:lumOff val="40000"/>
                </a:schemeClr>
              </a:solidFill>
              <a:latin typeface="Calibri" panose="020F0502020204030204" pitchFamily="34" charset="0"/>
              <a:cs typeface="Calibri" panose="020F0502020204030204" pitchFamily="34" charset="0"/>
            </a:endParaRPr>
          </a:p>
        </p:txBody>
      </p:sp>
      <p:pic>
        <p:nvPicPr>
          <p:cNvPr id="9" name="Picture 8" descr="A book with a frog on it&#10;&#10;Description automatically generated">
            <a:extLst>
              <a:ext uri="{FF2B5EF4-FFF2-40B4-BE49-F238E27FC236}">
                <a16:creationId xmlns:a16="http://schemas.microsoft.com/office/drawing/2014/main" id="{9CACAFEB-204A-89AC-DBD7-FD0B28AD11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3369" y="3133677"/>
            <a:ext cx="2320863" cy="3724323"/>
          </a:xfrm>
          <a:prstGeom prst="rect">
            <a:avLst/>
          </a:prstGeom>
        </p:spPr>
      </p:pic>
      <p:sp>
        <p:nvSpPr>
          <p:cNvPr id="8" name="Rectangle 2">
            <a:extLst>
              <a:ext uri="{FF2B5EF4-FFF2-40B4-BE49-F238E27FC236}">
                <a16:creationId xmlns:a16="http://schemas.microsoft.com/office/drawing/2014/main" id="{7D0D1DC3-EC5E-7492-1294-EBA0475D5B91}"/>
              </a:ext>
            </a:extLst>
          </p:cNvPr>
          <p:cNvSpPr>
            <a:spLocks noChangeArrowheads="1"/>
          </p:cNvSpPr>
          <p:nvPr/>
        </p:nvSpPr>
        <p:spPr bwMode="auto">
          <a:xfrm>
            <a:off x="646884" y="1830100"/>
            <a:ext cx="1125847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Cambridge English Empower Elementary</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SA"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المستوى الابتدائي</a:t>
            </a:r>
            <a:r>
              <a:rPr lang="ar-DZ" altLang="tr-TR" b="1" dirty="0">
                <a:solidFill>
                  <a:prstClr val="black"/>
                </a:solidFill>
                <a:latin typeface="Arial" panose="020B0604020202020204" pitchFamily="34" charset="0"/>
                <a:cs typeface="Arial" panose="020B0604020202020204" pitchFamily="34" charset="0"/>
              </a:rPr>
              <a:t> لمادة القواعد</a:t>
            </a:r>
            <a:r>
              <a:rPr kumimoji="0" lang="en-US"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tr-TR"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Macmillan Skillful Foundation Reading and Writing</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AE" sz="1800" b="1" i="0" u="none" strike="noStrike" kern="1200" cap="none" spc="0" normalizeH="0" baseline="0" noProof="0" dirty="0">
                <a:ln>
                  <a:noFill/>
                </a:ln>
                <a:solidFill>
                  <a:prstClr val="black"/>
                </a:solidFill>
                <a:effectLst/>
                <a:uLnTx/>
                <a:uFillTx/>
                <a:latin typeface="Tw Cen MT" panose="020B0602020104020603"/>
                <a:ea typeface="+mn-ea"/>
                <a:cs typeface="Arial" panose="020B0604020202020204" pitchFamily="34" charset="0"/>
              </a:rPr>
              <a:t>ا</a:t>
            </a:r>
            <a:r>
              <a:rPr kumimoji="0" lang="ar-SA"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لأساسيات في القراءة والكتابة</a:t>
            </a:r>
            <a:endParaRPr kumimoji="0" lang="tr-TR"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lvl="0" algn="r" defTabSz="914400" rtl="1" eaLnBrk="0" fontAlgn="base" hangingPunct="0">
              <a:spcBef>
                <a:spcPct val="0"/>
              </a:spcBef>
              <a:spcAft>
                <a:spcPct val="0"/>
              </a:spcAft>
              <a:buFontTx/>
              <a:buChar char="•"/>
              <a:defRPr/>
            </a:pPr>
            <a:r>
              <a:rPr lang="en-US" altLang="tr-TR" dirty="0" err="1">
                <a:solidFill>
                  <a:prstClr val="black"/>
                </a:solidFill>
                <a:latin typeface="Arial" panose="020B0604020202020204" pitchFamily="34" charset="0"/>
              </a:rPr>
              <a:t>Üsküdar</a:t>
            </a:r>
            <a:r>
              <a:rPr lang="en-US" altLang="tr-TR" dirty="0">
                <a:solidFill>
                  <a:prstClr val="black"/>
                </a:solidFill>
                <a:latin typeface="Arial" panose="020B0604020202020204" pitchFamily="34" charset="0"/>
              </a:rPr>
              <a:t> University Publications - Listening and Speaking Skills </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SA"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الأساسيات في الاستماع والتحدث</a:t>
            </a:r>
            <a:endParaRPr kumimoji="0" lang="tr-TR"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Edupress Forge Writing Paragraphs</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SA"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كتابة الفقرات</a:t>
            </a:r>
            <a:b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2F189254-1FDF-EEEA-0A6B-859E416351A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464477" y="3171400"/>
            <a:ext cx="2613863" cy="3686600"/>
          </a:xfrm>
          <a:prstGeom prst="rect">
            <a:avLst/>
          </a:prstGeom>
          <a:noFill/>
          <a:ln>
            <a:noFill/>
          </a:ln>
        </p:spPr>
      </p:pic>
      <p:pic>
        <p:nvPicPr>
          <p:cNvPr id="10" name="Picture 9">
            <a:extLst>
              <a:ext uri="{FF2B5EF4-FFF2-40B4-BE49-F238E27FC236}">
                <a16:creationId xmlns:a16="http://schemas.microsoft.com/office/drawing/2014/main" id="{F49218C4-49DB-C25A-6EDA-97AF88D8F370}"/>
              </a:ext>
            </a:extLst>
          </p:cNvPr>
          <p:cNvPicPr>
            <a:picLocks noChangeAspect="1"/>
          </p:cNvPicPr>
          <p:nvPr/>
        </p:nvPicPr>
        <p:blipFill>
          <a:blip r:embed="rId4"/>
          <a:stretch>
            <a:fillRect/>
          </a:stretch>
        </p:blipFill>
        <p:spPr>
          <a:xfrm>
            <a:off x="1890983" y="3171400"/>
            <a:ext cx="2467695" cy="3686600"/>
          </a:xfrm>
          <a:prstGeom prst="rect">
            <a:avLst/>
          </a:prstGeom>
        </p:spPr>
      </p:pic>
      <p:pic>
        <p:nvPicPr>
          <p:cNvPr id="12" name="Picture 11">
            <a:extLst>
              <a:ext uri="{FF2B5EF4-FFF2-40B4-BE49-F238E27FC236}">
                <a16:creationId xmlns:a16="http://schemas.microsoft.com/office/drawing/2014/main" id="{9EC7963F-A19F-E2D9-5D27-96136DF5AF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pic>
        <p:nvPicPr>
          <p:cNvPr id="6" name="Picture 5">
            <a:extLst>
              <a:ext uri="{FF2B5EF4-FFF2-40B4-BE49-F238E27FC236}">
                <a16:creationId xmlns:a16="http://schemas.microsoft.com/office/drawing/2014/main" id="{4951832E-1B4D-6BFB-0F37-50385E97807F}"/>
              </a:ext>
            </a:extLst>
          </p:cNvPr>
          <p:cNvPicPr>
            <a:picLocks noChangeAspect="1"/>
          </p:cNvPicPr>
          <p:nvPr/>
        </p:nvPicPr>
        <p:blipFill>
          <a:blip r:embed="rId6"/>
          <a:stretch>
            <a:fillRect/>
          </a:stretch>
        </p:blipFill>
        <p:spPr>
          <a:xfrm>
            <a:off x="6947808" y="3161043"/>
            <a:ext cx="2421989" cy="3686600"/>
          </a:xfrm>
          <a:prstGeom prst="rect">
            <a:avLst/>
          </a:prstGeom>
        </p:spPr>
      </p:pic>
    </p:spTree>
    <p:extLst>
      <p:ext uri="{BB962C8B-B14F-4D97-AF65-F5344CB8AC3E}">
        <p14:creationId xmlns:p14="http://schemas.microsoft.com/office/powerpoint/2010/main" val="138137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813" y="-31094"/>
            <a:ext cx="11046372" cy="1130052"/>
          </a:xfrm>
        </p:spPr>
        <p:txBody>
          <a:bodyPr>
            <a:normAutofit/>
          </a:bodyPr>
          <a:lstStyle/>
          <a:p>
            <a:pPr algn="ct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الكتب</a:t>
            </a:r>
            <a:endParaRPr lang="tr-TR" sz="6000"/>
          </a:p>
        </p:txBody>
      </p:sp>
      <p:sp>
        <p:nvSpPr>
          <p:cNvPr id="3" name="Content Placeholder 2"/>
          <p:cNvSpPr>
            <a:spLocks noGrp="1"/>
          </p:cNvSpPr>
          <p:nvPr>
            <p:ph sz="quarter" idx="13"/>
          </p:nvPr>
        </p:nvSpPr>
        <p:spPr>
          <a:xfrm>
            <a:off x="7460328" y="1282962"/>
            <a:ext cx="4445035" cy="547138"/>
          </a:xfrm>
        </p:spPr>
        <p:txBody>
          <a:bodyPr>
            <a:normAutofit/>
          </a:bodyPr>
          <a:lstStyle/>
          <a:p>
            <a:pPr marL="0" indent="0" algn="r">
              <a:buNone/>
            </a:pPr>
            <a:r>
              <a:rPr lang="tr-TR" sz="2800" b="1">
                <a:solidFill>
                  <a:schemeClr val="accent5">
                    <a:lumMod val="60000"/>
                    <a:lumOff val="40000"/>
                  </a:schemeClr>
                </a:solidFill>
              </a:rPr>
              <a:t> EXETER - A2</a:t>
            </a:r>
            <a:r>
              <a:rPr lang="ar-AE" sz="2800" b="1">
                <a:solidFill>
                  <a:schemeClr val="accent5">
                    <a:lumMod val="60000"/>
                    <a:lumOff val="40000"/>
                  </a:schemeClr>
                </a:solidFill>
              </a:rPr>
              <a:t>المستوى </a:t>
            </a:r>
            <a:endParaRPr lang="en-GB" sz="2800" b="1">
              <a:solidFill>
                <a:schemeClr val="accent5">
                  <a:lumMod val="60000"/>
                  <a:lumOff val="40000"/>
                </a:schemeClr>
              </a:solidFill>
              <a:latin typeface="Calibri" panose="020F0502020204030204" pitchFamily="34" charset="0"/>
              <a:cs typeface="Calibri" panose="020F0502020204030204" pitchFamily="34" charset="0"/>
            </a:endParaRPr>
          </a:p>
          <a:p>
            <a:pPr marL="0" indent="0" algn="r">
              <a:buNone/>
            </a:pPr>
            <a:endParaRPr lang="en-GB" sz="4000" b="1">
              <a:solidFill>
                <a:schemeClr val="accent5">
                  <a:lumMod val="60000"/>
                  <a:lumOff val="40000"/>
                </a:schemeClr>
              </a:solidFill>
              <a:latin typeface="Calibri" panose="020F0502020204030204" pitchFamily="34" charset="0"/>
              <a:cs typeface="Calibri" panose="020F0502020204030204" pitchFamily="34" charset="0"/>
            </a:endParaRPr>
          </a:p>
        </p:txBody>
      </p:sp>
      <p:sp>
        <p:nvSpPr>
          <p:cNvPr id="8" name="Rectangle 2">
            <a:extLst>
              <a:ext uri="{FF2B5EF4-FFF2-40B4-BE49-F238E27FC236}">
                <a16:creationId xmlns:a16="http://schemas.microsoft.com/office/drawing/2014/main" id="{7D0D1DC3-EC5E-7492-1294-EBA0475D5B91}"/>
              </a:ext>
            </a:extLst>
          </p:cNvPr>
          <p:cNvSpPr>
            <a:spLocks noChangeArrowheads="1"/>
          </p:cNvSpPr>
          <p:nvPr/>
        </p:nvSpPr>
        <p:spPr bwMode="auto">
          <a:xfrm>
            <a:off x="646884" y="1830100"/>
            <a:ext cx="1125847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Cambridge English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Empower</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lang="en-US" sz="1800"/>
              <a:t>Pre-Intermediate</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SA"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مستوى </a:t>
            </a:r>
            <a:r>
              <a:rPr lang="ar-AE" sz="1800" b="1"/>
              <a:t>ما قبل المتوسط</a:t>
            </a:r>
            <a:r>
              <a:rPr lang="ar-DZ" altLang="tr-TR" b="1">
                <a:solidFill>
                  <a:prstClr val="black"/>
                </a:solidFill>
                <a:latin typeface="Arial" panose="020B0604020202020204" pitchFamily="34" charset="0"/>
                <a:cs typeface="Arial" panose="020B0604020202020204" pitchFamily="34" charset="0"/>
              </a:rPr>
              <a:t> لمادة القواعد</a:t>
            </a:r>
            <a:r>
              <a:rPr kumimoji="0" lang="en-US"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tr-TR"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285750" marR="0" lvl="0" indent="-285750"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Reading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and</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Writing</a:t>
            </a:r>
            <a:r>
              <a:rPr lang="ar-DZ" altLang="tr-TR">
                <a:solidFill>
                  <a:prstClr val="black"/>
                </a:solidFill>
                <a:latin typeface="Arial" panose="020B0604020202020204" pitchFamily="34" charset="0"/>
              </a:rPr>
              <a:t>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Macmillan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Skillful</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1</a:t>
            </a:r>
            <a:r>
              <a:rPr kumimoji="0" lang="en-US"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lang="ar-AE" sz="1800" b="1"/>
              <a:t>مهارات</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SA" altLang="tr-TR" sz="1800" b="1" i="0" u="none" strike="noStrike" cap="none" normalizeH="0" baseline="0">
                <a:ln>
                  <a:noFill/>
                </a:ln>
                <a:solidFill>
                  <a:schemeClr val="tx1"/>
                </a:solidFill>
                <a:effectLst/>
                <a:latin typeface="Arial" panose="020B0604020202020204" pitchFamily="34" charset="0"/>
                <a:cs typeface="Arial" panose="020B0604020202020204" pitchFamily="34" charset="0"/>
              </a:rPr>
              <a:t>القراءة والكتابة</a:t>
            </a:r>
            <a:r>
              <a:rPr kumimoji="0" lang="tr-TR" altLang="tr-TR" sz="1800" b="1"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DZ" altLang="tr-TR" sz="1800" b="1"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lang="ar-DZ" sz="1800" b="1"/>
              <a:t>1</a:t>
            </a:r>
            <a:endParaRPr kumimoji="0" lang="tr-TR"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Listening</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and</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Speaking</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Macmillan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Skillful</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1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lang="ar-AE" sz="1800" b="1"/>
              <a:t>مهارات</a:t>
            </a:r>
            <a:r>
              <a:rPr kumimoji="0" lang="ar-SA"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الاستماع والتحدث</a:t>
            </a:r>
            <a:r>
              <a:rPr kumimoji="0" lang="ar-DZ"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1</a:t>
            </a:r>
            <a:endParaRPr kumimoji="0" lang="tr-TR"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Edupress</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Forge</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Writing</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Paragraphs</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SA"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كتابة الفقرات</a:t>
            </a:r>
            <a:b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0" name="Picture 9">
            <a:extLst>
              <a:ext uri="{FF2B5EF4-FFF2-40B4-BE49-F238E27FC236}">
                <a16:creationId xmlns:a16="http://schemas.microsoft.com/office/drawing/2014/main" id="{F49218C4-49DB-C25A-6EDA-97AF88D8F370}"/>
              </a:ext>
            </a:extLst>
          </p:cNvPr>
          <p:cNvPicPr>
            <a:picLocks noChangeAspect="1"/>
          </p:cNvPicPr>
          <p:nvPr/>
        </p:nvPicPr>
        <p:blipFill>
          <a:blip r:embed="rId2"/>
          <a:stretch>
            <a:fillRect/>
          </a:stretch>
        </p:blipFill>
        <p:spPr>
          <a:xfrm>
            <a:off x="2048271" y="3406380"/>
            <a:ext cx="2310407" cy="3451620"/>
          </a:xfrm>
          <a:prstGeom prst="rect">
            <a:avLst/>
          </a:prstGeom>
        </p:spPr>
      </p:pic>
      <p:pic>
        <p:nvPicPr>
          <p:cNvPr id="12" name="Picture 11">
            <a:extLst>
              <a:ext uri="{FF2B5EF4-FFF2-40B4-BE49-F238E27FC236}">
                <a16:creationId xmlns:a16="http://schemas.microsoft.com/office/drawing/2014/main" id="{9EC7963F-A19F-E2D9-5D27-96136DF5AF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pic>
        <p:nvPicPr>
          <p:cNvPr id="5" name="Picture 4" descr="A magazine with a fish&#10;&#10;Description automatically generated">
            <a:extLst>
              <a:ext uri="{FF2B5EF4-FFF2-40B4-BE49-F238E27FC236}">
                <a16:creationId xmlns:a16="http://schemas.microsoft.com/office/drawing/2014/main" id="{9B9DFE87-5BB9-50A4-DC13-5E9E164B68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8149" y="3429000"/>
            <a:ext cx="2310407" cy="3420743"/>
          </a:xfrm>
          <a:prstGeom prst="rect">
            <a:avLst/>
          </a:prstGeom>
        </p:spPr>
      </p:pic>
      <p:pic>
        <p:nvPicPr>
          <p:cNvPr id="6" name="Picture 5" descr="A book cover with a person diving in the water&#10;&#10;Description automatically generated">
            <a:extLst>
              <a:ext uri="{FF2B5EF4-FFF2-40B4-BE49-F238E27FC236}">
                <a16:creationId xmlns:a16="http://schemas.microsoft.com/office/drawing/2014/main" id="{2C19ADCE-36BE-C134-CC32-0A8530F6FE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2690" y="3437256"/>
            <a:ext cx="2591598" cy="3420744"/>
          </a:xfrm>
          <a:prstGeom prst="rect">
            <a:avLst/>
          </a:prstGeom>
        </p:spPr>
      </p:pic>
      <p:pic>
        <p:nvPicPr>
          <p:cNvPr id="7" name="Picture 6" descr="A book cover with a jellyfish&#10;&#10;Description automatically generated">
            <a:extLst>
              <a:ext uri="{FF2B5EF4-FFF2-40B4-BE49-F238E27FC236}">
                <a16:creationId xmlns:a16="http://schemas.microsoft.com/office/drawing/2014/main" id="{1DFA201F-0E19-B11C-AC11-D954A9BC76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5762" y="3482298"/>
            <a:ext cx="2552516" cy="3375702"/>
          </a:xfrm>
          <a:prstGeom prst="rect">
            <a:avLst/>
          </a:prstGeom>
        </p:spPr>
      </p:pic>
    </p:spTree>
    <p:extLst>
      <p:ext uri="{BB962C8B-B14F-4D97-AF65-F5344CB8AC3E}">
        <p14:creationId xmlns:p14="http://schemas.microsoft.com/office/powerpoint/2010/main" val="1971171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813" y="-31094"/>
            <a:ext cx="11046372" cy="1130052"/>
          </a:xfrm>
        </p:spPr>
        <p:txBody>
          <a:bodyPr>
            <a:normAutofit/>
          </a:bodyPr>
          <a:lstStyle/>
          <a:p>
            <a:pPr algn="ct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الكتب</a:t>
            </a:r>
            <a:endParaRPr lang="tr-TR" sz="6000"/>
          </a:p>
        </p:txBody>
      </p:sp>
      <p:sp>
        <p:nvSpPr>
          <p:cNvPr id="3" name="Content Placeholder 2"/>
          <p:cNvSpPr>
            <a:spLocks noGrp="1"/>
          </p:cNvSpPr>
          <p:nvPr>
            <p:ph sz="quarter" idx="13"/>
          </p:nvPr>
        </p:nvSpPr>
        <p:spPr>
          <a:xfrm>
            <a:off x="7460328" y="1282962"/>
            <a:ext cx="4445035" cy="547138"/>
          </a:xfrm>
        </p:spPr>
        <p:txBody>
          <a:bodyPr>
            <a:normAutofit/>
          </a:bodyPr>
          <a:lstStyle/>
          <a:p>
            <a:pPr marL="0" indent="0" algn="r">
              <a:buNone/>
            </a:pPr>
            <a:r>
              <a:rPr lang="tr-TR" sz="2800" b="1">
                <a:solidFill>
                  <a:schemeClr val="accent5">
                    <a:lumMod val="60000"/>
                    <a:lumOff val="40000"/>
                  </a:schemeClr>
                </a:solidFill>
              </a:rPr>
              <a:t> </a:t>
            </a:r>
            <a:r>
              <a:rPr lang="en-US" sz="2800" b="1">
                <a:solidFill>
                  <a:schemeClr val="accent5">
                    <a:lumMod val="60000"/>
                    <a:lumOff val="40000"/>
                  </a:schemeClr>
                </a:solidFill>
              </a:rPr>
              <a:t>PADDINGTON</a:t>
            </a:r>
            <a:r>
              <a:rPr lang="tr-TR" sz="2800" b="1">
                <a:solidFill>
                  <a:schemeClr val="accent5">
                    <a:lumMod val="60000"/>
                    <a:lumOff val="40000"/>
                  </a:schemeClr>
                </a:solidFill>
              </a:rPr>
              <a:t> – </a:t>
            </a:r>
            <a:r>
              <a:rPr lang="en-US" sz="2800" b="1">
                <a:solidFill>
                  <a:schemeClr val="accent5">
                    <a:lumMod val="60000"/>
                    <a:lumOff val="40000"/>
                  </a:schemeClr>
                </a:solidFill>
              </a:rPr>
              <a:t>B1</a:t>
            </a:r>
            <a:r>
              <a:rPr lang="ar-AE" sz="2800" b="1">
                <a:solidFill>
                  <a:schemeClr val="accent5">
                    <a:lumMod val="60000"/>
                    <a:lumOff val="40000"/>
                  </a:schemeClr>
                </a:solidFill>
              </a:rPr>
              <a:t>المستوى </a:t>
            </a:r>
            <a:endParaRPr lang="en-GB" sz="2800" b="1">
              <a:solidFill>
                <a:schemeClr val="accent5">
                  <a:lumMod val="60000"/>
                  <a:lumOff val="40000"/>
                </a:schemeClr>
              </a:solidFill>
              <a:latin typeface="Calibri" panose="020F0502020204030204" pitchFamily="34" charset="0"/>
              <a:cs typeface="Calibri" panose="020F0502020204030204" pitchFamily="34" charset="0"/>
            </a:endParaRPr>
          </a:p>
          <a:p>
            <a:pPr marL="0" indent="0" algn="r">
              <a:buNone/>
            </a:pPr>
            <a:endParaRPr lang="en-GB" sz="4000" b="1">
              <a:solidFill>
                <a:schemeClr val="accent5">
                  <a:lumMod val="60000"/>
                  <a:lumOff val="40000"/>
                </a:schemeClr>
              </a:solidFill>
              <a:latin typeface="Calibri" panose="020F0502020204030204" pitchFamily="34" charset="0"/>
              <a:cs typeface="Calibri" panose="020F0502020204030204" pitchFamily="34" charset="0"/>
            </a:endParaRPr>
          </a:p>
        </p:txBody>
      </p:sp>
      <p:sp>
        <p:nvSpPr>
          <p:cNvPr id="8" name="Rectangle 2">
            <a:extLst>
              <a:ext uri="{FF2B5EF4-FFF2-40B4-BE49-F238E27FC236}">
                <a16:creationId xmlns:a16="http://schemas.microsoft.com/office/drawing/2014/main" id="{7D0D1DC3-EC5E-7492-1294-EBA0475D5B91}"/>
              </a:ext>
            </a:extLst>
          </p:cNvPr>
          <p:cNvSpPr>
            <a:spLocks noChangeArrowheads="1"/>
          </p:cNvSpPr>
          <p:nvPr/>
        </p:nvSpPr>
        <p:spPr bwMode="auto">
          <a:xfrm>
            <a:off x="646884" y="1830100"/>
            <a:ext cx="1125847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Cambridge English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Empower</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lang="en-US" sz="1800"/>
              <a:t>Intermediate</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lang="ar-AE" sz="1800" b="1"/>
              <a:t>ال</a:t>
            </a:r>
            <a:r>
              <a:rPr kumimoji="0" lang="ar-SA"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مستوى </a:t>
            </a:r>
            <a:r>
              <a:rPr lang="ar-AE" sz="1800" b="1"/>
              <a:t>المتوسط</a:t>
            </a:r>
            <a:r>
              <a:rPr lang="ar-DZ" altLang="tr-TR" b="1">
                <a:solidFill>
                  <a:prstClr val="black"/>
                </a:solidFill>
                <a:latin typeface="Arial" panose="020B0604020202020204" pitchFamily="34" charset="0"/>
                <a:cs typeface="Arial" panose="020B0604020202020204" pitchFamily="34" charset="0"/>
              </a:rPr>
              <a:t> لمادة القواعد</a:t>
            </a:r>
            <a:r>
              <a:rPr kumimoji="0" lang="en-US"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tr-TR"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285750" marR="0" lvl="0" indent="-285750"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800" b="1">
                <a:latin typeface="Arial" panose="020B0604020202020204" pitchFamily="34" charset="0"/>
                <a:cs typeface="Arial" panose="020B0604020202020204" pitchFamily="34" charset="0"/>
              </a:rPr>
              <a:t> </a:t>
            </a:r>
            <a:r>
              <a:rPr lang="en-US" sz="1800">
                <a:latin typeface="Arial" panose="020B0604020202020204" pitchFamily="34" charset="0"/>
                <a:cs typeface="Arial" panose="020B0604020202020204" pitchFamily="34" charset="0"/>
              </a:rPr>
              <a:t>Macmillan Skillful 2: Reading and Writing</a:t>
            </a:r>
            <a:r>
              <a:rPr lang="ar-AE" sz="1800" b="1"/>
              <a:t>مهارات</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SA" altLang="tr-TR" sz="1800" b="1" i="0" u="none" strike="noStrike" cap="none" normalizeH="0" baseline="0">
                <a:ln>
                  <a:noFill/>
                </a:ln>
                <a:solidFill>
                  <a:schemeClr val="tx1"/>
                </a:solidFill>
                <a:effectLst/>
                <a:latin typeface="Arial" panose="020B0604020202020204" pitchFamily="34" charset="0"/>
                <a:cs typeface="Arial" panose="020B0604020202020204" pitchFamily="34" charset="0"/>
              </a:rPr>
              <a:t>القراءة والكتابة</a:t>
            </a:r>
            <a:r>
              <a:rPr kumimoji="0" lang="tr-TR" altLang="tr-TR" sz="1800" b="1"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DZ" altLang="tr-TR" sz="1800" b="1"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lang="en-US" sz="1800" b="1"/>
              <a:t>2</a:t>
            </a:r>
            <a:endParaRPr kumimoji="0" lang="tr-TR"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en-US"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National Geographic – Level 1: Listening and Note-Taking Skills </a:t>
            </a:r>
            <a:r>
              <a:rPr lang="ar-DZ" b="1"/>
              <a:t>مهارات الاستماع وتدوين الملاحظات </a:t>
            </a:r>
            <a:r>
              <a:rPr kumimoji="0" lang="en-US"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endParaRPr kumimoji="0" lang="tr-TR"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Edupress</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Forge</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err="1">
                <a:ln>
                  <a:noFill/>
                </a:ln>
                <a:solidFill>
                  <a:prstClr val="black"/>
                </a:solidFill>
                <a:effectLst/>
                <a:uLnTx/>
                <a:uFillTx/>
                <a:latin typeface="Arial" panose="020B0604020202020204" pitchFamily="34" charset="0"/>
                <a:ea typeface="+mn-ea"/>
                <a:cs typeface="+mn-cs"/>
              </a:rPr>
              <a:t>Writing</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lang="en-US" altLang="tr-TR">
                <a:solidFill>
                  <a:prstClr val="black"/>
                </a:solidFill>
                <a:latin typeface="Arial" panose="020B0604020202020204" pitchFamily="34" charset="0"/>
              </a:rPr>
              <a:t>Essays</a:t>
            </a:r>
            <a:r>
              <a:rPr kumimoji="0" lang="ar-DZ"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ar-SA"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كتابة ال</a:t>
            </a:r>
            <a:r>
              <a:rPr kumimoji="0" lang="ar-DZ"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مقال</a:t>
            </a:r>
            <a:r>
              <a:rPr kumimoji="0" lang="ar-SA" altLang="tr-TR"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ات</a:t>
            </a:r>
            <a:br>
              <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tr-TR" altLang="tr-TR" sz="180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2" name="Picture 11">
            <a:extLst>
              <a:ext uri="{FF2B5EF4-FFF2-40B4-BE49-F238E27FC236}">
                <a16:creationId xmlns:a16="http://schemas.microsoft.com/office/drawing/2014/main" id="{9EC7963F-A19F-E2D9-5D27-96136DF5AF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pic>
        <p:nvPicPr>
          <p:cNvPr id="4" name="Picture 3">
            <a:extLst>
              <a:ext uri="{FF2B5EF4-FFF2-40B4-BE49-F238E27FC236}">
                <a16:creationId xmlns:a16="http://schemas.microsoft.com/office/drawing/2014/main" id="{524BDDAB-2A28-157A-52C6-B6C225A966E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465484" y="3398221"/>
            <a:ext cx="2615548" cy="3482300"/>
          </a:xfrm>
          <a:prstGeom prst="rect">
            <a:avLst/>
          </a:prstGeom>
          <a:noFill/>
          <a:ln>
            <a:noFill/>
          </a:ln>
        </p:spPr>
      </p:pic>
      <p:pic>
        <p:nvPicPr>
          <p:cNvPr id="9" name="Picture 8" descr="A magazine cover with a stone structure&#10;&#10;Description automatically generated">
            <a:extLst>
              <a:ext uri="{FF2B5EF4-FFF2-40B4-BE49-F238E27FC236}">
                <a16:creationId xmlns:a16="http://schemas.microsoft.com/office/drawing/2014/main" id="{05C537F9-9015-E32A-4E03-ED74F9FA52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6024" y="3398221"/>
            <a:ext cx="2331992" cy="3482301"/>
          </a:xfrm>
          <a:prstGeom prst="rect">
            <a:avLst/>
          </a:prstGeom>
        </p:spPr>
      </p:pic>
      <p:pic>
        <p:nvPicPr>
          <p:cNvPr id="13" name="Picture 12">
            <a:extLst>
              <a:ext uri="{FF2B5EF4-FFF2-40B4-BE49-F238E27FC236}">
                <a16:creationId xmlns:a16="http://schemas.microsoft.com/office/drawing/2014/main" id="{BD094479-66FB-7DA0-420C-5A3786EC44A0}"/>
              </a:ext>
            </a:extLst>
          </p:cNvPr>
          <p:cNvPicPr>
            <a:picLocks noChangeAspect="1"/>
          </p:cNvPicPr>
          <p:nvPr/>
        </p:nvPicPr>
        <p:blipFill>
          <a:blip r:embed="rId5"/>
          <a:stretch>
            <a:fillRect/>
          </a:stretch>
        </p:blipFill>
        <p:spPr>
          <a:xfrm>
            <a:off x="1806444" y="3398220"/>
            <a:ext cx="2497122" cy="3482301"/>
          </a:xfrm>
          <a:prstGeom prst="rect">
            <a:avLst/>
          </a:prstGeom>
        </p:spPr>
      </p:pic>
      <p:pic>
        <p:nvPicPr>
          <p:cNvPr id="6" name="Picture 5">
            <a:extLst>
              <a:ext uri="{FF2B5EF4-FFF2-40B4-BE49-F238E27FC236}">
                <a16:creationId xmlns:a16="http://schemas.microsoft.com/office/drawing/2014/main" id="{1FCF72C1-C570-C0A2-D0EB-F346A5010439}"/>
              </a:ext>
            </a:extLst>
          </p:cNvPr>
          <p:cNvPicPr>
            <a:picLocks noChangeAspect="1"/>
          </p:cNvPicPr>
          <p:nvPr/>
        </p:nvPicPr>
        <p:blipFill>
          <a:blip r:embed="rId6"/>
          <a:stretch>
            <a:fillRect/>
          </a:stretch>
        </p:blipFill>
        <p:spPr>
          <a:xfrm>
            <a:off x="4408274" y="3398220"/>
            <a:ext cx="2390282" cy="3482302"/>
          </a:xfrm>
          <a:prstGeom prst="rect">
            <a:avLst/>
          </a:prstGeom>
        </p:spPr>
      </p:pic>
    </p:spTree>
    <p:extLst>
      <p:ext uri="{BB962C8B-B14F-4D97-AF65-F5344CB8AC3E}">
        <p14:creationId xmlns:p14="http://schemas.microsoft.com/office/powerpoint/2010/main" val="1192398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813" y="-31094"/>
            <a:ext cx="11046372" cy="1130052"/>
          </a:xfrm>
        </p:spPr>
        <p:txBody>
          <a:bodyPr>
            <a:normAutofit/>
          </a:bodyPr>
          <a:lstStyle/>
          <a:p>
            <a:pPr algn="ct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الكتب</a:t>
            </a:r>
            <a:endParaRPr lang="tr-TR" sz="6000"/>
          </a:p>
        </p:txBody>
      </p:sp>
      <p:sp>
        <p:nvSpPr>
          <p:cNvPr id="3" name="Content Placeholder 2"/>
          <p:cNvSpPr>
            <a:spLocks noGrp="1"/>
          </p:cNvSpPr>
          <p:nvPr>
            <p:ph sz="quarter" idx="13"/>
          </p:nvPr>
        </p:nvSpPr>
        <p:spPr>
          <a:xfrm>
            <a:off x="7460328" y="1282962"/>
            <a:ext cx="4445035" cy="547138"/>
          </a:xfrm>
        </p:spPr>
        <p:txBody>
          <a:bodyPr>
            <a:normAutofit/>
          </a:bodyPr>
          <a:lstStyle/>
          <a:p>
            <a:pPr marL="0" indent="0" algn="r">
              <a:buNone/>
            </a:pPr>
            <a:r>
              <a:rPr lang="tr-TR" sz="2800" b="1">
                <a:solidFill>
                  <a:schemeClr val="accent5">
                    <a:lumMod val="60000"/>
                    <a:lumOff val="40000"/>
                  </a:schemeClr>
                </a:solidFill>
              </a:rPr>
              <a:t> </a:t>
            </a:r>
            <a:r>
              <a:rPr lang="en-US" sz="2800" b="1">
                <a:solidFill>
                  <a:schemeClr val="accent5">
                    <a:lumMod val="60000"/>
                    <a:lumOff val="40000"/>
                  </a:schemeClr>
                </a:solidFill>
              </a:rPr>
              <a:t>ISLINGTON</a:t>
            </a:r>
            <a:r>
              <a:rPr lang="tr-TR" sz="2800" b="1">
                <a:solidFill>
                  <a:schemeClr val="accent5">
                    <a:lumMod val="60000"/>
                    <a:lumOff val="40000"/>
                  </a:schemeClr>
                </a:solidFill>
              </a:rPr>
              <a:t> – </a:t>
            </a:r>
            <a:r>
              <a:rPr lang="en-US" sz="2800" b="1">
                <a:solidFill>
                  <a:schemeClr val="accent5">
                    <a:lumMod val="60000"/>
                    <a:lumOff val="40000"/>
                  </a:schemeClr>
                </a:solidFill>
              </a:rPr>
              <a:t>B2</a:t>
            </a:r>
            <a:r>
              <a:rPr lang="ar-AE" sz="2800" b="1">
                <a:solidFill>
                  <a:schemeClr val="accent5">
                    <a:lumMod val="60000"/>
                    <a:lumOff val="40000"/>
                  </a:schemeClr>
                </a:solidFill>
              </a:rPr>
              <a:t>المستوى </a:t>
            </a:r>
            <a:endParaRPr lang="en-GB" sz="2800" b="1">
              <a:solidFill>
                <a:schemeClr val="accent5">
                  <a:lumMod val="60000"/>
                  <a:lumOff val="40000"/>
                </a:schemeClr>
              </a:solidFill>
              <a:latin typeface="Calibri" panose="020F0502020204030204" pitchFamily="34" charset="0"/>
              <a:cs typeface="Calibri" panose="020F0502020204030204" pitchFamily="34" charset="0"/>
            </a:endParaRPr>
          </a:p>
          <a:p>
            <a:pPr marL="0" indent="0" algn="r">
              <a:buNone/>
            </a:pPr>
            <a:endParaRPr lang="en-GB" sz="4000" b="1">
              <a:solidFill>
                <a:schemeClr val="accent5">
                  <a:lumMod val="60000"/>
                  <a:lumOff val="40000"/>
                </a:schemeClr>
              </a:solidFill>
              <a:latin typeface="Calibri" panose="020F0502020204030204" pitchFamily="34" charset="0"/>
              <a:cs typeface="Calibri" panose="020F0502020204030204" pitchFamily="34" charset="0"/>
            </a:endParaRPr>
          </a:p>
        </p:txBody>
      </p:sp>
      <p:sp>
        <p:nvSpPr>
          <p:cNvPr id="8" name="Rectangle 2">
            <a:extLst>
              <a:ext uri="{FF2B5EF4-FFF2-40B4-BE49-F238E27FC236}">
                <a16:creationId xmlns:a16="http://schemas.microsoft.com/office/drawing/2014/main" id="{7D0D1DC3-EC5E-7492-1294-EBA0475D5B91}"/>
              </a:ext>
            </a:extLst>
          </p:cNvPr>
          <p:cNvSpPr>
            <a:spLocks noChangeArrowheads="1"/>
          </p:cNvSpPr>
          <p:nvPr/>
        </p:nvSpPr>
        <p:spPr bwMode="auto">
          <a:xfrm>
            <a:off x="646884" y="1830100"/>
            <a:ext cx="1125847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Cambridge English Empower </a:t>
            </a:r>
            <a:r>
              <a:rPr lang="en-US" altLang="tr-TR" dirty="0">
                <a:solidFill>
                  <a:prstClr val="black"/>
                </a:solidFill>
                <a:latin typeface="Arial" panose="020B0604020202020204" pitchFamily="34" charset="0"/>
              </a:rPr>
              <a:t>Upper </a:t>
            </a:r>
            <a:r>
              <a:rPr lang="en-US" sz="1800" dirty="0"/>
              <a:t>Intermediate</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lang="ar-AE" sz="1800" b="1" dirty="0"/>
              <a:t>ال</a:t>
            </a:r>
            <a:r>
              <a:rPr kumimoji="0" lang="ar-SA"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مستوى </a:t>
            </a:r>
            <a:r>
              <a:rPr kumimoji="0" lang="ar-DZ"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فوق </a:t>
            </a:r>
            <a:r>
              <a:rPr lang="ar-AE" sz="1800" b="1" dirty="0"/>
              <a:t>المتوسط</a:t>
            </a:r>
            <a:r>
              <a:rPr lang="ar-DZ" altLang="tr-TR" b="1" dirty="0">
                <a:solidFill>
                  <a:prstClr val="black"/>
                </a:solidFill>
                <a:latin typeface="Arial" panose="020B0604020202020204" pitchFamily="34" charset="0"/>
                <a:cs typeface="Arial" panose="020B0604020202020204" pitchFamily="34" charset="0"/>
              </a:rPr>
              <a:t> لمادة القواعد</a:t>
            </a:r>
            <a:r>
              <a:rPr kumimoji="0" lang="en-US"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tr-TR"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800" b="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Macmillan Skillful 3: Reading and Writing</a:t>
            </a:r>
            <a:r>
              <a:rPr lang="ar-AE" sz="1800" b="1" dirty="0"/>
              <a:t>مهارات</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SA" altLang="tr-TR"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القراءة والكتابة</a:t>
            </a:r>
            <a:r>
              <a:rPr kumimoji="0" lang="tr-TR" altLang="tr-TR"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ar-DZ" altLang="tr-TR"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lang="ar-DZ" sz="1800" b="1" dirty="0"/>
              <a:t>3</a:t>
            </a:r>
            <a:endParaRPr kumimoji="0" lang="tr-TR"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en-US"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National Geographic – Level 2: Listening and Note-Taking Skills </a:t>
            </a:r>
            <a:r>
              <a:rPr lang="ar-DZ" b="1" dirty="0"/>
              <a:t>مهارات الاستماع وتدوين الملاحظات </a:t>
            </a:r>
            <a:r>
              <a:rPr kumimoji="0" lang="en-US"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endParaRPr kumimoji="0" lang="tr-TR"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r" defTabSz="914400" rtl="1" eaLnBrk="0" fontAlgn="base" latinLnBrk="0" hangingPunct="0">
              <a:lnSpc>
                <a:spcPct val="100000"/>
              </a:lnSpc>
              <a:spcBef>
                <a:spcPct val="0"/>
              </a:spcBef>
              <a:spcAft>
                <a:spcPct val="0"/>
              </a:spcAft>
              <a:buClrTx/>
              <a:buSzTx/>
              <a:buFontTx/>
              <a:buChar char="•"/>
              <a:tabLst/>
              <a:defRPr/>
            </a:pP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Edupress Forge Writing </a:t>
            </a:r>
            <a:r>
              <a:rPr lang="en-US" altLang="tr-TR" dirty="0">
                <a:solidFill>
                  <a:prstClr val="black"/>
                </a:solidFill>
                <a:latin typeface="Arial" panose="020B0604020202020204" pitchFamily="34" charset="0"/>
              </a:rPr>
              <a:t>Essays</a:t>
            </a:r>
            <a:r>
              <a:rPr kumimoji="0" lang="ar-DZ"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ar-SA"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كتابة ال</a:t>
            </a:r>
            <a:r>
              <a:rPr kumimoji="0" lang="ar-DZ"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مقال</a:t>
            </a:r>
            <a:r>
              <a:rPr kumimoji="0" lang="ar-SA" altLang="tr-T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ات</a:t>
            </a:r>
            <a:br>
              <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tr-TR" altLang="tr-TR"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2" name="Picture 11">
            <a:extLst>
              <a:ext uri="{FF2B5EF4-FFF2-40B4-BE49-F238E27FC236}">
                <a16:creationId xmlns:a16="http://schemas.microsoft.com/office/drawing/2014/main" id="{9EC7963F-A19F-E2D9-5D27-96136DF5AF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pic>
        <p:nvPicPr>
          <p:cNvPr id="13" name="Picture 12">
            <a:extLst>
              <a:ext uri="{FF2B5EF4-FFF2-40B4-BE49-F238E27FC236}">
                <a16:creationId xmlns:a16="http://schemas.microsoft.com/office/drawing/2014/main" id="{BD094479-66FB-7DA0-420C-5A3786EC44A0}"/>
              </a:ext>
            </a:extLst>
          </p:cNvPr>
          <p:cNvPicPr>
            <a:picLocks noChangeAspect="1"/>
          </p:cNvPicPr>
          <p:nvPr/>
        </p:nvPicPr>
        <p:blipFill>
          <a:blip r:embed="rId3"/>
          <a:stretch>
            <a:fillRect/>
          </a:stretch>
        </p:blipFill>
        <p:spPr>
          <a:xfrm>
            <a:off x="1806444" y="3398220"/>
            <a:ext cx="2497122" cy="3482301"/>
          </a:xfrm>
          <a:prstGeom prst="rect">
            <a:avLst/>
          </a:prstGeom>
        </p:spPr>
      </p:pic>
      <p:pic>
        <p:nvPicPr>
          <p:cNvPr id="5" name="Picture 4">
            <a:extLst>
              <a:ext uri="{FF2B5EF4-FFF2-40B4-BE49-F238E27FC236}">
                <a16:creationId xmlns:a16="http://schemas.microsoft.com/office/drawing/2014/main" id="{4ABAF86C-ADCD-88A3-9E5C-4FCEBBBCFC5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633526" y="3413968"/>
            <a:ext cx="2580219" cy="3450804"/>
          </a:xfrm>
          <a:prstGeom prst="rect">
            <a:avLst/>
          </a:prstGeom>
          <a:noFill/>
          <a:ln>
            <a:noFill/>
          </a:ln>
        </p:spPr>
      </p:pic>
      <p:pic>
        <p:nvPicPr>
          <p:cNvPr id="6" name="Picture 5" descr="A magazine cover with a volcano erupting&#10;&#10;Description automatically generated">
            <a:extLst>
              <a:ext uri="{FF2B5EF4-FFF2-40B4-BE49-F238E27FC236}">
                <a16:creationId xmlns:a16="http://schemas.microsoft.com/office/drawing/2014/main" id="{8E9D317C-F21B-A411-C812-F52EE5EF02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704" y="3380545"/>
            <a:ext cx="2498025" cy="3472610"/>
          </a:xfrm>
          <a:prstGeom prst="rect">
            <a:avLst/>
          </a:prstGeom>
        </p:spPr>
      </p:pic>
      <p:pic>
        <p:nvPicPr>
          <p:cNvPr id="7" name="Picture 6">
            <a:extLst>
              <a:ext uri="{FF2B5EF4-FFF2-40B4-BE49-F238E27FC236}">
                <a16:creationId xmlns:a16="http://schemas.microsoft.com/office/drawing/2014/main" id="{7AEF452A-2C38-5C6E-3FAC-B2484CB9A01D}"/>
              </a:ext>
            </a:extLst>
          </p:cNvPr>
          <p:cNvPicPr>
            <a:picLocks noChangeAspect="1"/>
          </p:cNvPicPr>
          <p:nvPr/>
        </p:nvPicPr>
        <p:blipFill>
          <a:blip r:embed="rId6"/>
          <a:stretch>
            <a:fillRect/>
          </a:stretch>
        </p:blipFill>
        <p:spPr>
          <a:xfrm>
            <a:off x="4343575" y="3398220"/>
            <a:ext cx="2631120" cy="3461706"/>
          </a:xfrm>
          <a:prstGeom prst="rect">
            <a:avLst/>
          </a:prstGeom>
        </p:spPr>
      </p:pic>
    </p:spTree>
    <p:extLst>
      <p:ext uri="{BB962C8B-B14F-4D97-AF65-F5344CB8AC3E}">
        <p14:creationId xmlns:p14="http://schemas.microsoft.com/office/powerpoint/2010/main" val="433177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A1436-5081-9A33-FDC1-6081EC981AA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CE68A3D-CD84-B9D7-49CE-13B37A7EC6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pic>
        <p:nvPicPr>
          <p:cNvPr id="7" name="Picture 2">
            <a:extLst>
              <a:ext uri="{FF2B5EF4-FFF2-40B4-BE49-F238E27FC236}">
                <a16:creationId xmlns:a16="http://schemas.microsoft.com/office/drawing/2014/main" id="{E419E791-2729-278D-6A6E-FC33EE98E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225" y="96387"/>
            <a:ext cx="2835480" cy="137300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5BD77F0-99AE-A3C2-A936-B32D25A4D114}"/>
              </a:ext>
            </a:extLst>
          </p:cNvPr>
          <p:cNvSpPr txBox="1"/>
          <p:nvPr/>
        </p:nvSpPr>
        <p:spPr>
          <a:xfrm>
            <a:off x="1790965" y="1478151"/>
            <a:ext cx="9809020" cy="4708981"/>
          </a:xfrm>
          <a:prstGeom prst="rect">
            <a:avLst/>
          </a:prstGeom>
          <a:noFill/>
        </p:spPr>
        <p:txBody>
          <a:bodyPr wrap="square">
            <a:spAutoFit/>
          </a:bodyPr>
          <a:lstStyle/>
          <a:p>
            <a:pPr algn="r"/>
            <a:r>
              <a:rPr lang="ar-DZ" sz="2000" b="1">
                <a:solidFill>
                  <a:schemeClr val="accent1"/>
                </a:solidFill>
              </a:rPr>
              <a:t>ضمان الجودة</a:t>
            </a:r>
            <a:r>
              <a:rPr lang="ar-DZ" sz="2000"/>
              <a:t>: يضمن مراجعة المناهج الدراسية وطرق التدريس وأنظمة التقييم.</a:t>
            </a:r>
          </a:p>
          <a:p>
            <a:pPr algn="r"/>
            <a:endParaRPr lang="ar-DZ" sz="2000"/>
          </a:p>
          <a:p>
            <a:pPr algn="r"/>
            <a:r>
              <a:rPr lang="ar-DZ" sz="2000" b="1">
                <a:solidFill>
                  <a:schemeClr val="accent1"/>
                </a:solidFill>
              </a:rPr>
              <a:t>الموثوقية</a:t>
            </a:r>
            <a:r>
              <a:rPr lang="ar-DZ" sz="2000"/>
              <a:t>: يضمن أن تلتزم المدرسة التحضيرية بالمعايير الدولية.</a:t>
            </a:r>
          </a:p>
          <a:p>
            <a:pPr algn="r"/>
            <a:endParaRPr lang="ar-DZ" sz="2000"/>
          </a:p>
          <a:p>
            <a:pPr algn="r"/>
            <a:r>
              <a:rPr lang="ar-DZ" sz="2000" b="1">
                <a:solidFill>
                  <a:schemeClr val="accent1"/>
                </a:solidFill>
              </a:rPr>
              <a:t>فرص العمل</a:t>
            </a:r>
            <a:r>
              <a:rPr lang="ar-DZ" sz="2000"/>
              <a:t>: خريجو البرامج المعتمدة أكثر حظاً في تفضيلهم من قبل أصحاب العمل.</a:t>
            </a:r>
          </a:p>
          <a:p>
            <a:pPr algn="r"/>
            <a:endParaRPr lang="ar-DZ" sz="2000"/>
          </a:p>
          <a:p>
            <a:pPr algn="r"/>
            <a:r>
              <a:rPr lang="ar-DZ" sz="2000" b="1">
                <a:solidFill>
                  <a:schemeClr val="accent1"/>
                </a:solidFill>
              </a:rPr>
              <a:t>إرساء المعايير</a:t>
            </a:r>
            <a:r>
              <a:rPr lang="ar-DZ" sz="2000"/>
              <a:t>: يشجع على التحسين المستمر في مجالات مثل رضا الطلبة، مؤهلات أعضاء هيئة التدريس، خدمات دعم الطلبة، والبنية التحتية.</a:t>
            </a:r>
          </a:p>
          <a:p>
            <a:pPr algn="r"/>
            <a:endParaRPr lang="ar-DZ" sz="2000"/>
          </a:p>
          <a:p>
            <a:pPr algn="r"/>
            <a:r>
              <a:rPr lang="ar-DZ" sz="2000" b="1">
                <a:solidFill>
                  <a:schemeClr val="accent1"/>
                </a:solidFill>
              </a:rPr>
              <a:t>الاعتراف والتعاون الدوليان</a:t>
            </a:r>
            <a:r>
              <a:rPr lang="ar-DZ" sz="2000"/>
              <a:t>: يتيح فرص المشاركة في برامج التبادل والدراسة في الخارج، كما يمكّن المؤسسات من الانخراط في مشاريع مشتركة مع مختلف الأطراف المعنية.</a:t>
            </a:r>
          </a:p>
          <a:p>
            <a:pPr algn="r"/>
            <a:endParaRPr lang="ar-DZ" sz="2000"/>
          </a:p>
          <a:p>
            <a:pPr algn="r"/>
            <a:r>
              <a:rPr lang="ar-DZ" sz="2000" b="1">
                <a:solidFill>
                  <a:schemeClr val="accent1"/>
                </a:solidFill>
              </a:rPr>
              <a:t>تجربة الطالب</a:t>
            </a:r>
            <a:r>
              <a:rPr lang="ar-DZ" sz="2000"/>
              <a:t>: يساعد على توفير الوصول إلى مجموعة واسعة من الموارد وخدمات الدعم لتقديم تجارب تعلم أفضل.</a:t>
            </a:r>
          </a:p>
          <a:p>
            <a:pPr algn="r"/>
            <a:endParaRPr lang="ar-DZ" sz="2000"/>
          </a:p>
          <a:p>
            <a:pPr algn="r"/>
            <a:r>
              <a:rPr lang="ar-DZ" sz="2000" b="1">
                <a:solidFill>
                  <a:schemeClr val="accent1"/>
                </a:solidFill>
              </a:rPr>
              <a:t>التحسين المستمر</a:t>
            </a:r>
            <a:r>
              <a:rPr lang="ar-DZ" sz="2000"/>
              <a:t>: يدعم التطوير المتواصل، مما يساهم في الحفاظ على جودة التعليم بمستوى عالٍ ومواكب للتطورات.</a:t>
            </a:r>
            <a:endParaRPr lang="tr-TR" sz="2000"/>
          </a:p>
        </p:txBody>
      </p:sp>
      <p:sp>
        <p:nvSpPr>
          <p:cNvPr id="3" name="Dikdörtgen 1">
            <a:extLst>
              <a:ext uri="{FF2B5EF4-FFF2-40B4-BE49-F238E27FC236}">
                <a16:creationId xmlns:a16="http://schemas.microsoft.com/office/drawing/2014/main" id="{D1B85A02-AB42-66D8-EE52-5D7C129170A5}"/>
              </a:ext>
            </a:extLst>
          </p:cNvPr>
          <p:cNvSpPr/>
          <p:nvPr/>
        </p:nvSpPr>
        <p:spPr>
          <a:xfrm>
            <a:off x="508166" y="96387"/>
            <a:ext cx="11175669" cy="923330"/>
          </a:xfrm>
          <a:prstGeom prst="rect">
            <a:avLst/>
          </a:prstGeom>
        </p:spPr>
        <p:txBody>
          <a:bodyPr wrap="square">
            <a:spAutoFit/>
          </a:bodyPr>
          <a:lstStyle/>
          <a:p>
            <a:pPr algn="ctr"/>
            <a:r>
              <a:rPr lang="tr-TR"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EAQUALS</a:t>
            </a:r>
            <a:r>
              <a:rPr lang="en-US"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sz="5400">
                <a:solidFill>
                  <a:srgbClr val="09B2AD"/>
                </a:solidFill>
              </a:rPr>
              <a:t>اعتماد</a:t>
            </a:r>
            <a:endParaRPr lang="tr-TR"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8736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813" y="-31094"/>
            <a:ext cx="11046372" cy="1130052"/>
          </a:xfrm>
        </p:spPr>
        <p:txBody>
          <a:bodyPr>
            <a:normAutofit/>
          </a:bodyPr>
          <a:lstStyle/>
          <a:p>
            <a:pPr algn="ct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كتب</a:t>
            </a:r>
            <a:r>
              <a:rPr lang="ar-AE" sz="3600" b="1"/>
              <a:t> </a:t>
            </a: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اللغة</a:t>
            </a:r>
            <a:r>
              <a:rPr lang="ar-AE" sz="3600" b="1"/>
              <a:t> </a:t>
            </a: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الإنجليزية</a:t>
            </a:r>
            <a:r>
              <a:rPr lang="ar-AE" sz="3600" b="1"/>
              <a:t> </a:t>
            </a: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للأغراض</a:t>
            </a:r>
            <a:r>
              <a:rPr lang="ar-AE" sz="3600" b="1"/>
              <a:t> </a:t>
            </a:r>
            <a:r>
              <a:rPr lang="ar-AE" sz="60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التخصصية</a:t>
            </a:r>
            <a:endParaRPr lang="tr-TR" sz="6000"/>
          </a:p>
        </p:txBody>
      </p:sp>
      <p:pic>
        <p:nvPicPr>
          <p:cNvPr id="12" name="Picture 11">
            <a:extLst>
              <a:ext uri="{FF2B5EF4-FFF2-40B4-BE49-F238E27FC236}">
                <a16:creationId xmlns:a16="http://schemas.microsoft.com/office/drawing/2014/main" id="{9EC7963F-A19F-E2D9-5D27-96136DF5AF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graphicFrame>
        <p:nvGraphicFramePr>
          <p:cNvPr id="14" name="Table 13">
            <a:extLst>
              <a:ext uri="{FF2B5EF4-FFF2-40B4-BE49-F238E27FC236}">
                <a16:creationId xmlns:a16="http://schemas.microsoft.com/office/drawing/2014/main" id="{3250FCA0-1C8A-5CBA-A248-3B809E899730}"/>
              </a:ext>
            </a:extLst>
          </p:cNvPr>
          <p:cNvGraphicFramePr>
            <a:graphicFrameLocks noGrp="1"/>
          </p:cNvGraphicFramePr>
          <p:nvPr>
            <p:extLst>
              <p:ext uri="{D42A27DB-BD31-4B8C-83A1-F6EECF244321}">
                <p14:modId xmlns:p14="http://schemas.microsoft.com/office/powerpoint/2010/main" val="1208400253"/>
              </p:ext>
            </p:extLst>
          </p:nvPr>
        </p:nvGraphicFramePr>
        <p:xfrm>
          <a:off x="2022865" y="1361671"/>
          <a:ext cx="9476508" cy="4911535"/>
        </p:xfrm>
        <a:graphic>
          <a:graphicData uri="http://schemas.openxmlformats.org/drawingml/2006/table">
            <a:tbl>
              <a:tblPr firstRow="1" bandRow="1">
                <a:tableStyleId>{5C22544A-7EE6-4342-B048-85BDC9FD1C3A}</a:tableStyleId>
              </a:tblPr>
              <a:tblGrid>
                <a:gridCol w="5772727">
                  <a:extLst>
                    <a:ext uri="{9D8B030D-6E8A-4147-A177-3AD203B41FA5}">
                      <a16:colId xmlns:a16="http://schemas.microsoft.com/office/drawing/2014/main" val="2967605"/>
                    </a:ext>
                  </a:extLst>
                </a:gridCol>
                <a:gridCol w="3703781">
                  <a:extLst>
                    <a:ext uri="{9D8B030D-6E8A-4147-A177-3AD203B41FA5}">
                      <a16:colId xmlns:a16="http://schemas.microsoft.com/office/drawing/2014/main" val="2833928525"/>
                    </a:ext>
                  </a:extLst>
                </a:gridCol>
              </a:tblGrid>
              <a:tr h="370840">
                <a:tc>
                  <a:txBody>
                    <a:bodyPr/>
                    <a:lstStyle/>
                    <a:p>
                      <a:pPr marL="0" marR="0" algn="r" rtl="1">
                        <a:lnSpc>
                          <a:spcPct val="115000"/>
                        </a:lnSpc>
                        <a:spcAft>
                          <a:spcPts val="800"/>
                        </a:spcAft>
                        <a:buNone/>
                      </a:pPr>
                      <a:r>
                        <a:rPr lang="ar-AE" sz="3200" b="1"/>
                        <a:t>دار النشر</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Aft>
                          <a:spcPts val="800"/>
                        </a:spcAft>
                        <a:buNone/>
                      </a:pPr>
                      <a:r>
                        <a:rPr lang="ar-AE" sz="3200" b="1"/>
                        <a:t>كتاب المقرر الدراسي</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2175332815"/>
                  </a:ext>
                </a:extLst>
              </a:tr>
              <a:tr h="370840">
                <a:tc>
                  <a:txBody>
                    <a:bodyPr/>
                    <a:lstStyle/>
                    <a:p>
                      <a:pPr marL="0" marR="0" lvl="0" indent="0" algn="r" defTabSz="914400" rtl="0" eaLnBrk="1" fontAlgn="auto" latinLnBrk="0" hangingPunct="1">
                        <a:lnSpc>
                          <a:spcPct val="115000"/>
                        </a:lnSpc>
                        <a:spcBef>
                          <a:spcPts val="1200"/>
                        </a:spcBef>
                        <a:spcAft>
                          <a:spcPts val="800"/>
                        </a:spcAft>
                        <a:buClrTx/>
                        <a:buSzTx/>
                        <a:buFontTx/>
                        <a:buNone/>
                        <a:tabLst/>
                        <a:defRPr/>
                      </a:pPr>
                      <a:r>
                        <a:rPr lang="en-US" sz="2400" b="0" kern="100">
                          <a:effectLst/>
                        </a:rPr>
                        <a:t>Express Publishing : </a:t>
                      </a:r>
                      <a:r>
                        <a:rPr lang="ar-DZ" sz="2400" b="0" kern="100">
                          <a:effectLst/>
                        </a:rPr>
                        <a:t>إكسبرس للنشر</a:t>
                      </a:r>
                      <a:endParaRPr lang="tr-TR" sz="24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Bef>
                          <a:spcPts val="1200"/>
                        </a:spcBef>
                        <a:spcAft>
                          <a:spcPts val="800"/>
                        </a:spcAft>
                        <a:buNone/>
                      </a:pPr>
                      <a:r>
                        <a:rPr lang="ar-AE" sz="2400" b="0"/>
                        <a:t>علم النفس</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1158721805"/>
                  </a:ext>
                </a:extLst>
              </a:tr>
              <a:tr h="370840">
                <a:tc>
                  <a:txBody>
                    <a:bodyPr/>
                    <a:lstStyle/>
                    <a:p>
                      <a:pPr marL="0" marR="0" lvl="0" indent="0" algn="r" defTabSz="914400" rtl="0" eaLnBrk="1" fontAlgn="auto" latinLnBrk="0" hangingPunct="1">
                        <a:lnSpc>
                          <a:spcPct val="115000"/>
                        </a:lnSpc>
                        <a:spcBef>
                          <a:spcPts val="1200"/>
                        </a:spcBef>
                        <a:spcAft>
                          <a:spcPts val="800"/>
                        </a:spcAft>
                        <a:buClrTx/>
                        <a:buSzTx/>
                        <a:buFontTx/>
                        <a:buNone/>
                        <a:tabLst/>
                        <a:defRPr/>
                      </a:pPr>
                      <a:r>
                        <a:rPr kumimoji="0" lang="en-US" sz="2400" b="0" i="0" u="none" strike="noStrike" kern="100" cap="none" spc="0" normalizeH="0" baseline="0" noProof="0">
                          <a:ln>
                            <a:noFill/>
                          </a:ln>
                          <a:solidFill>
                            <a:prstClr val="black"/>
                          </a:solidFill>
                          <a:effectLst/>
                          <a:uLnTx/>
                          <a:uFillTx/>
                          <a:latin typeface="Tw Cen MT" panose="020B0602020104020603"/>
                          <a:ea typeface="+mn-ea"/>
                          <a:cs typeface="+mn-cs"/>
                        </a:rPr>
                        <a:t>Express Publishing : </a:t>
                      </a:r>
                      <a:r>
                        <a:rPr kumimoji="0" lang="ar-DZ" sz="2400" b="0" i="0" u="none" strike="noStrike" kern="100" cap="none" spc="0" normalizeH="0" baseline="0" noProof="0">
                          <a:ln>
                            <a:noFill/>
                          </a:ln>
                          <a:solidFill>
                            <a:prstClr val="black"/>
                          </a:solidFill>
                          <a:effectLst/>
                          <a:uLnTx/>
                          <a:uFillTx/>
                          <a:latin typeface="Tw Cen MT" panose="020B0602020104020603"/>
                          <a:ea typeface="+mn-ea"/>
                          <a:cs typeface="+mn-cs"/>
                        </a:rPr>
                        <a:t>إكسبرس للنشر</a:t>
                      </a:r>
                      <a:endParaRPr kumimoji="0" lang="tr-TR" sz="24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Bef>
                          <a:spcPts val="1200"/>
                        </a:spcBef>
                        <a:spcAft>
                          <a:spcPts val="800"/>
                        </a:spcAft>
                        <a:buNone/>
                      </a:pPr>
                      <a:r>
                        <a:rPr lang="ar-AE" sz="2400" b="0"/>
                        <a:t>هندسة الحاسوب</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1610878573"/>
                  </a:ext>
                </a:extLst>
              </a:tr>
              <a:tr h="370840">
                <a:tc>
                  <a:txBody>
                    <a:bodyPr/>
                    <a:lstStyle/>
                    <a:p>
                      <a:pPr marL="0" marR="0" lvl="0" indent="0" algn="r" defTabSz="914400" rtl="0" eaLnBrk="1" fontAlgn="auto" latinLnBrk="0" hangingPunct="1">
                        <a:lnSpc>
                          <a:spcPct val="115000"/>
                        </a:lnSpc>
                        <a:spcBef>
                          <a:spcPts val="1200"/>
                        </a:spcBef>
                        <a:spcAft>
                          <a:spcPts val="800"/>
                        </a:spcAft>
                        <a:buClrTx/>
                        <a:buSzTx/>
                        <a:buFontTx/>
                        <a:buNone/>
                        <a:tabLst/>
                        <a:defRPr/>
                      </a:pPr>
                      <a:r>
                        <a:rPr kumimoji="0" lang="tr-TR" sz="2400" b="0" i="0" u="none" strike="noStrike" kern="100" cap="none" spc="0" normalizeH="0" baseline="0" noProof="0">
                          <a:ln>
                            <a:noFill/>
                          </a:ln>
                          <a:solidFill>
                            <a:prstClr val="black"/>
                          </a:solidFill>
                          <a:effectLst/>
                          <a:uLnTx/>
                          <a:uFillTx/>
                          <a:latin typeface="Tw Cen MT" panose="020B0602020104020603"/>
                          <a:ea typeface="+mn-ea"/>
                          <a:cs typeface="+mn-cs"/>
                        </a:rPr>
                        <a:t>Express Publishing : </a:t>
                      </a:r>
                      <a:r>
                        <a:rPr kumimoji="0" lang="ar-DZ" sz="2400" b="0" i="0" u="none" strike="noStrike" kern="100" cap="none" spc="0" normalizeH="0" baseline="0" noProof="0">
                          <a:ln>
                            <a:noFill/>
                          </a:ln>
                          <a:solidFill>
                            <a:prstClr val="black"/>
                          </a:solidFill>
                          <a:effectLst/>
                          <a:uLnTx/>
                          <a:uFillTx/>
                          <a:latin typeface="Tw Cen MT" panose="020B0602020104020603"/>
                          <a:ea typeface="+mn-ea"/>
                          <a:cs typeface="+mn-cs"/>
                        </a:rPr>
                        <a:t>إكسبرس للنشر</a:t>
                      </a:r>
                      <a:endParaRPr kumimoji="0" lang="tr-TR" sz="24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Bef>
                          <a:spcPts val="1200"/>
                        </a:spcBef>
                        <a:spcAft>
                          <a:spcPts val="800"/>
                        </a:spcAft>
                        <a:buNone/>
                      </a:pPr>
                      <a:r>
                        <a:rPr lang="ar-AE" sz="2400" b="0"/>
                        <a:t>الهندسة الوراثية</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2506395159"/>
                  </a:ext>
                </a:extLst>
              </a:tr>
              <a:tr h="370840">
                <a:tc>
                  <a:txBody>
                    <a:bodyPr/>
                    <a:lstStyle/>
                    <a:p>
                      <a:pPr marL="0" marR="0" lvl="0" indent="0" algn="r" defTabSz="914400" rtl="0" eaLnBrk="1" fontAlgn="auto" latinLnBrk="0" hangingPunct="1">
                        <a:lnSpc>
                          <a:spcPct val="115000"/>
                        </a:lnSpc>
                        <a:spcBef>
                          <a:spcPts val="1200"/>
                        </a:spcBef>
                        <a:spcAft>
                          <a:spcPts val="800"/>
                        </a:spcAft>
                        <a:buClrTx/>
                        <a:buSzTx/>
                        <a:buFontTx/>
                        <a:buNone/>
                        <a:tabLst/>
                        <a:defRPr/>
                      </a:pPr>
                      <a:r>
                        <a:rPr kumimoji="0" lang="tr-TR" sz="2400" b="0" i="0" u="none" strike="noStrike" kern="100" cap="none" spc="0" normalizeH="0" baseline="0" noProof="0">
                          <a:ln>
                            <a:noFill/>
                          </a:ln>
                          <a:solidFill>
                            <a:prstClr val="black"/>
                          </a:solidFill>
                          <a:effectLst/>
                          <a:uLnTx/>
                          <a:uFillTx/>
                          <a:latin typeface="Tw Cen MT" panose="020B0602020104020603"/>
                          <a:ea typeface="+mn-ea"/>
                          <a:cs typeface="+mn-cs"/>
                        </a:rPr>
                        <a:t>Express Publishing : </a:t>
                      </a:r>
                      <a:r>
                        <a:rPr kumimoji="0" lang="ar-DZ" sz="2400" b="0" i="0" u="none" strike="noStrike" kern="100" cap="none" spc="0" normalizeH="0" baseline="0" noProof="0">
                          <a:ln>
                            <a:noFill/>
                          </a:ln>
                          <a:solidFill>
                            <a:prstClr val="black"/>
                          </a:solidFill>
                          <a:effectLst/>
                          <a:uLnTx/>
                          <a:uFillTx/>
                          <a:latin typeface="Tw Cen MT" panose="020B0602020104020603"/>
                          <a:ea typeface="+mn-ea"/>
                          <a:cs typeface="+mn-cs"/>
                        </a:rPr>
                        <a:t>إكسبرس للنشر</a:t>
                      </a:r>
                      <a:endParaRPr kumimoji="0" lang="tr-TR" sz="24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Bef>
                          <a:spcPts val="1200"/>
                        </a:spcBef>
                        <a:spcAft>
                          <a:spcPts val="800"/>
                        </a:spcAft>
                        <a:buNone/>
                      </a:pPr>
                      <a:r>
                        <a:rPr lang="ar-AE" sz="2400" b="0"/>
                        <a:t>الهندسة الكهربائية</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1193513231"/>
                  </a:ext>
                </a:extLst>
              </a:tr>
              <a:tr h="370840">
                <a:tc>
                  <a:txBody>
                    <a:bodyPr/>
                    <a:lstStyle/>
                    <a:p>
                      <a:pPr marL="0" marR="0" lvl="0" indent="0" algn="r" defTabSz="914400" rtl="0" eaLnBrk="1" fontAlgn="auto" latinLnBrk="0" hangingPunct="1">
                        <a:lnSpc>
                          <a:spcPct val="115000"/>
                        </a:lnSpc>
                        <a:spcBef>
                          <a:spcPts val="1200"/>
                        </a:spcBef>
                        <a:spcAft>
                          <a:spcPts val="800"/>
                        </a:spcAft>
                        <a:buClrTx/>
                        <a:buSzTx/>
                        <a:buFontTx/>
                        <a:buNone/>
                        <a:tabLst/>
                        <a:defRPr/>
                      </a:pPr>
                      <a:r>
                        <a:rPr kumimoji="0" lang="tr-TR" sz="2400" b="0" i="0" u="none" strike="noStrike" kern="100" cap="none" spc="0" normalizeH="0" baseline="0" noProof="0">
                          <a:ln>
                            <a:noFill/>
                          </a:ln>
                          <a:solidFill>
                            <a:prstClr val="black"/>
                          </a:solidFill>
                          <a:effectLst/>
                          <a:uLnTx/>
                          <a:uFillTx/>
                          <a:latin typeface="Tw Cen MT" panose="020B0602020104020603"/>
                          <a:ea typeface="+mn-ea"/>
                          <a:cs typeface="+mn-cs"/>
                        </a:rPr>
                        <a:t>Express Publishing : </a:t>
                      </a:r>
                      <a:r>
                        <a:rPr kumimoji="0" lang="ar-DZ" sz="2400" b="0" i="0" u="none" strike="noStrike" kern="100" cap="none" spc="0" normalizeH="0" baseline="0" noProof="0">
                          <a:ln>
                            <a:noFill/>
                          </a:ln>
                          <a:solidFill>
                            <a:prstClr val="black"/>
                          </a:solidFill>
                          <a:effectLst/>
                          <a:uLnTx/>
                          <a:uFillTx/>
                          <a:latin typeface="Tw Cen MT" panose="020B0602020104020603"/>
                          <a:ea typeface="+mn-ea"/>
                          <a:cs typeface="+mn-cs"/>
                        </a:rPr>
                        <a:t>إكسبرس للنشر</a:t>
                      </a:r>
                      <a:endParaRPr kumimoji="0" lang="tr-TR" sz="24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Bef>
                          <a:spcPts val="1200"/>
                        </a:spcBef>
                        <a:spcAft>
                          <a:spcPts val="800"/>
                        </a:spcAft>
                        <a:buNone/>
                      </a:pPr>
                      <a:r>
                        <a:rPr lang="ar-AE" sz="2400" b="0"/>
                        <a:t>الهندسة الصناعية</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3195862803"/>
                  </a:ext>
                </a:extLst>
              </a:tr>
              <a:tr h="370840">
                <a:tc>
                  <a:txBody>
                    <a:bodyPr/>
                    <a:lstStyle/>
                    <a:p>
                      <a:pPr marL="0" marR="0" lvl="0" indent="0" algn="r" defTabSz="914400" rtl="0" eaLnBrk="1" fontAlgn="auto" latinLnBrk="0" hangingPunct="1">
                        <a:lnSpc>
                          <a:spcPct val="115000"/>
                        </a:lnSpc>
                        <a:spcBef>
                          <a:spcPts val="1200"/>
                        </a:spcBef>
                        <a:spcAft>
                          <a:spcPts val="800"/>
                        </a:spcAft>
                        <a:buClrTx/>
                        <a:buSzTx/>
                        <a:buFontTx/>
                        <a:buNone/>
                        <a:tabLst/>
                        <a:defRPr/>
                      </a:pPr>
                      <a:r>
                        <a:rPr kumimoji="0" lang="tr-TR" sz="2400" b="0" i="0" u="none" strike="noStrike" kern="100" cap="none" spc="0" normalizeH="0" baseline="0" noProof="0">
                          <a:ln>
                            <a:noFill/>
                          </a:ln>
                          <a:solidFill>
                            <a:prstClr val="black"/>
                          </a:solidFill>
                          <a:effectLst/>
                          <a:uLnTx/>
                          <a:uFillTx/>
                          <a:latin typeface="Tw Cen MT" panose="020B0602020104020603"/>
                          <a:ea typeface="+mn-ea"/>
                          <a:cs typeface="+mn-cs"/>
                        </a:rPr>
                        <a:t>Express Publishing : </a:t>
                      </a:r>
                      <a:r>
                        <a:rPr kumimoji="0" lang="ar-DZ" sz="2400" b="0" i="0" u="none" strike="noStrike" kern="100" cap="none" spc="0" normalizeH="0" baseline="0" noProof="0">
                          <a:ln>
                            <a:noFill/>
                          </a:ln>
                          <a:solidFill>
                            <a:prstClr val="black"/>
                          </a:solidFill>
                          <a:effectLst/>
                          <a:uLnTx/>
                          <a:uFillTx/>
                          <a:latin typeface="Tw Cen MT" panose="020B0602020104020603"/>
                          <a:ea typeface="+mn-ea"/>
                          <a:cs typeface="+mn-cs"/>
                        </a:rPr>
                        <a:t>إكسبرس للنشر</a:t>
                      </a:r>
                      <a:endParaRPr kumimoji="0" lang="tr-TR" sz="24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Bef>
                          <a:spcPts val="1200"/>
                        </a:spcBef>
                        <a:spcAft>
                          <a:spcPts val="800"/>
                        </a:spcAft>
                        <a:buNone/>
                      </a:pPr>
                      <a:r>
                        <a:rPr lang="ar-AE" sz="2400" b="0"/>
                        <a:t>الهندسة الكيميائية</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2784795447"/>
                  </a:ext>
                </a:extLst>
              </a:tr>
              <a:tr h="370840">
                <a:tc>
                  <a:txBody>
                    <a:bodyPr/>
                    <a:lstStyle/>
                    <a:p>
                      <a:pPr marL="0" marR="0" lvl="0" indent="0" algn="r" defTabSz="914400" rtl="0" eaLnBrk="1" fontAlgn="auto" latinLnBrk="0" hangingPunct="1">
                        <a:lnSpc>
                          <a:spcPct val="115000"/>
                        </a:lnSpc>
                        <a:spcBef>
                          <a:spcPts val="1200"/>
                        </a:spcBef>
                        <a:spcAft>
                          <a:spcPts val="800"/>
                        </a:spcAft>
                        <a:buClrTx/>
                        <a:buSzTx/>
                        <a:buFontTx/>
                        <a:buNone/>
                        <a:tabLst/>
                        <a:defRPr/>
                      </a:pPr>
                      <a:r>
                        <a:rPr kumimoji="0" lang="tr-TR" sz="2400" b="0" i="0" u="none" strike="noStrike" kern="100" cap="none" spc="0" normalizeH="0" baseline="0" noProof="0">
                          <a:ln>
                            <a:noFill/>
                          </a:ln>
                          <a:solidFill>
                            <a:prstClr val="black"/>
                          </a:solidFill>
                          <a:effectLst/>
                          <a:uLnTx/>
                          <a:uFillTx/>
                          <a:latin typeface="Tw Cen MT" panose="020B0602020104020603"/>
                          <a:ea typeface="+mn-ea"/>
                          <a:cs typeface="+mn-cs"/>
                        </a:rPr>
                        <a:t>Express Publishing : </a:t>
                      </a:r>
                      <a:r>
                        <a:rPr kumimoji="0" lang="ar-DZ" sz="2400" b="0" i="0" u="none" strike="noStrike" kern="100" cap="none" spc="0" normalizeH="0" baseline="0" noProof="0">
                          <a:ln>
                            <a:noFill/>
                          </a:ln>
                          <a:solidFill>
                            <a:prstClr val="black"/>
                          </a:solidFill>
                          <a:effectLst/>
                          <a:uLnTx/>
                          <a:uFillTx/>
                          <a:latin typeface="Tw Cen MT" panose="020B0602020104020603"/>
                          <a:ea typeface="+mn-ea"/>
                          <a:cs typeface="+mn-cs"/>
                        </a:rPr>
                        <a:t>إكسبرس للنشر</a:t>
                      </a:r>
                      <a:endParaRPr kumimoji="0" lang="tr-TR" sz="24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Bef>
                          <a:spcPts val="1200"/>
                        </a:spcBef>
                        <a:spcAft>
                          <a:spcPts val="800"/>
                        </a:spcAft>
                        <a:buNone/>
                      </a:pPr>
                      <a:r>
                        <a:rPr lang="ar-AE" sz="2400" b="0"/>
                        <a:t>هندسة البرمجيات</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1163482985"/>
                  </a:ext>
                </a:extLst>
              </a:tr>
              <a:tr h="370840">
                <a:tc>
                  <a:txBody>
                    <a:bodyPr/>
                    <a:lstStyle/>
                    <a:p>
                      <a:pPr marL="0" marR="0" lvl="0" indent="0" algn="r" defTabSz="914400" rtl="0" eaLnBrk="1" fontAlgn="auto" latinLnBrk="0" hangingPunct="1">
                        <a:lnSpc>
                          <a:spcPct val="115000"/>
                        </a:lnSpc>
                        <a:spcBef>
                          <a:spcPts val="1200"/>
                        </a:spcBef>
                        <a:spcAft>
                          <a:spcPts val="800"/>
                        </a:spcAft>
                        <a:buClrTx/>
                        <a:buSzTx/>
                        <a:buFontTx/>
                        <a:buNone/>
                        <a:tabLst/>
                        <a:defRPr/>
                      </a:pPr>
                      <a:r>
                        <a:rPr kumimoji="0" lang="tr-TR" sz="2400" b="0" i="0" u="none" strike="noStrike" kern="100" cap="none" spc="0" normalizeH="0" baseline="0" noProof="0">
                          <a:ln>
                            <a:noFill/>
                          </a:ln>
                          <a:solidFill>
                            <a:prstClr val="black"/>
                          </a:solidFill>
                          <a:effectLst/>
                          <a:uLnTx/>
                          <a:uFillTx/>
                          <a:latin typeface="Tw Cen MT" panose="020B0602020104020603"/>
                          <a:ea typeface="+mn-ea"/>
                          <a:cs typeface="+mn-cs"/>
                        </a:rPr>
                        <a:t>Express Publishing : </a:t>
                      </a:r>
                      <a:r>
                        <a:rPr kumimoji="0" lang="ar-DZ" sz="2400" b="0" i="0" u="none" strike="noStrike" kern="100" cap="none" spc="0" normalizeH="0" baseline="0" noProof="0">
                          <a:ln>
                            <a:noFill/>
                          </a:ln>
                          <a:solidFill>
                            <a:prstClr val="black"/>
                          </a:solidFill>
                          <a:effectLst/>
                          <a:uLnTx/>
                          <a:uFillTx/>
                          <a:latin typeface="Tw Cen MT" panose="020B0602020104020603"/>
                          <a:ea typeface="+mn-ea"/>
                          <a:cs typeface="+mn-cs"/>
                        </a:rPr>
                        <a:t>إكسبرس للنشر</a:t>
                      </a:r>
                      <a:endParaRPr kumimoji="0" lang="tr-TR" sz="24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tc>
                  <a:txBody>
                    <a:bodyPr/>
                    <a:lstStyle/>
                    <a:p>
                      <a:pPr marL="0" marR="0" algn="r" rtl="1">
                        <a:lnSpc>
                          <a:spcPct val="115000"/>
                        </a:lnSpc>
                        <a:spcBef>
                          <a:spcPts val="1200"/>
                        </a:spcBef>
                        <a:spcAft>
                          <a:spcPts val="800"/>
                        </a:spcAft>
                        <a:buNone/>
                      </a:pPr>
                      <a:r>
                        <a:rPr lang="ar-AE" sz="2400" b="0"/>
                        <a:t>الطبي </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2965793159"/>
                  </a:ext>
                </a:extLst>
              </a:tr>
              <a:tr h="370840">
                <a:tc>
                  <a:txBody>
                    <a:bodyPr/>
                    <a:lstStyle/>
                    <a:p>
                      <a:pPr marL="0" marR="0" algn="r" rtl="0">
                        <a:lnSpc>
                          <a:spcPct val="115000"/>
                        </a:lnSpc>
                        <a:spcBef>
                          <a:spcPts val="1200"/>
                        </a:spcBef>
                        <a:spcAft>
                          <a:spcPts val="800"/>
                        </a:spcAft>
                        <a:buNone/>
                      </a:pPr>
                      <a:r>
                        <a:rPr kumimoji="0" lang="tr-TR" sz="2400" b="0" i="0" u="none" strike="noStrike" kern="100" cap="none" spc="0" normalizeH="0" baseline="0">
                          <a:ln>
                            <a:noFill/>
                          </a:ln>
                          <a:solidFill>
                            <a:prstClr val="black"/>
                          </a:solidFill>
                          <a:effectLst/>
                          <a:uLnTx/>
                          <a:uFillTx/>
                          <a:latin typeface="Tw Cen MT" panose="020B0602020104020603"/>
                          <a:ea typeface="+mn-ea"/>
                          <a:cs typeface="+mn-cs"/>
                        </a:rPr>
                        <a:t>Üsküdar </a:t>
                      </a:r>
                      <a:r>
                        <a:rPr kumimoji="0" lang="tr-TR" sz="2400" b="0" i="0" u="none" strike="noStrike" kern="100" cap="none" spc="0" normalizeH="0" baseline="0" err="1">
                          <a:ln>
                            <a:noFill/>
                          </a:ln>
                          <a:solidFill>
                            <a:prstClr val="black"/>
                          </a:solidFill>
                          <a:effectLst/>
                          <a:uLnTx/>
                          <a:uFillTx/>
                          <a:latin typeface="Tw Cen MT" panose="020B0602020104020603"/>
                          <a:ea typeface="+mn-ea"/>
                          <a:cs typeface="+mn-cs"/>
                        </a:rPr>
                        <a:t>University</a:t>
                      </a:r>
                      <a:r>
                        <a:rPr kumimoji="0" lang="tr-TR" sz="2400" b="0" i="0" u="none" strike="noStrike" kern="100" cap="none" spc="0" normalizeH="0" baseline="0">
                          <a:ln>
                            <a:noFill/>
                          </a:ln>
                          <a:solidFill>
                            <a:prstClr val="black"/>
                          </a:solidFill>
                          <a:effectLst/>
                          <a:uLnTx/>
                          <a:uFillTx/>
                          <a:latin typeface="Tw Cen MT" panose="020B0602020104020603"/>
                          <a:ea typeface="+mn-ea"/>
                          <a:cs typeface="+mn-cs"/>
                        </a:rPr>
                        <a:t> </a:t>
                      </a:r>
                      <a:r>
                        <a:rPr kumimoji="0" lang="tr-TR" sz="2400" b="0" i="0" u="none" strike="noStrike" kern="100" cap="none" spc="0" normalizeH="0" baseline="0" err="1">
                          <a:ln>
                            <a:noFill/>
                          </a:ln>
                          <a:solidFill>
                            <a:prstClr val="black"/>
                          </a:solidFill>
                          <a:effectLst/>
                          <a:uLnTx/>
                          <a:uFillTx/>
                          <a:latin typeface="Tw Cen MT" panose="020B0602020104020603"/>
                          <a:ea typeface="+mn-ea"/>
                          <a:cs typeface="+mn-cs"/>
                        </a:rPr>
                        <a:t>Press</a:t>
                      </a:r>
                      <a:r>
                        <a:rPr kumimoji="0" lang="tr-TR" sz="2400" b="0" i="0" u="none" strike="noStrike" kern="100" cap="none" spc="0" normalizeH="0" baseline="0">
                          <a:ln>
                            <a:noFill/>
                          </a:ln>
                          <a:solidFill>
                            <a:prstClr val="black"/>
                          </a:solidFill>
                          <a:effectLst/>
                          <a:uLnTx/>
                          <a:uFillTx/>
                          <a:latin typeface="Tw Cen MT" panose="020B0602020104020603"/>
                          <a:ea typeface="+mn-ea"/>
                          <a:cs typeface="+mn-cs"/>
                        </a:rPr>
                        <a:t> : </a:t>
                      </a:r>
                      <a:r>
                        <a:rPr kumimoji="0" lang="ar-AE" sz="2400" b="0" i="0" u="none" strike="noStrike" kern="100" cap="none" spc="0" normalizeH="0" baseline="0">
                          <a:ln>
                            <a:noFill/>
                          </a:ln>
                          <a:solidFill>
                            <a:prstClr val="black"/>
                          </a:solidFill>
                          <a:effectLst/>
                          <a:uLnTx/>
                          <a:uFillTx/>
                          <a:latin typeface="Tw Cen MT" panose="020B0602020104020603"/>
                          <a:ea typeface="+mn-ea"/>
                          <a:cs typeface="+mn-cs"/>
                        </a:rPr>
                        <a:t>دار نشر جامعة أسكودار</a:t>
                      </a:r>
                      <a:endParaRPr kumimoji="0" lang="tr-TR" sz="2400" b="0" i="0" u="none" strike="noStrike" kern="100" cap="none" spc="0" normalizeH="0" baseline="0">
                        <a:ln>
                          <a:noFill/>
                        </a:ln>
                        <a:solidFill>
                          <a:prstClr val="black"/>
                        </a:solidFill>
                        <a:effectLst/>
                        <a:uLnTx/>
                        <a:uFillTx/>
                        <a:latin typeface="Tw Cen MT" panose="020B0602020104020603"/>
                        <a:ea typeface="+mn-ea"/>
                        <a:cs typeface="+mn-cs"/>
                      </a:endParaRPr>
                    </a:p>
                  </a:txBody>
                  <a:tcPr marL="43567" marR="43567" marT="0" marB="0"/>
                </a:tc>
                <a:tc>
                  <a:txBody>
                    <a:bodyPr/>
                    <a:lstStyle/>
                    <a:p>
                      <a:pPr marL="0" marR="0" algn="r" rtl="1">
                        <a:lnSpc>
                          <a:spcPct val="115000"/>
                        </a:lnSpc>
                        <a:spcBef>
                          <a:spcPts val="1200"/>
                        </a:spcBef>
                        <a:spcAft>
                          <a:spcPts val="800"/>
                        </a:spcAft>
                        <a:buNone/>
                      </a:pPr>
                      <a:r>
                        <a:rPr lang="ar-AE" sz="2400" b="0"/>
                        <a:t>العلوم السياسية والعلاقات الدولية</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2278225647"/>
                  </a:ext>
                </a:extLst>
              </a:tr>
              <a:tr h="370840">
                <a:tc>
                  <a:txBody>
                    <a:bodyPr/>
                    <a:lstStyle/>
                    <a:p>
                      <a:pPr marL="0" marR="0" algn="r" rtl="0">
                        <a:lnSpc>
                          <a:spcPct val="115000"/>
                        </a:lnSpc>
                        <a:spcBef>
                          <a:spcPts val="1200"/>
                        </a:spcBef>
                        <a:spcAft>
                          <a:spcPts val="800"/>
                        </a:spcAft>
                        <a:buNone/>
                      </a:pPr>
                      <a:r>
                        <a:rPr kumimoji="0" lang="tr-TR" sz="2400" b="0" i="0" u="none" strike="noStrike" kern="100" cap="none" spc="0" normalizeH="0" baseline="0">
                          <a:ln>
                            <a:noFill/>
                          </a:ln>
                          <a:solidFill>
                            <a:prstClr val="black"/>
                          </a:solidFill>
                          <a:effectLst/>
                          <a:uLnTx/>
                          <a:uFillTx/>
                          <a:latin typeface="Tw Cen MT" panose="020B0602020104020603"/>
                          <a:ea typeface="+mn-ea"/>
                          <a:cs typeface="+mn-cs"/>
                        </a:rPr>
                        <a:t>Üsküdar </a:t>
                      </a:r>
                      <a:r>
                        <a:rPr kumimoji="0" lang="tr-TR" sz="2400" b="0" i="0" u="none" strike="noStrike" kern="100" cap="none" spc="0" normalizeH="0" baseline="0" err="1">
                          <a:ln>
                            <a:noFill/>
                          </a:ln>
                          <a:solidFill>
                            <a:prstClr val="black"/>
                          </a:solidFill>
                          <a:effectLst/>
                          <a:uLnTx/>
                          <a:uFillTx/>
                          <a:latin typeface="Tw Cen MT" panose="020B0602020104020603"/>
                          <a:ea typeface="+mn-ea"/>
                          <a:cs typeface="+mn-cs"/>
                        </a:rPr>
                        <a:t>University</a:t>
                      </a:r>
                      <a:r>
                        <a:rPr kumimoji="0" lang="tr-TR" sz="2400" b="0" i="0" u="none" strike="noStrike" kern="100" cap="none" spc="0" normalizeH="0" baseline="0">
                          <a:ln>
                            <a:noFill/>
                          </a:ln>
                          <a:solidFill>
                            <a:prstClr val="black"/>
                          </a:solidFill>
                          <a:effectLst/>
                          <a:uLnTx/>
                          <a:uFillTx/>
                          <a:latin typeface="Tw Cen MT" panose="020B0602020104020603"/>
                          <a:ea typeface="+mn-ea"/>
                          <a:cs typeface="+mn-cs"/>
                        </a:rPr>
                        <a:t> </a:t>
                      </a:r>
                      <a:r>
                        <a:rPr kumimoji="0" lang="tr-TR" sz="2400" b="0" i="0" u="none" strike="noStrike" kern="100" cap="none" spc="0" normalizeH="0" baseline="0" err="1">
                          <a:ln>
                            <a:noFill/>
                          </a:ln>
                          <a:solidFill>
                            <a:prstClr val="black"/>
                          </a:solidFill>
                          <a:effectLst/>
                          <a:uLnTx/>
                          <a:uFillTx/>
                          <a:latin typeface="Tw Cen MT" panose="020B0602020104020603"/>
                          <a:ea typeface="+mn-ea"/>
                          <a:cs typeface="+mn-cs"/>
                        </a:rPr>
                        <a:t>Press</a:t>
                      </a:r>
                      <a:r>
                        <a:rPr kumimoji="0" lang="tr-TR" sz="2400" b="0" i="0" u="none" strike="noStrike" kern="100" cap="none" spc="0" normalizeH="0" baseline="0">
                          <a:ln>
                            <a:noFill/>
                          </a:ln>
                          <a:solidFill>
                            <a:prstClr val="black"/>
                          </a:solidFill>
                          <a:effectLst/>
                          <a:uLnTx/>
                          <a:uFillTx/>
                          <a:latin typeface="Tw Cen MT" panose="020B0602020104020603"/>
                          <a:ea typeface="+mn-ea"/>
                          <a:cs typeface="+mn-cs"/>
                        </a:rPr>
                        <a:t> : </a:t>
                      </a:r>
                      <a:r>
                        <a:rPr kumimoji="0" lang="ar-AE" sz="2400" b="0" i="0" u="none" strike="noStrike" kern="100" cap="none" spc="0" normalizeH="0" baseline="0">
                          <a:ln>
                            <a:noFill/>
                          </a:ln>
                          <a:solidFill>
                            <a:prstClr val="black"/>
                          </a:solidFill>
                          <a:effectLst/>
                          <a:uLnTx/>
                          <a:uFillTx/>
                          <a:latin typeface="Tw Cen MT" panose="020B0602020104020603"/>
                          <a:ea typeface="+mn-ea"/>
                          <a:cs typeface="+mn-cs"/>
                        </a:rPr>
                        <a:t>دار نشر جامعة أسكودار</a:t>
                      </a:r>
                      <a:br>
                        <a:rPr kumimoji="0" lang="ar-AE" sz="2400" b="0" i="0" u="none" strike="noStrike" kern="100" cap="none" spc="0" normalizeH="0" baseline="0">
                          <a:ln>
                            <a:noFill/>
                          </a:ln>
                          <a:solidFill>
                            <a:prstClr val="black"/>
                          </a:solidFill>
                          <a:effectLst/>
                          <a:uLnTx/>
                          <a:uFillTx/>
                          <a:latin typeface="Tw Cen MT" panose="020B0602020104020603"/>
                          <a:ea typeface="+mn-ea"/>
                          <a:cs typeface="+mn-cs"/>
                        </a:rPr>
                      </a:br>
                      <a:endParaRPr kumimoji="0" lang="tr-TR" sz="2400" b="0" i="0" u="none" strike="noStrike" kern="100" cap="none" spc="0" normalizeH="0" baseline="0">
                        <a:ln>
                          <a:noFill/>
                        </a:ln>
                        <a:solidFill>
                          <a:prstClr val="black"/>
                        </a:solidFill>
                        <a:effectLst/>
                        <a:uLnTx/>
                        <a:uFillTx/>
                        <a:latin typeface="Tw Cen MT" panose="020B0602020104020603"/>
                        <a:ea typeface="+mn-ea"/>
                        <a:cs typeface="+mn-cs"/>
                      </a:endParaRPr>
                    </a:p>
                  </a:txBody>
                  <a:tcPr marL="43567" marR="43567" marT="0" marB="0"/>
                </a:tc>
                <a:tc>
                  <a:txBody>
                    <a:bodyPr/>
                    <a:lstStyle/>
                    <a:p>
                      <a:pPr marL="0" marR="0" algn="r" rtl="1">
                        <a:lnSpc>
                          <a:spcPct val="115000"/>
                        </a:lnSpc>
                        <a:spcBef>
                          <a:spcPts val="1200"/>
                        </a:spcBef>
                        <a:spcAft>
                          <a:spcPts val="800"/>
                        </a:spcAft>
                        <a:buNone/>
                      </a:pPr>
                      <a:r>
                        <a:rPr lang="ar-AE" sz="2400" b="0"/>
                        <a:t>الترجمة الفورية والتحريرية</a:t>
                      </a:r>
                      <a:endParaRPr lang="tr-TR" sz="1800" b="0" kern="100">
                        <a:effectLst/>
                        <a:latin typeface="Aptos" panose="020B0004020202020204" pitchFamily="34" charset="0"/>
                        <a:ea typeface="Aptos" panose="020B0004020202020204" pitchFamily="34" charset="0"/>
                        <a:cs typeface="Times New Roman" panose="02020603050405020304" pitchFamily="18" charset="0"/>
                      </a:endParaRPr>
                    </a:p>
                  </a:txBody>
                  <a:tcPr marL="43567" marR="43567" marT="0" marB="0"/>
                </a:tc>
                <a:extLst>
                  <a:ext uri="{0D108BD9-81ED-4DB2-BD59-A6C34878D82A}">
                    <a16:rowId xmlns:a16="http://schemas.microsoft.com/office/drawing/2014/main" val="2981612296"/>
                  </a:ext>
                </a:extLst>
              </a:tr>
            </a:tbl>
          </a:graphicData>
        </a:graphic>
      </p:graphicFrame>
    </p:spTree>
    <p:extLst>
      <p:ext uri="{BB962C8B-B14F-4D97-AF65-F5344CB8AC3E}">
        <p14:creationId xmlns:p14="http://schemas.microsoft.com/office/powerpoint/2010/main" val="1177135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84138"/>
            <a:ext cx="11655425" cy="1150938"/>
          </a:xfrm>
        </p:spPr>
        <p:txBody>
          <a:bodyPr>
            <a:noAutofit/>
          </a:bodyPr>
          <a:lstStyle/>
          <a:p>
            <a:pPr algn="ctr"/>
            <a:r>
              <a:rPr lang="ar-AE" sz="40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مركز التعلم / نادي التحدث / مركز الكتابة</a:t>
            </a:r>
            <a:endParaRPr lang="tr-TR" sz="4000" dirty="0"/>
          </a:p>
        </p:txBody>
      </p:sp>
      <p:pic>
        <p:nvPicPr>
          <p:cNvPr id="3" name="Picture 2">
            <a:extLst>
              <a:ext uri="{FF2B5EF4-FFF2-40B4-BE49-F238E27FC236}">
                <a16:creationId xmlns:a16="http://schemas.microsoft.com/office/drawing/2014/main" id="{A373E1AA-1481-329E-9AB4-8A72091628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grpSp>
        <p:nvGrpSpPr>
          <p:cNvPr id="11" name="Group 10">
            <a:extLst>
              <a:ext uri="{FF2B5EF4-FFF2-40B4-BE49-F238E27FC236}">
                <a16:creationId xmlns:a16="http://schemas.microsoft.com/office/drawing/2014/main" id="{A35BA182-BC62-AEAA-20C5-D67D2A847FF6}"/>
              </a:ext>
            </a:extLst>
          </p:cNvPr>
          <p:cNvGrpSpPr/>
          <p:nvPr/>
        </p:nvGrpSpPr>
        <p:grpSpPr>
          <a:xfrm>
            <a:off x="1696719" y="1280160"/>
            <a:ext cx="3817119" cy="2595578"/>
            <a:chOff x="0" y="0"/>
            <a:chExt cx="5120640" cy="3622853"/>
          </a:xfrm>
        </p:grpSpPr>
        <p:sp>
          <p:nvSpPr>
            <p:cNvPr id="12" name="Freeform 10">
              <a:extLst>
                <a:ext uri="{FF2B5EF4-FFF2-40B4-BE49-F238E27FC236}">
                  <a16:creationId xmlns:a16="http://schemas.microsoft.com/office/drawing/2014/main" id="{6D15337F-BE6A-5715-A5C1-DDD3EE755BCE}"/>
                </a:ext>
              </a:extLst>
            </p:cNvPr>
            <p:cNvSpPr/>
            <p:nvPr/>
          </p:nvSpPr>
          <p:spPr>
            <a:xfrm>
              <a:off x="0" y="0"/>
              <a:ext cx="5120640" cy="3622802"/>
            </a:xfrm>
            <a:custGeom>
              <a:avLst/>
              <a:gdLst/>
              <a:ahLst/>
              <a:cxnLst/>
              <a:rect l="l" t="t" r="r" b="b"/>
              <a:pathLst>
                <a:path w="5120640" h="3622802">
                  <a:moveTo>
                    <a:pt x="319979" y="0"/>
                  </a:moveTo>
                  <a:lnTo>
                    <a:pt x="4800661" y="0"/>
                  </a:lnTo>
                  <a:cubicBezTo>
                    <a:pt x="4885525" y="0"/>
                    <a:pt x="4966913" y="33712"/>
                    <a:pt x="5026921" y="93720"/>
                  </a:cubicBezTo>
                  <a:cubicBezTo>
                    <a:pt x="5086928" y="153727"/>
                    <a:pt x="5120640" y="235115"/>
                    <a:pt x="5120640" y="319979"/>
                  </a:cubicBezTo>
                  <a:lnTo>
                    <a:pt x="5120640" y="3302823"/>
                  </a:lnTo>
                  <a:cubicBezTo>
                    <a:pt x="5120640" y="3387687"/>
                    <a:pt x="5086928" y="3469075"/>
                    <a:pt x="5026921" y="3529083"/>
                  </a:cubicBezTo>
                  <a:cubicBezTo>
                    <a:pt x="4966913" y="3589090"/>
                    <a:pt x="4885525" y="3622802"/>
                    <a:pt x="4800661" y="3622802"/>
                  </a:cubicBezTo>
                  <a:lnTo>
                    <a:pt x="319979" y="3622802"/>
                  </a:lnTo>
                  <a:cubicBezTo>
                    <a:pt x="235115" y="3622802"/>
                    <a:pt x="153727" y="3589090"/>
                    <a:pt x="93720" y="3529083"/>
                  </a:cubicBezTo>
                  <a:cubicBezTo>
                    <a:pt x="33712" y="3469075"/>
                    <a:pt x="0" y="3387687"/>
                    <a:pt x="0" y="3302823"/>
                  </a:cubicBezTo>
                  <a:lnTo>
                    <a:pt x="0" y="319979"/>
                  </a:lnTo>
                  <a:cubicBezTo>
                    <a:pt x="0" y="235115"/>
                    <a:pt x="33712" y="153727"/>
                    <a:pt x="93720" y="93720"/>
                  </a:cubicBezTo>
                  <a:cubicBezTo>
                    <a:pt x="153727" y="33712"/>
                    <a:pt x="235115" y="0"/>
                    <a:pt x="319979" y="0"/>
                  </a:cubicBezTo>
                  <a:close/>
                </a:path>
              </a:pathLst>
            </a:custGeom>
            <a:blipFill>
              <a:blip r:embed="rId3"/>
              <a:stretch>
                <a:fillRect t="-85" b="-86"/>
              </a:stretch>
            </a:blipFill>
          </p:spPr>
          <p:txBody>
            <a:bodyPr/>
            <a:lstStyle/>
            <a:p>
              <a:endParaRPr lang="tr-TR"/>
            </a:p>
          </p:txBody>
        </p:sp>
      </p:grpSp>
      <p:grpSp>
        <p:nvGrpSpPr>
          <p:cNvPr id="13" name="Group 12">
            <a:extLst>
              <a:ext uri="{FF2B5EF4-FFF2-40B4-BE49-F238E27FC236}">
                <a16:creationId xmlns:a16="http://schemas.microsoft.com/office/drawing/2014/main" id="{92908030-F2F1-9FD9-5415-BB2E06BC2556}"/>
              </a:ext>
            </a:extLst>
          </p:cNvPr>
          <p:cNvGrpSpPr/>
          <p:nvPr/>
        </p:nvGrpSpPr>
        <p:grpSpPr>
          <a:xfrm>
            <a:off x="1696720" y="4114800"/>
            <a:ext cx="3680829" cy="2743200"/>
            <a:chOff x="0" y="0"/>
            <a:chExt cx="5120640" cy="3622853"/>
          </a:xfrm>
        </p:grpSpPr>
        <p:sp>
          <p:nvSpPr>
            <p:cNvPr id="14" name="Freeform 12">
              <a:extLst>
                <a:ext uri="{FF2B5EF4-FFF2-40B4-BE49-F238E27FC236}">
                  <a16:creationId xmlns:a16="http://schemas.microsoft.com/office/drawing/2014/main" id="{AEF686D0-9502-EC92-89B8-41C5BCC86B3D}"/>
                </a:ext>
              </a:extLst>
            </p:cNvPr>
            <p:cNvSpPr/>
            <p:nvPr/>
          </p:nvSpPr>
          <p:spPr>
            <a:xfrm>
              <a:off x="0" y="0"/>
              <a:ext cx="5120640" cy="3622802"/>
            </a:xfrm>
            <a:custGeom>
              <a:avLst/>
              <a:gdLst/>
              <a:ahLst/>
              <a:cxnLst/>
              <a:rect l="l" t="t" r="r" b="b"/>
              <a:pathLst>
                <a:path w="5120640" h="3622802">
                  <a:moveTo>
                    <a:pt x="304886" y="0"/>
                  </a:moveTo>
                  <a:lnTo>
                    <a:pt x="4815755" y="0"/>
                  </a:lnTo>
                  <a:cubicBezTo>
                    <a:pt x="4984138" y="0"/>
                    <a:pt x="5120640" y="136502"/>
                    <a:pt x="5120640" y="304886"/>
                  </a:cubicBezTo>
                  <a:lnTo>
                    <a:pt x="5120640" y="3317916"/>
                  </a:lnTo>
                  <a:cubicBezTo>
                    <a:pt x="5120640" y="3486300"/>
                    <a:pt x="4984138" y="3622802"/>
                    <a:pt x="4815755" y="3622802"/>
                  </a:cubicBezTo>
                  <a:lnTo>
                    <a:pt x="304886" y="3622802"/>
                  </a:lnTo>
                  <a:cubicBezTo>
                    <a:pt x="136502" y="3622802"/>
                    <a:pt x="0" y="3486300"/>
                    <a:pt x="0" y="3317916"/>
                  </a:cubicBezTo>
                  <a:lnTo>
                    <a:pt x="0" y="304886"/>
                  </a:lnTo>
                  <a:cubicBezTo>
                    <a:pt x="0" y="136502"/>
                    <a:pt x="136502" y="0"/>
                    <a:pt x="304886" y="0"/>
                  </a:cubicBezTo>
                  <a:close/>
                </a:path>
              </a:pathLst>
            </a:custGeom>
            <a:blipFill>
              <a:blip r:embed="rId4"/>
              <a:stretch>
                <a:fillRect t="-56" b="-57"/>
              </a:stretch>
            </a:blipFill>
          </p:spPr>
          <p:txBody>
            <a:bodyPr/>
            <a:lstStyle/>
            <a:p>
              <a:endParaRPr lang="tr-TR"/>
            </a:p>
          </p:txBody>
        </p:sp>
      </p:grpSp>
      <p:grpSp>
        <p:nvGrpSpPr>
          <p:cNvPr id="15" name="Group 14">
            <a:extLst>
              <a:ext uri="{FF2B5EF4-FFF2-40B4-BE49-F238E27FC236}">
                <a16:creationId xmlns:a16="http://schemas.microsoft.com/office/drawing/2014/main" id="{EDB3E8BD-C22A-C81F-B908-288AE616D3B4}"/>
              </a:ext>
            </a:extLst>
          </p:cNvPr>
          <p:cNvGrpSpPr/>
          <p:nvPr/>
        </p:nvGrpSpPr>
        <p:grpSpPr>
          <a:xfrm>
            <a:off x="6274601" y="1197346"/>
            <a:ext cx="4423879" cy="2595541"/>
            <a:chOff x="0" y="0"/>
            <a:chExt cx="5120640" cy="3443630"/>
          </a:xfrm>
        </p:grpSpPr>
        <p:sp>
          <p:nvSpPr>
            <p:cNvPr id="16" name="Freeform 14">
              <a:extLst>
                <a:ext uri="{FF2B5EF4-FFF2-40B4-BE49-F238E27FC236}">
                  <a16:creationId xmlns:a16="http://schemas.microsoft.com/office/drawing/2014/main" id="{1E533A35-5967-B7BB-2046-5005BEE89867}"/>
                </a:ext>
              </a:extLst>
            </p:cNvPr>
            <p:cNvSpPr/>
            <p:nvPr/>
          </p:nvSpPr>
          <p:spPr>
            <a:xfrm>
              <a:off x="0" y="0"/>
              <a:ext cx="5120640" cy="3443605"/>
            </a:xfrm>
            <a:custGeom>
              <a:avLst/>
              <a:gdLst/>
              <a:ahLst/>
              <a:cxnLst/>
              <a:rect l="l" t="t" r="r" b="b"/>
              <a:pathLst>
                <a:path w="5120640" h="3443605">
                  <a:moveTo>
                    <a:pt x="236689" y="0"/>
                  </a:moveTo>
                  <a:lnTo>
                    <a:pt x="4883952" y="0"/>
                  </a:lnTo>
                  <a:cubicBezTo>
                    <a:pt x="4946725" y="0"/>
                    <a:pt x="5006928" y="24937"/>
                    <a:pt x="5051316" y="69324"/>
                  </a:cubicBezTo>
                  <a:cubicBezTo>
                    <a:pt x="5095703" y="113712"/>
                    <a:pt x="5120640" y="173915"/>
                    <a:pt x="5120640" y="236689"/>
                  </a:cubicBezTo>
                  <a:lnTo>
                    <a:pt x="5120640" y="3206916"/>
                  </a:lnTo>
                  <a:cubicBezTo>
                    <a:pt x="5120640" y="3269690"/>
                    <a:pt x="5095703" y="3329893"/>
                    <a:pt x="5051316" y="3374280"/>
                  </a:cubicBezTo>
                  <a:cubicBezTo>
                    <a:pt x="5006928" y="3418668"/>
                    <a:pt x="4946725" y="3443605"/>
                    <a:pt x="4883952" y="3443605"/>
                  </a:cubicBezTo>
                  <a:lnTo>
                    <a:pt x="236689" y="3443605"/>
                  </a:lnTo>
                  <a:cubicBezTo>
                    <a:pt x="105969" y="3443605"/>
                    <a:pt x="0" y="3337636"/>
                    <a:pt x="0" y="3206916"/>
                  </a:cubicBezTo>
                  <a:lnTo>
                    <a:pt x="0" y="236689"/>
                  </a:lnTo>
                  <a:cubicBezTo>
                    <a:pt x="0" y="173915"/>
                    <a:pt x="24937" y="113712"/>
                    <a:pt x="69324" y="69324"/>
                  </a:cubicBezTo>
                  <a:cubicBezTo>
                    <a:pt x="113712" y="24937"/>
                    <a:pt x="173915" y="0"/>
                    <a:pt x="236689" y="0"/>
                  </a:cubicBezTo>
                  <a:close/>
                </a:path>
              </a:pathLst>
            </a:custGeom>
            <a:blipFill>
              <a:blip r:embed="rId5"/>
              <a:stretch>
                <a:fillRect l="-52" r="-52"/>
              </a:stretch>
            </a:blipFill>
          </p:spPr>
          <p:txBody>
            <a:bodyPr/>
            <a:lstStyle/>
            <a:p>
              <a:endParaRPr lang="tr-TR"/>
            </a:p>
          </p:txBody>
        </p:sp>
      </p:grpSp>
      <p:grpSp>
        <p:nvGrpSpPr>
          <p:cNvPr id="17" name="Group 16">
            <a:extLst>
              <a:ext uri="{FF2B5EF4-FFF2-40B4-BE49-F238E27FC236}">
                <a16:creationId xmlns:a16="http://schemas.microsoft.com/office/drawing/2014/main" id="{77DE0545-B5AB-3D0E-4782-D33AE3DD3889}"/>
              </a:ext>
            </a:extLst>
          </p:cNvPr>
          <p:cNvGrpSpPr/>
          <p:nvPr/>
        </p:nvGrpSpPr>
        <p:grpSpPr>
          <a:xfrm>
            <a:off x="6274601" y="4114800"/>
            <a:ext cx="4505159" cy="2666197"/>
            <a:chOff x="0" y="0"/>
            <a:chExt cx="5120640" cy="2867558"/>
          </a:xfrm>
        </p:grpSpPr>
        <p:sp>
          <p:nvSpPr>
            <p:cNvPr id="18" name="Freeform 16">
              <a:extLst>
                <a:ext uri="{FF2B5EF4-FFF2-40B4-BE49-F238E27FC236}">
                  <a16:creationId xmlns:a16="http://schemas.microsoft.com/office/drawing/2014/main" id="{B09D5B56-CDB2-B686-7ACD-733DE15D7CBD}"/>
                </a:ext>
              </a:extLst>
            </p:cNvPr>
            <p:cNvSpPr/>
            <p:nvPr/>
          </p:nvSpPr>
          <p:spPr>
            <a:xfrm>
              <a:off x="0" y="0"/>
              <a:ext cx="5120640" cy="2867533"/>
            </a:xfrm>
            <a:custGeom>
              <a:avLst/>
              <a:gdLst/>
              <a:ahLst/>
              <a:cxnLst/>
              <a:rect l="l" t="t" r="r" b="b"/>
              <a:pathLst>
                <a:path w="5120640" h="2867533">
                  <a:moveTo>
                    <a:pt x="222001" y="0"/>
                  </a:moveTo>
                  <a:lnTo>
                    <a:pt x="4898639" y="0"/>
                  </a:lnTo>
                  <a:cubicBezTo>
                    <a:pt x="5021247" y="0"/>
                    <a:pt x="5120640" y="99393"/>
                    <a:pt x="5120640" y="222001"/>
                  </a:cubicBezTo>
                  <a:lnTo>
                    <a:pt x="5120640" y="2645532"/>
                  </a:lnTo>
                  <a:cubicBezTo>
                    <a:pt x="5120640" y="2768140"/>
                    <a:pt x="5021247" y="2867533"/>
                    <a:pt x="4898639" y="2867533"/>
                  </a:cubicBezTo>
                  <a:lnTo>
                    <a:pt x="222001" y="2867533"/>
                  </a:lnTo>
                  <a:cubicBezTo>
                    <a:pt x="99393" y="2867533"/>
                    <a:pt x="0" y="2768140"/>
                    <a:pt x="0" y="2645532"/>
                  </a:cubicBezTo>
                  <a:lnTo>
                    <a:pt x="0" y="222001"/>
                  </a:lnTo>
                  <a:cubicBezTo>
                    <a:pt x="0" y="99393"/>
                    <a:pt x="99393" y="0"/>
                    <a:pt x="222001" y="0"/>
                  </a:cubicBezTo>
                  <a:close/>
                </a:path>
              </a:pathLst>
            </a:custGeom>
            <a:blipFill>
              <a:blip r:embed="rId6"/>
              <a:stretch>
                <a:fillRect t="-21" b="-21"/>
              </a:stretch>
            </a:blipFill>
          </p:spPr>
          <p:txBody>
            <a:bodyPr/>
            <a:lstStyle/>
            <a:p>
              <a:endParaRPr lang="tr-TR"/>
            </a:p>
          </p:txBody>
        </p:sp>
      </p:grpSp>
    </p:spTree>
    <p:extLst>
      <p:ext uri="{BB962C8B-B14F-4D97-AF65-F5344CB8AC3E}">
        <p14:creationId xmlns:p14="http://schemas.microsoft.com/office/powerpoint/2010/main" val="27146447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738" y="365125"/>
            <a:ext cx="10731062" cy="1325563"/>
          </a:xfrm>
        </p:spPr>
        <p:txBody>
          <a:bodyPr>
            <a:normAutofit/>
          </a:bodyPr>
          <a:lstStyle/>
          <a:p>
            <a:pPr algn="ctr"/>
            <a:r>
              <a:rPr lang="ar-AE"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المدرسة الصيفية</a:t>
            </a:r>
            <a:endParaRPr lang="tr-TR" sz="4400"/>
          </a:p>
        </p:txBody>
      </p:sp>
      <p:sp>
        <p:nvSpPr>
          <p:cNvPr id="3" name="Content Placeholder 2"/>
          <p:cNvSpPr>
            <a:spLocks noGrp="1"/>
          </p:cNvSpPr>
          <p:nvPr>
            <p:ph sz="quarter" idx="13"/>
          </p:nvPr>
        </p:nvSpPr>
        <p:spPr>
          <a:xfrm>
            <a:off x="373224" y="1340432"/>
            <a:ext cx="10870163" cy="4883085"/>
          </a:xfrm>
        </p:spPr>
        <p:txBody>
          <a:bodyPr>
            <a:normAutofit/>
          </a:bodyPr>
          <a:lstStyle/>
          <a:p>
            <a:pPr algn="r" rtl="1"/>
            <a:r>
              <a:rPr lang="ar-AE" sz="2400" b="1" dirty="0"/>
              <a:t>للطلاب الراسبين</a:t>
            </a:r>
            <a:r>
              <a:rPr lang="tr-TR" sz="2400" b="1" dirty="0"/>
              <a:t>     </a:t>
            </a:r>
          </a:p>
          <a:p>
            <a:pPr algn="r" rtl="1"/>
            <a:r>
              <a:rPr lang="ar-DZ" sz="2400" b="1" dirty="0"/>
              <a:t>35</a:t>
            </a:r>
            <a:r>
              <a:rPr lang="ar-AE" sz="2400" b="1" dirty="0"/>
              <a:t> يوم عمل – </a:t>
            </a:r>
            <a:r>
              <a:rPr lang="ar-DZ" sz="2400" b="1" dirty="0"/>
              <a:t>7</a:t>
            </a:r>
            <a:r>
              <a:rPr lang="ar-AE" sz="2400" b="1" dirty="0"/>
              <a:t> أسابيع</a:t>
            </a:r>
          </a:p>
          <a:p>
            <a:pPr algn="r" rtl="1"/>
            <a:r>
              <a:rPr lang="ar-AE" sz="2400" b="1" dirty="0"/>
              <a:t>لا تشمل المدرسة الصيفية المعدلات الإجمالية السنوية للوحدات الدراسية</a:t>
            </a:r>
            <a:r>
              <a:rPr lang="tr-TR" sz="2400" b="1" dirty="0"/>
              <a:t>  </a:t>
            </a:r>
          </a:p>
          <a:p>
            <a:pPr algn="r" rtl="1"/>
            <a:r>
              <a:rPr lang="ar-AE" sz="2400" b="1" dirty="0"/>
              <a:t>بعد انتهاء المدرسة الصيفية يُجرى امتحان كفاءة، ويجب على الطلاب المعيدين الحصول على درجة </a:t>
            </a:r>
            <a:r>
              <a:rPr lang="ar-DZ" sz="2400" b="1" dirty="0">
                <a:solidFill>
                  <a:srgbClr val="FF0000"/>
                </a:solidFill>
              </a:rPr>
              <a:t>60</a:t>
            </a:r>
            <a:r>
              <a:rPr lang="ar-AE" sz="2400" b="1" dirty="0">
                <a:solidFill>
                  <a:srgbClr val="FF0000"/>
                </a:solidFill>
              </a:rPr>
              <a:t> فأعلى</a:t>
            </a:r>
            <a:r>
              <a:rPr lang="ar-AE" sz="2400" b="1" dirty="0"/>
              <a:t> للنجاح في المدرسة التحضيرية</a:t>
            </a:r>
          </a:p>
          <a:p>
            <a:pPr algn="r" rtl="1"/>
            <a:r>
              <a:rPr lang="ar-AE" sz="2400" b="1" dirty="0"/>
              <a:t>ليست هناك إلزامية لحضور دروس المدرسة الصيفية، ولكن إذا كان عدد الطلاب المسجلين أقل من </a:t>
            </a:r>
            <a:r>
              <a:rPr lang="ar-DZ" sz="2400" b="1" dirty="0"/>
              <a:t>10</a:t>
            </a:r>
            <a:r>
              <a:rPr lang="ar-AE" sz="2400" b="1" dirty="0"/>
              <a:t> طلاب فلن تُفتح دروس المدرسة الصيفية، ولن يُجرى امتحان الكفاءة الصيفي.</a:t>
            </a:r>
            <a:br>
              <a:rPr lang="ar-AE" sz="2400" b="1" dirty="0"/>
            </a:br>
            <a:r>
              <a:rPr lang="ar-AE" sz="2400" b="1" dirty="0"/>
              <a:t>وفي هذه الحالة، لا يستطيع الطلاب غير الناجحين التقدم إلا لامتحان الكفاءة في شهر سبتمبر مع الطلاب الجدد</a:t>
            </a:r>
          </a:p>
        </p:txBody>
      </p:sp>
      <p:pic>
        <p:nvPicPr>
          <p:cNvPr id="4" name="Picture 3">
            <a:extLst>
              <a:ext uri="{FF2B5EF4-FFF2-40B4-BE49-F238E27FC236}">
                <a16:creationId xmlns:a16="http://schemas.microsoft.com/office/drawing/2014/main" id="{635DEF71-F8E1-15C9-E264-C7B6BCCA19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4155453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448" y="365125"/>
            <a:ext cx="10644352" cy="1325563"/>
          </a:xfrm>
        </p:spPr>
        <p:txBody>
          <a:bodyPr/>
          <a:lstStyle/>
          <a:p>
            <a:pPr algn="ctr"/>
            <a:r>
              <a:rPr lang="tr-TR" b="1" err="1">
                <a:solidFill>
                  <a:srgbClr val="00B2AC"/>
                </a:solidFill>
                <a:effectLst>
                  <a:outerShdw blurRad="38100" dist="38100" dir="2700000" algn="tl">
                    <a:srgbClr val="000000">
                      <a:alpha val="43137"/>
                    </a:srgbClr>
                  </a:outerShdw>
                </a:effectLst>
                <a:latin typeface="Calibri"/>
                <a:cs typeface="Calibri"/>
              </a:rPr>
              <a:t>الحضور</a:t>
            </a:r>
            <a:endParaRPr lang="tr-TR" err="1"/>
          </a:p>
        </p:txBody>
      </p:sp>
      <p:sp>
        <p:nvSpPr>
          <p:cNvPr id="3" name="Content Placeholder 2"/>
          <p:cNvSpPr>
            <a:spLocks noGrp="1"/>
          </p:cNvSpPr>
          <p:nvPr>
            <p:ph sz="quarter" idx="13"/>
          </p:nvPr>
        </p:nvSpPr>
        <p:spPr>
          <a:xfrm>
            <a:off x="233265" y="2242686"/>
            <a:ext cx="11691257" cy="4148782"/>
          </a:xfrm>
        </p:spPr>
        <p:txBody>
          <a:bodyPr vert="horz" lIns="91440" tIns="45720" rIns="91440" bIns="45720" rtlCol="0" anchor="t">
            <a:noAutofit/>
          </a:bodyPr>
          <a:lstStyle/>
          <a:p>
            <a:pPr algn="r" rtl="1"/>
            <a:r>
              <a:rPr lang="tr-TR" sz="3600" b="1" dirty="0" err="1">
                <a:highlight>
                  <a:srgbClr val="FFFF00"/>
                </a:highlight>
                <a:latin typeface="Calibri"/>
                <a:ea typeface="+mn-lt"/>
                <a:cs typeface="+mn-lt"/>
              </a:rPr>
              <a:t>حضور</a:t>
            </a:r>
            <a:r>
              <a:rPr lang="ar-MA" sz="3600" b="1" dirty="0">
                <a:highlight>
                  <a:srgbClr val="FFFF00"/>
                </a:highlight>
                <a:latin typeface="Calibri"/>
                <a:ea typeface="+mn-lt"/>
                <a:cs typeface="+mn-lt"/>
              </a:rPr>
              <a:t> 80</a:t>
            </a:r>
            <a:r>
              <a:rPr lang="ar-LB" sz="3200" b="1" dirty="0">
                <a:highlight>
                  <a:srgbClr val="FFFF00"/>
                </a:highlight>
                <a:latin typeface="Calibri"/>
                <a:ea typeface="+mn-lt"/>
                <a:cs typeface="+mn-lt"/>
              </a:rPr>
              <a:t>%</a:t>
            </a:r>
            <a:r>
              <a:rPr lang="tr-TR" sz="3600" b="1" dirty="0">
                <a:latin typeface="Calibri"/>
                <a:ea typeface="+mn-lt"/>
                <a:cs typeface="+mn-lt"/>
              </a:rPr>
              <a:t> </a:t>
            </a:r>
            <a:r>
              <a:rPr lang="tr-TR" sz="3600" b="1" dirty="0" err="1">
                <a:latin typeface="Calibri"/>
                <a:ea typeface="+mn-lt"/>
                <a:cs typeface="+mn-lt"/>
              </a:rPr>
              <a:t>من</a:t>
            </a:r>
            <a:r>
              <a:rPr lang="tr-TR" sz="3600" b="1" dirty="0">
                <a:latin typeface="Calibri"/>
                <a:ea typeface="+mn-lt"/>
                <a:cs typeface="+mn-lt"/>
              </a:rPr>
              <a:t> </a:t>
            </a:r>
            <a:r>
              <a:rPr lang="tr-TR" sz="3600" b="1" dirty="0" err="1">
                <a:latin typeface="Calibri"/>
                <a:ea typeface="+mn-lt"/>
                <a:cs typeface="+mn-lt"/>
              </a:rPr>
              <a:t>ساعات</a:t>
            </a:r>
            <a:r>
              <a:rPr lang="tr-TR" sz="3600" b="1" dirty="0">
                <a:latin typeface="Calibri"/>
                <a:ea typeface="+mn-lt"/>
                <a:cs typeface="+mn-lt"/>
              </a:rPr>
              <a:t> </a:t>
            </a:r>
            <a:r>
              <a:rPr lang="tr-TR" sz="3600" b="1" dirty="0" err="1">
                <a:latin typeface="Calibri"/>
                <a:ea typeface="+mn-lt"/>
                <a:cs typeface="+mn-lt"/>
              </a:rPr>
              <a:t>الدرس</a:t>
            </a:r>
            <a:r>
              <a:rPr lang="tr-TR" sz="3600" b="1" dirty="0">
                <a:latin typeface="Calibri"/>
                <a:ea typeface="+mn-lt"/>
                <a:cs typeface="+mn-lt"/>
              </a:rPr>
              <a:t> </a:t>
            </a:r>
            <a:r>
              <a:rPr lang="tr-TR" sz="3600" b="1" dirty="0" err="1">
                <a:solidFill>
                  <a:srgbClr val="FF0000"/>
                </a:solidFill>
                <a:latin typeface="Calibri"/>
                <a:ea typeface="+mn-lt"/>
                <a:cs typeface="+mn-lt"/>
              </a:rPr>
              <a:t>إلزامي</a:t>
            </a:r>
            <a:r>
              <a:rPr lang="ar-MA" sz="3600" b="1" dirty="0">
                <a:latin typeface="Calibri"/>
                <a:ea typeface="+mn-lt"/>
                <a:cs typeface="+mn-lt"/>
              </a:rPr>
              <a:t> </a:t>
            </a:r>
            <a:endParaRPr lang="tr-TR" sz="3600" b="1" dirty="0">
              <a:latin typeface="Calibri"/>
              <a:cs typeface="Calibri"/>
            </a:endParaRPr>
          </a:p>
          <a:p>
            <a:pPr algn="r" rtl="1"/>
            <a:r>
              <a:rPr lang="tr-TR" sz="3600" b="1" dirty="0" err="1">
                <a:solidFill>
                  <a:srgbClr val="FF0000"/>
                </a:solidFill>
                <a:latin typeface="Calibri"/>
                <a:ea typeface="+mn-lt"/>
                <a:cs typeface="+mn-lt"/>
              </a:rPr>
              <a:t>لا</a:t>
            </a:r>
            <a:r>
              <a:rPr lang="tr-TR" sz="3600" b="1" dirty="0">
                <a:solidFill>
                  <a:srgbClr val="FF0000"/>
                </a:solidFill>
                <a:latin typeface="Calibri"/>
                <a:ea typeface="+mn-lt"/>
                <a:cs typeface="+mn-lt"/>
              </a:rPr>
              <a:t> </a:t>
            </a:r>
            <a:r>
              <a:rPr lang="tr-TR" sz="3600" b="1" dirty="0" err="1">
                <a:solidFill>
                  <a:srgbClr val="FF0000"/>
                </a:solidFill>
                <a:latin typeface="Calibri"/>
                <a:ea typeface="+mn-lt"/>
                <a:cs typeface="+mn-lt"/>
              </a:rPr>
              <a:t>يمكن</a:t>
            </a:r>
            <a:r>
              <a:rPr lang="tr-TR" sz="3600" b="1" dirty="0">
                <a:solidFill>
                  <a:srgbClr val="FF0000"/>
                </a:solidFill>
                <a:latin typeface="Calibri"/>
                <a:ea typeface="+mn-lt"/>
                <a:cs typeface="+mn-lt"/>
              </a:rPr>
              <a:t> </a:t>
            </a:r>
            <a:r>
              <a:rPr lang="tr-TR" sz="3600" b="1" dirty="0" err="1">
                <a:solidFill>
                  <a:srgbClr val="FF0000"/>
                </a:solidFill>
                <a:latin typeface="Calibri"/>
                <a:ea typeface="+mn-lt"/>
                <a:cs typeface="+mn-lt"/>
              </a:rPr>
              <a:t>لأي</a:t>
            </a:r>
            <a:r>
              <a:rPr lang="tr-TR" sz="3600" b="1" dirty="0">
                <a:solidFill>
                  <a:srgbClr val="FF0000"/>
                </a:solidFill>
                <a:latin typeface="Calibri"/>
                <a:ea typeface="+mn-lt"/>
                <a:cs typeface="+mn-lt"/>
              </a:rPr>
              <a:t> </a:t>
            </a:r>
            <a:r>
              <a:rPr lang="tr-TR" sz="3600" b="1" dirty="0" err="1">
                <a:solidFill>
                  <a:srgbClr val="FF0000"/>
                </a:solidFill>
                <a:latin typeface="Calibri"/>
                <a:ea typeface="+mn-lt"/>
                <a:cs typeface="+mn-lt"/>
              </a:rPr>
              <a:t>طالب</a:t>
            </a:r>
            <a:r>
              <a:rPr lang="tr-TR" sz="3600" b="1" dirty="0">
                <a:solidFill>
                  <a:srgbClr val="FF0000"/>
                </a:solidFill>
                <a:latin typeface="Calibri"/>
                <a:ea typeface="+mn-lt"/>
                <a:cs typeface="+mn-lt"/>
              </a:rPr>
              <a:t> </a:t>
            </a:r>
            <a:r>
              <a:rPr lang="tr-TR" sz="3600" b="1" dirty="0" err="1">
                <a:latin typeface="Calibri"/>
                <a:ea typeface="+mn-lt"/>
                <a:cs typeface="+mn-lt"/>
              </a:rPr>
              <a:t>لديه</a:t>
            </a:r>
            <a:r>
              <a:rPr lang="tr-TR" sz="3600" b="1" dirty="0">
                <a:latin typeface="Calibri"/>
                <a:ea typeface="+mn-lt"/>
                <a:cs typeface="+mn-lt"/>
              </a:rPr>
              <a:t> </a:t>
            </a:r>
            <a:r>
              <a:rPr lang="tr-TR" sz="3600" b="1" dirty="0" err="1">
                <a:highlight>
                  <a:srgbClr val="FFFF00"/>
                </a:highlight>
                <a:latin typeface="Calibri"/>
                <a:ea typeface="+mn-lt"/>
                <a:cs typeface="+mn-lt"/>
              </a:rPr>
              <a:t>أكثر</a:t>
            </a:r>
            <a:r>
              <a:rPr lang="tr-TR" sz="3600" b="1" dirty="0">
                <a:highlight>
                  <a:srgbClr val="FFFF00"/>
                </a:highlight>
                <a:latin typeface="Calibri"/>
                <a:ea typeface="+mn-lt"/>
                <a:cs typeface="+mn-lt"/>
              </a:rPr>
              <a:t> </a:t>
            </a:r>
            <a:r>
              <a:rPr lang="tr-TR" sz="3600" b="1" dirty="0" err="1">
                <a:highlight>
                  <a:srgbClr val="FFFF00"/>
                </a:highlight>
                <a:latin typeface="Calibri"/>
                <a:ea typeface="+mn-lt"/>
                <a:cs typeface="+mn-lt"/>
              </a:rPr>
              <a:t>من</a:t>
            </a:r>
            <a:r>
              <a:rPr lang="ar-LB" sz="3600" b="1" dirty="0">
                <a:highlight>
                  <a:srgbClr val="FFFF00"/>
                </a:highlight>
                <a:latin typeface="Calibri"/>
                <a:ea typeface="+mn-lt"/>
                <a:cs typeface="+mn-lt"/>
              </a:rPr>
              <a:t> </a:t>
            </a:r>
            <a:r>
              <a:rPr lang="ar-MA" sz="3600" b="1" dirty="0">
                <a:highlight>
                  <a:srgbClr val="FFFF00"/>
                </a:highlight>
                <a:latin typeface="Calibri"/>
                <a:ea typeface="+mn-lt"/>
                <a:cs typeface="+mn-lt"/>
              </a:rPr>
              <a:t>20</a:t>
            </a:r>
            <a:r>
              <a:rPr lang="ar-LB" sz="3600" b="1" dirty="0">
                <a:highlight>
                  <a:srgbClr val="FFFF00"/>
                </a:highlight>
                <a:latin typeface="Calibri"/>
                <a:ea typeface="+mn-lt"/>
                <a:cs typeface="+mn-lt"/>
              </a:rPr>
              <a:t>%</a:t>
            </a:r>
            <a:r>
              <a:rPr lang="tr-TR" sz="3600" b="1" dirty="0">
                <a:latin typeface="Calibri"/>
                <a:ea typeface="+mn-lt"/>
                <a:cs typeface="+mn-lt"/>
              </a:rPr>
              <a:t> </a:t>
            </a:r>
            <a:r>
              <a:rPr lang="tr-TR" sz="3600" b="1" dirty="0" err="1">
                <a:latin typeface="Calibri"/>
                <a:ea typeface="+mn-lt"/>
                <a:cs typeface="+mn-lt"/>
              </a:rPr>
              <a:t>من</a:t>
            </a:r>
            <a:r>
              <a:rPr lang="tr-TR" sz="3600" b="1" dirty="0">
                <a:latin typeface="Calibri"/>
                <a:ea typeface="+mn-lt"/>
                <a:cs typeface="+mn-lt"/>
              </a:rPr>
              <a:t> </a:t>
            </a:r>
            <a:r>
              <a:rPr lang="tr-TR" sz="3600" b="1" dirty="0" err="1">
                <a:latin typeface="Calibri"/>
                <a:ea typeface="+mn-lt"/>
                <a:cs typeface="+mn-lt"/>
              </a:rPr>
              <a:t>التغيب</a:t>
            </a:r>
            <a:r>
              <a:rPr lang="tr-TR" sz="3600" b="1" dirty="0">
                <a:latin typeface="Calibri"/>
                <a:ea typeface="+mn-lt"/>
                <a:cs typeface="+mn-lt"/>
              </a:rPr>
              <a:t> </a:t>
            </a:r>
            <a:r>
              <a:rPr lang="tr-TR" sz="3600" b="1" dirty="0" err="1">
                <a:latin typeface="Calibri"/>
                <a:ea typeface="+mn-lt"/>
                <a:cs typeface="+mn-lt"/>
              </a:rPr>
              <a:t>دخول</a:t>
            </a:r>
            <a:r>
              <a:rPr lang="tr-TR" sz="3600" b="1" dirty="0">
                <a:latin typeface="Calibri"/>
                <a:ea typeface="+mn-lt"/>
                <a:cs typeface="+mn-lt"/>
              </a:rPr>
              <a:t> </a:t>
            </a:r>
            <a:r>
              <a:rPr lang="tr-TR" sz="3600" b="1" dirty="0" err="1">
                <a:latin typeface="Calibri"/>
                <a:ea typeface="+mn-lt"/>
                <a:cs typeface="+mn-lt"/>
              </a:rPr>
              <a:t>اختبار</a:t>
            </a:r>
            <a:r>
              <a:rPr lang="tr-TR" sz="3600" b="1" dirty="0">
                <a:latin typeface="Calibri"/>
                <a:ea typeface="+mn-lt"/>
                <a:cs typeface="+mn-lt"/>
              </a:rPr>
              <a:t> </a:t>
            </a:r>
            <a:r>
              <a:rPr lang="tr-TR" sz="3600" b="1" dirty="0" err="1">
                <a:latin typeface="Calibri"/>
                <a:ea typeface="+mn-lt"/>
                <a:cs typeface="+mn-lt"/>
              </a:rPr>
              <a:t>نهاية</a:t>
            </a:r>
            <a:r>
              <a:rPr lang="tr-TR" sz="3600" b="1" dirty="0">
                <a:latin typeface="Calibri"/>
                <a:ea typeface="+mn-lt"/>
                <a:cs typeface="+mn-lt"/>
              </a:rPr>
              <a:t> </a:t>
            </a:r>
            <a:r>
              <a:rPr lang="tr-TR" sz="3600" b="1" dirty="0" err="1">
                <a:latin typeface="Calibri"/>
                <a:ea typeface="+mn-lt"/>
                <a:cs typeface="+mn-lt"/>
              </a:rPr>
              <a:t>المستوى</a:t>
            </a:r>
            <a:endParaRPr lang="ar-LB" sz="3600" b="1" dirty="0">
              <a:latin typeface="Calibri"/>
              <a:ea typeface="+mn-lt"/>
              <a:cs typeface="+mn-lt"/>
            </a:endParaRPr>
          </a:p>
          <a:p>
            <a:pPr marL="0" indent="0" algn="r" rtl="1">
              <a:buNone/>
            </a:pPr>
            <a:r>
              <a:rPr lang="tr-TR" sz="3600" b="1" dirty="0">
                <a:solidFill>
                  <a:srgbClr val="FF0000"/>
                </a:solidFill>
                <a:latin typeface="Calibri"/>
                <a:ea typeface="+mn-lt"/>
                <a:cs typeface="+mn-lt"/>
              </a:rPr>
              <a:t> </a:t>
            </a:r>
            <a:endParaRPr lang="tr-TR" sz="3600" b="1" dirty="0">
              <a:solidFill>
                <a:srgbClr val="FF0000"/>
              </a:solidFill>
              <a:latin typeface="Calibri"/>
              <a:cs typeface="Calibri"/>
            </a:endParaRPr>
          </a:p>
          <a:p>
            <a:pPr marL="0" indent="0" algn="r" rtl="1">
              <a:buNone/>
            </a:pPr>
            <a:endParaRPr lang="ar-MA" sz="3600" b="1" dirty="0">
              <a:solidFill>
                <a:srgbClr val="FF0000"/>
              </a:solidFill>
              <a:cs typeface="Times New Roman" panose="02020603050405020304" pitchFamily="18" charset="0"/>
            </a:endParaRPr>
          </a:p>
        </p:txBody>
      </p:sp>
      <p:pic>
        <p:nvPicPr>
          <p:cNvPr id="4" name="Picture 3">
            <a:extLst>
              <a:ext uri="{FF2B5EF4-FFF2-40B4-BE49-F238E27FC236}">
                <a16:creationId xmlns:a16="http://schemas.microsoft.com/office/drawing/2014/main" id="{DB5820CF-1D5A-8F1C-81B0-1B1E00273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4251570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06506"/>
            <a:ext cx="10515600" cy="838524"/>
          </a:xfrm>
        </p:spPr>
        <p:txBody>
          <a:bodyPr>
            <a:normAutofit/>
          </a:bodyPr>
          <a:lstStyle/>
          <a:p>
            <a:pPr algn="ctr"/>
            <a:r>
              <a:rPr lang="ar-AE"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التقويم الأكاديمي</a:t>
            </a:r>
            <a:endParaRPr lang="tr-TR" sz="4400"/>
          </a:p>
        </p:txBody>
      </p:sp>
      <p:sp>
        <p:nvSpPr>
          <p:cNvPr id="3" name="Content Placeholder 2"/>
          <p:cNvSpPr>
            <a:spLocks noGrp="1"/>
          </p:cNvSpPr>
          <p:nvPr>
            <p:ph sz="quarter" idx="13"/>
          </p:nvPr>
        </p:nvSpPr>
        <p:spPr>
          <a:xfrm>
            <a:off x="735314" y="1688841"/>
            <a:ext cx="10898926" cy="4241442"/>
          </a:xfrm>
        </p:spPr>
        <p:txBody>
          <a:bodyPr>
            <a:normAutofit fontScale="77500" lnSpcReduction="20000"/>
          </a:bodyPr>
          <a:lstStyle/>
          <a:p>
            <a:pPr algn="r" rtl="1">
              <a:lnSpc>
                <a:spcPct val="170000"/>
              </a:lnSpc>
            </a:pPr>
            <a:r>
              <a:rPr lang="tr-TR" dirty="0">
                <a:solidFill>
                  <a:schemeClr val="tx2"/>
                </a:solidFill>
                <a:latin typeface="Calibri" panose="020F0502020204030204" pitchFamily="34" charset="0"/>
                <a:cs typeface="Calibri" panose="020F0502020204030204" pitchFamily="34" charset="0"/>
              </a:rPr>
              <a:t> </a:t>
            </a:r>
            <a:r>
              <a:rPr lang="ar-AE" dirty="0">
                <a:solidFill>
                  <a:schemeClr val="tx2"/>
                </a:solidFill>
                <a:latin typeface="Calibri" panose="020F0502020204030204" pitchFamily="34" charset="0"/>
                <a:cs typeface="Calibri" panose="020F0502020204030204" pitchFamily="34" charset="0"/>
              </a:rPr>
              <a:t>يوجد التقويم الأكاديمي على </a:t>
            </a:r>
            <a:r>
              <a:rPr lang="ar-AE" b="1" dirty="0">
                <a:solidFill>
                  <a:schemeClr val="tx2"/>
                </a:solidFill>
                <a:latin typeface="Calibri" panose="020F0502020204030204" pitchFamily="34" charset="0"/>
                <a:cs typeface="Calibri" panose="020F0502020204030204" pitchFamily="34" charset="0"/>
              </a:rPr>
              <a:t>موقع المدرسة </a:t>
            </a:r>
            <a:r>
              <a:rPr lang="ar-AE" dirty="0">
                <a:solidFill>
                  <a:schemeClr val="tx2"/>
                </a:solidFill>
                <a:latin typeface="Calibri" panose="020F0502020204030204" pitchFamily="34" charset="0"/>
                <a:cs typeface="Calibri" panose="020F0502020204030204" pitchFamily="34" charset="0"/>
              </a:rPr>
              <a:t>– يرجى زيارة الموقع</a:t>
            </a:r>
            <a:r>
              <a:rPr lang="tr-TR" dirty="0">
                <a:solidFill>
                  <a:schemeClr val="tx2"/>
                </a:solidFill>
                <a:latin typeface="Calibri" panose="020F0502020204030204" pitchFamily="34" charset="0"/>
                <a:cs typeface="Calibri" panose="020F0502020204030204" pitchFamily="34" charset="0"/>
              </a:rPr>
              <a:t> </a:t>
            </a:r>
            <a:r>
              <a:rPr lang="ar-DZ" dirty="0">
                <a:solidFill>
                  <a:schemeClr val="tx2"/>
                </a:solidFill>
                <a:latin typeface="Calibri" panose="020F0502020204030204" pitchFamily="34" charset="0"/>
                <a:cs typeface="Calibri" panose="020F0502020204030204" pitchFamily="34" charset="0"/>
              </a:rPr>
              <a:t>  </a:t>
            </a:r>
            <a:r>
              <a:rPr kumimoji="0" lang="tr-TR" i="0" u="none" strike="noStrike" kern="1200" cap="none" spc="0" normalizeH="0" baseline="0" noProof="0" dirty="0">
                <a:ln>
                  <a:noFill/>
                </a:ln>
                <a:solidFill>
                  <a:srgbClr val="00B2AC"/>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hlinkClick r:id="rId2"/>
              </a:rPr>
              <a:t>https://hazirlik.uskudar.edu.tr</a:t>
            </a:r>
            <a:endParaRPr lang="tr-TR" dirty="0">
              <a:solidFill>
                <a:schemeClr val="tx2"/>
              </a:solidFill>
              <a:latin typeface="Calibri" panose="020F0502020204030204" pitchFamily="34" charset="0"/>
              <a:cs typeface="Calibri" panose="020F0502020204030204" pitchFamily="34" charset="0"/>
            </a:endParaRPr>
          </a:p>
          <a:p>
            <a:pPr algn="r" rtl="1">
              <a:lnSpc>
                <a:spcPct val="170000"/>
              </a:lnSpc>
            </a:pPr>
            <a:r>
              <a:rPr lang="ar-AE" dirty="0">
                <a:solidFill>
                  <a:schemeClr val="tx2"/>
                </a:solidFill>
                <a:latin typeface="Calibri" panose="020F0502020204030204" pitchFamily="34" charset="0"/>
                <a:cs typeface="Calibri" panose="020F0502020204030204" pitchFamily="34" charset="0"/>
              </a:rPr>
              <a:t>سيقوم معلمو الصفوف بإبلاغ طلابهم حول المنهج الدراسي / الامتحانات / المشاريع / العروض التقديمية</a:t>
            </a:r>
            <a:r>
              <a:rPr lang="tr-TR" dirty="0">
                <a:solidFill>
                  <a:schemeClr val="tx2"/>
                </a:solidFill>
                <a:latin typeface="Calibri" panose="020F0502020204030204" pitchFamily="34" charset="0"/>
                <a:cs typeface="Calibri" panose="020F0502020204030204" pitchFamily="34" charset="0"/>
              </a:rPr>
              <a:t>  </a:t>
            </a:r>
            <a:r>
              <a:rPr lang="ar-AE" dirty="0">
                <a:solidFill>
                  <a:schemeClr val="tx2"/>
                </a:solidFill>
                <a:latin typeface="Calibri" panose="020F0502020204030204" pitchFamily="34" charset="0"/>
                <a:cs typeface="Calibri" panose="020F0502020204030204" pitchFamily="34" charset="0"/>
              </a:rPr>
              <a:t>/ الواجبات المنزلية / الاختبارات الصفية – كونوا في قاعات الدرس للحصول على المعلومات</a:t>
            </a:r>
            <a:r>
              <a:rPr lang="tr-TR" dirty="0">
                <a:solidFill>
                  <a:schemeClr val="tx2"/>
                </a:solidFill>
                <a:latin typeface="Calibri" panose="020F0502020204030204" pitchFamily="34" charset="0"/>
                <a:cs typeface="Calibri" panose="020F0502020204030204" pitchFamily="34" charset="0"/>
              </a:rPr>
              <a:t> </a:t>
            </a:r>
            <a:r>
              <a:rPr lang="ar-AE" dirty="0">
                <a:solidFill>
                  <a:schemeClr val="tx2"/>
                </a:solidFill>
                <a:latin typeface="Calibri" panose="020F0502020204030204" pitchFamily="34" charset="0"/>
                <a:cs typeface="Calibri" panose="020F0502020204030204" pitchFamily="34" charset="0"/>
              </a:rPr>
              <a:t> </a:t>
            </a:r>
            <a:endParaRPr lang="tr-TR" dirty="0">
              <a:solidFill>
                <a:schemeClr val="tx2"/>
              </a:solidFill>
              <a:latin typeface="Calibri" panose="020F0502020204030204" pitchFamily="34" charset="0"/>
              <a:cs typeface="Calibri" panose="020F0502020204030204" pitchFamily="34" charset="0"/>
            </a:endParaRPr>
          </a:p>
          <a:p>
            <a:pPr algn="r" rtl="1">
              <a:lnSpc>
                <a:spcPct val="170000"/>
              </a:lnSpc>
            </a:pPr>
            <a:r>
              <a:rPr lang="ar-AE" dirty="0">
                <a:solidFill>
                  <a:schemeClr val="tx2"/>
                </a:solidFill>
                <a:latin typeface="Calibri" panose="020F0502020204030204" pitchFamily="34" charset="0"/>
                <a:cs typeface="Calibri" panose="020F0502020204030204" pitchFamily="34" charset="0"/>
              </a:rPr>
              <a:t>الطلاب مسؤولون عن </a:t>
            </a:r>
            <a:r>
              <a:rPr lang="ar-AE" u="sng" dirty="0">
                <a:solidFill>
                  <a:schemeClr val="tx2"/>
                </a:solidFill>
                <a:latin typeface="Calibri" panose="020F0502020204030204" pitchFamily="34" charset="0"/>
                <a:cs typeface="Calibri" panose="020F0502020204030204" pitchFamily="34" charset="0"/>
              </a:rPr>
              <a:t>متابعة الإعلانات وتفقد الموقع ولوحات الإعلانات</a:t>
            </a:r>
            <a:r>
              <a:rPr lang="ar-AE" dirty="0">
                <a:solidFill>
                  <a:schemeClr val="tx2"/>
                </a:solidFill>
                <a:latin typeface="Calibri" panose="020F0502020204030204" pitchFamily="34" charset="0"/>
                <a:cs typeface="Calibri" panose="020F0502020204030204" pitchFamily="34" charset="0"/>
              </a:rPr>
              <a:t> في الطابق الأرضي</a:t>
            </a:r>
            <a:r>
              <a:rPr lang="tr-TR" dirty="0">
                <a:solidFill>
                  <a:schemeClr val="tx2"/>
                </a:solidFill>
                <a:latin typeface="Calibri" panose="020F0502020204030204" pitchFamily="34" charset="0"/>
                <a:cs typeface="Calibri" panose="020F0502020204030204" pitchFamily="34" charset="0"/>
              </a:rPr>
              <a:t> </a:t>
            </a:r>
            <a:endParaRPr lang="ar-DZ" dirty="0">
              <a:solidFill>
                <a:schemeClr val="tx2"/>
              </a:solidFill>
              <a:latin typeface="Calibri" panose="020F0502020204030204" pitchFamily="34" charset="0"/>
              <a:cs typeface="Calibri" panose="020F0502020204030204" pitchFamily="34" charset="0"/>
            </a:endParaRPr>
          </a:p>
          <a:p>
            <a:pPr marL="0" indent="0" algn="r" rtl="1">
              <a:buNone/>
            </a:pPr>
            <a:endParaRPr lang="ar-DZ" dirty="0">
              <a:solidFill>
                <a:schemeClr val="tx2"/>
              </a:solidFill>
              <a:latin typeface="Calibri" panose="020F0502020204030204" pitchFamily="34" charset="0"/>
              <a:cs typeface="Calibri" panose="020F0502020204030204" pitchFamily="34" charset="0"/>
            </a:endParaRPr>
          </a:p>
          <a:p>
            <a:pPr algn="r" rtl="1"/>
            <a:r>
              <a:rPr lang="ar-DZ" dirty="0">
                <a:solidFill>
                  <a:schemeClr val="tx2"/>
                </a:solidFill>
                <a:highlight>
                  <a:srgbClr val="FFFF00"/>
                </a:highlight>
                <a:latin typeface="Calibri" panose="020F0502020204030204" pitchFamily="34" charset="0"/>
                <a:cs typeface="Calibri" panose="020F0502020204030204" pitchFamily="34" charset="0"/>
              </a:rPr>
              <a:t>ينبغي على الطلاب متابعة موقع  </a:t>
            </a:r>
            <a:r>
              <a:rPr lang="tr-TR" dirty="0">
                <a:solidFill>
                  <a:schemeClr val="tx2"/>
                </a:solidFill>
                <a:highlight>
                  <a:srgbClr val="FFFF00"/>
                </a:highlight>
                <a:latin typeface="Calibri" panose="020F0502020204030204" pitchFamily="34" charset="0"/>
                <a:cs typeface="Calibri" panose="020F0502020204030204" pitchFamily="34" charset="0"/>
              </a:rPr>
              <a:t>STIX</a:t>
            </a:r>
            <a:r>
              <a:rPr lang="ar-DZ" dirty="0">
                <a:solidFill>
                  <a:schemeClr val="tx2"/>
                </a:solidFill>
                <a:highlight>
                  <a:srgbClr val="FFFF00"/>
                </a:highlight>
                <a:latin typeface="Calibri" panose="020F0502020204030204" pitchFamily="34" charset="0"/>
                <a:cs typeface="Calibri" panose="020F0502020204030204" pitchFamily="34" charset="0"/>
              </a:rPr>
              <a:t> </a:t>
            </a:r>
            <a:r>
              <a:rPr lang="tr-TR" dirty="0">
                <a:solidFill>
                  <a:schemeClr val="tx2"/>
                </a:solidFill>
                <a:highlight>
                  <a:srgbClr val="FFFF00"/>
                </a:highlight>
                <a:latin typeface="Calibri" panose="020F0502020204030204" pitchFamily="34" charset="0"/>
                <a:cs typeface="Calibri" panose="020F0502020204030204" pitchFamily="34" charset="0"/>
              </a:rPr>
              <a:t> </a:t>
            </a:r>
            <a:r>
              <a:rPr lang="ar-DZ" dirty="0">
                <a:solidFill>
                  <a:schemeClr val="tx2"/>
                </a:solidFill>
                <a:highlight>
                  <a:srgbClr val="FFFF00"/>
                </a:highlight>
                <a:latin typeface="Calibri" panose="020F0502020204030204" pitchFamily="34" charset="0"/>
                <a:cs typeface="Calibri" panose="020F0502020204030204" pitchFamily="34" charset="0"/>
              </a:rPr>
              <a:t>بشكل دوري </a:t>
            </a:r>
          </a:p>
          <a:p>
            <a:pPr marL="0" indent="0" algn="r" rtl="1">
              <a:buNone/>
            </a:pPr>
            <a:endParaRPr lang="tr-TR" dirty="0">
              <a:solidFill>
                <a:schemeClr val="tx2"/>
              </a:solidFill>
              <a:highlight>
                <a:srgbClr val="FFFF00"/>
              </a:highlight>
              <a:latin typeface="Calibri" panose="020F0502020204030204" pitchFamily="34" charset="0"/>
              <a:cs typeface="Calibri" panose="020F0502020204030204" pitchFamily="34" charset="0"/>
            </a:endParaRPr>
          </a:p>
          <a:p>
            <a:pPr marL="0" indent="0" algn="r" rtl="1">
              <a:buNone/>
            </a:pPr>
            <a:br>
              <a:rPr kumimoji="0" lang="tr-TR" i="0" u="none" strike="noStrike" kern="1200" cap="all" spc="0" normalizeH="0" baseline="0" noProof="0" dirty="0">
                <a:ln>
                  <a:noFill/>
                </a:ln>
                <a:solidFill>
                  <a:srgbClr val="00B2AC"/>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br>
            <a:endParaRPr lang="tr-TR" u="sng" dirty="0">
              <a:solidFill>
                <a:srgbClr val="FF0000"/>
              </a:solidFill>
              <a:latin typeface="Calibri" panose="020F0502020204030204" pitchFamily="34" charset="0"/>
              <a:cs typeface="Calibri" panose="020F0502020204030204" pitchFamily="34" charset="0"/>
            </a:endParaRPr>
          </a:p>
          <a:p>
            <a:pPr marL="0" indent="0" algn="r" rtl="1">
              <a:buNone/>
            </a:pPr>
            <a:endParaRPr lang="tr-TR"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60D29D03-47BC-B1DF-C9C0-7026E4E53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36839556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7">
            <a:extLst>
              <a:ext uri="{FF2B5EF4-FFF2-40B4-BE49-F238E27FC236}">
                <a16:creationId xmlns:a16="http://schemas.microsoft.com/office/drawing/2014/main" id="{D063512C-1DD2-4F1F-D0EB-684B2011F364}"/>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5784654" y="1147826"/>
            <a:ext cx="6407346" cy="5386193"/>
          </a:xfrm>
        </p:spPr>
      </p:pic>
      <p:pic>
        <p:nvPicPr>
          <p:cNvPr id="8" name="Picture 2">
            <a:extLst>
              <a:ext uri="{FF2B5EF4-FFF2-40B4-BE49-F238E27FC236}">
                <a16:creationId xmlns:a16="http://schemas.microsoft.com/office/drawing/2014/main" id="{6FE02594-9B16-E7B8-6316-02F9AD12AB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8224" y="1373690"/>
            <a:ext cx="4321822" cy="41106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C25D2A0-C897-9463-8FE2-205C8FEB7C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
        <p:nvSpPr>
          <p:cNvPr id="9" name="Title 1">
            <a:extLst>
              <a:ext uri="{FF2B5EF4-FFF2-40B4-BE49-F238E27FC236}">
                <a16:creationId xmlns:a16="http://schemas.microsoft.com/office/drawing/2014/main" id="{98D1A9CF-E6B8-5715-2AA0-FA74B6A5A557}"/>
              </a:ext>
            </a:extLst>
          </p:cNvPr>
          <p:cNvSpPr>
            <a:spLocks noGrp="1"/>
          </p:cNvSpPr>
          <p:nvPr>
            <p:ph type="title"/>
          </p:nvPr>
        </p:nvSpPr>
        <p:spPr>
          <a:xfrm>
            <a:off x="838200" y="289420"/>
            <a:ext cx="10515600" cy="1346433"/>
          </a:xfrm>
        </p:spPr>
        <p:txBody>
          <a:bodyPr>
            <a:noAutofit/>
          </a:bodyPr>
          <a:lstStyle/>
          <a:p>
            <a:pPr algn="ctr"/>
            <a:r>
              <a:rPr lang="ar-AE"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كتيب الطلاب</a:t>
            </a:r>
            <a:br>
              <a:rPr lang="tr-TR"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kumimoji="0" lang="tr-TR" b="1" i="0" u="none" strike="noStrike" kern="1200" cap="none" spc="0" normalizeH="0" baseline="0" noProof="0">
                <a:ln>
                  <a:noFill/>
                </a:ln>
                <a:solidFill>
                  <a:srgbClr val="00B2AC"/>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https://hazirlik.uskudar.edu.tr</a:t>
            </a:r>
            <a:br>
              <a:rPr lang="tr-TR"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endParaRPr lang="tr-TR"/>
          </a:p>
        </p:txBody>
      </p:sp>
    </p:spTree>
    <p:extLst>
      <p:ext uri="{BB962C8B-B14F-4D97-AF65-F5344CB8AC3E}">
        <p14:creationId xmlns:p14="http://schemas.microsoft.com/office/powerpoint/2010/main" val="4105125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162DC-134F-511D-092C-2DCB9AE32D2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C95ADDB-5869-B57F-EFDD-7D6A3AB39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
        <p:nvSpPr>
          <p:cNvPr id="11" name="Title 1">
            <a:extLst>
              <a:ext uri="{FF2B5EF4-FFF2-40B4-BE49-F238E27FC236}">
                <a16:creationId xmlns:a16="http://schemas.microsoft.com/office/drawing/2014/main" id="{F8B8D345-73EC-8A97-0205-0023473881B6}"/>
              </a:ext>
            </a:extLst>
          </p:cNvPr>
          <p:cNvSpPr>
            <a:spLocks noGrp="1"/>
          </p:cNvSpPr>
          <p:nvPr>
            <p:ph type="title"/>
          </p:nvPr>
        </p:nvSpPr>
        <p:spPr>
          <a:xfrm>
            <a:off x="838200" y="289420"/>
            <a:ext cx="10515600" cy="1346433"/>
          </a:xfrm>
        </p:spPr>
        <p:txBody>
          <a:bodyPr>
            <a:noAutofit/>
          </a:bodyPr>
          <a:lstStyle/>
          <a:p>
            <a:pPr algn="ctr"/>
            <a:r>
              <a:rPr lang="ar-AE"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كتيب الطلاب</a:t>
            </a:r>
            <a:br>
              <a:rPr lang="tr-TR"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kumimoji="0" lang="tr-TR" b="1" i="0" u="none" strike="noStrike" kern="1200" cap="none" spc="0" normalizeH="0" baseline="0" noProof="0">
                <a:ln>
                  <a:noFill/>
                </a:ln>
                <a:solidFill>
                  <a:srgbClr val="00B2AC"/>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t>https://hazirlik.uskudar.edu.tr</a:t>
            </a:r>
            <a:br>
              <a:rPr lang="tr-TR"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endParaRPr lang="tr-TR"/>
          </a:p>
        </p:txBody>
      </p:sp>
      <p:pic>
        <p:nvPicPr>
          <p:cNvPr id="6" name="Picture 5">
            <a:extLst>
              <a:ext uri="{FF2B5EF4-FFF2-40B4-BE49-F238E27FC236}">
                <a16:creationId xmlns:a16="http://schemas.microsoft.com/office/drawing/2014/main" id="{9A808565-775D-24A4-33A6-4A548FE5C961}"/>
              </a:ext>
            </a:extLst>
          </p:cNvPr>
          <p:cNvPicPr>
            <a:picLocks noChangeAspect="1"/>
          </p:cNvPicPr>
          <p:nvPr/>
        </p:nvPicPr>
        <p:blipFill>
          <a:blip r:embed="rId3"/>
          <a:stretch>
            <a:fillRect/>
          </a:stretch>
        </p:blipFill>
        <p:spPr>
          <a:xfrm>
            <a:off x="6817360" y="1238250"/>
            <a:ext cx="4097154" cy="5619750"/>
          </a:xfrm>
          <a:prstGeom prst="rect">
            <a:avLst/>
          </a:prstGeom>
        </p:spPr>
      </p:pic>
      <p:pic>
        <p:nvPicPr>
          <p:cNvPr id="8" name="Picture 7">
            <a:extLst>
              <a:ext uri="{FF2B5EF4-FFF2-40B4-BE49-F238E27FC236}">
                <a16:creationId xmlns:a16="http://schemas.microsoft.com/office/drawing/2014/main" id="{31220FAC-89AE-0135-8B63-E568078E1890}"/>
              </a:ext>
            </a:extLst>
          </p:cNvPr>
          <p:cNvPicPr>
            <a:picLocks noChangeAspect="1"/>
          </p:cNvPicPr>
          <p:nvPr/>
        </p:nvPicPr>
        <p:blipFill>
          <a:blip r:embed="rId4"/>
          <a:stretch>
            <a:fillRect/>
          </a:stretch>
        </p:blipFill>
        <p:spPr>
          <a:xfrm>
            <a:off x="2354287" y="1238250"/>
            <a:ext cx="3998147" cy="5619750"/>
          </a:xfrm>
          <a:prstGeom prst="rect">
            <a:avLst/>
          </a:prstGeom>
        </p:spPr>
      </p:pic>
    </p:spTree>
    <p:extLst>
      <p:ext uri="{BB962C8B-B14F-4D97-AF65-F5344CB8AC3E}">
        <p14:creationId xmlns:p14="http://schemas.microsoft.com/office/powerpoint/2010/main" val="26494343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33375"/>
            <a:ext cx="10515600" cy="1123950"/>
          </a:xfrm>
        </p:spPr>
        <p:txBody>
          <a:bodyPr>
            <a:normAutofit/>
          </a:bodyPr>
          <a:lstStyle/>
          <a:p>
            <a:pPr algn="ctr"/>
            <a:r>
              <a:rPr lang="ar-AE" sz="5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الفعاليات</a:t>
            </a:r>
            <a:endParaRPr lang="tr-TR" sz="5400"/>
          </a:p>
        </p:txBody>
      </p:sp>
      <p:pic>
        <p:nvPicPr>
          <p:cNvPr id="3" name="Picture 2">
            <a:extLst>
              <a:ext uri="{FF2B5EF4-FFF2-40B4-BE49-F238E27FC236}">
                <a16:creationId xmlns:a16="http://schemas.microsoft.com/office/drawing/2014/main" id="{3B0A2534-E2F8-CAFF-4FEF-1188506ECE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grpSp>
        <p:nvGrpSpPr>
          <p:cNvPr id="6" name="Group 11">
            <a:extLst>
              <a:ext uri="{FF2B5EF4-FFF2-40B4-BE49-F238E27FC236}">
                <a16:creationId xmlns:a16="http://schemas.microsoft.com/office/drawing/2014/main" id="{07A817E8-697B-D688-D3AB-C81C4368EFF0}"/>
              </a:ext>
            </a:extLst>
          </p:cNvPr>
          <p:cNvGrpSpPr/>
          <p:nvPr/>
        </p:nvGrpSpPr>
        <p:grpSpPr>
          <a:xfrm>
            <a:off x="1621716" y="1738862"/>
            <a:ext cx="3255682" cy="5035548"/>
            <a:chOff x="0" y="0"/>
            <a:chExt cx="7452474" cy="10434206"/>
          </a:xfrm>
        </p:grpSpPr>
        <p:sp>
          <p:nvSpPr>
            <p:cNvPr id="7" name="Freeform 12">
              <a:extLst>
                <a:ext uri="{FF2B5EF4-FFF2-40B4-BE49-F238E27FC236}">
                  <a16:creationId xmlns:a16="http://schemas.microsoft.com/office/drawing/2014/main" id="{B5ED6E4E-6F6B-B17B-8951-16212CE31B0A}"/>
                </a:ext>
              </a:extLst>
            </p:cNvPr>
            <p:cNvSpPr/>
            <p:nvPr/>
          </p:nvSpPr>
          <p:spPr>
            <a:xfrm>
              <a:off x="0" y="0"/>
              <a:ext cx="7452487" cy="10434193"/>
            </a:xfrm>
            <a:custGeom>
              <a:avLst/>
              <a:gdLst/>
              <a:ahLst/>
              <a:cxnLst/>
              <a:rect l="l" t="t" r="r" b="b"/>
              <a:pathLst>
                <a:path w="7452487" h="10434193">
                  <a:moveTo>
                    <a:pt x="647700" y="0"/>
                  </a:moveTo>
                  <a:lnTo>
                    <a:pt x="6804787" y="0"/>
                  </a:lnTo>
                  <a:cubicBezTo>
                    <a:pt x="6976568" y="0"/>
                    <a:pt x="7141313" y="68240"/>
                    <a:pt x="7262780" y="189707"/>
                  </a:cubicBezTo>
                  <a:cubicBezTo>
                    <a:pt x="7384248" y="311174"/>
                    <a:pt x="7452487" y="475919"/>
                    <a:pt x="7452487" y="647700"/>
                  </a:cubicBezTo>
                  <a:lnTo>
                    <a:pt x="7452487" y="9786493"/>
                  </a:lnTo>
                  <a:cubicBezTo>
                    <a:pt x="7452487" y="9958274"/>
                    <a:pt x="7384248" y="10123019"/>
                    <a:pt x="7262780" y="10244486"/>
                  </a:cubicBezTo>
                  <a:cubicBezTo>
                    <a:pt x="7141313" y="10365954"/>
                    <a:pt x="6976568" y="10434193"/>
                    <a:pt x="6804787" y="10434193"/>
                  </a:cubicBezTo>
                  <a:lnTo>
                    <a:pt x="647700" y="10434193"/>
                  </a:lnTo>
                  <a:cubicBezTo>
                    <a:pt x="289985" y="10434193"/>
                    <a:pt x="0" y="10144208"/>
                    <a:pt x="0" y="9786493"/>
                  </a:cubicBezTo>
                  <a:lnTo>
                    <a:pt x="0" y="647700"/>
                  </a:lnTo>
                  <a:cubicBezTo>
                    <a:pt x="0" y="289985"/>
                    <a:pt x="289985" y="0"/>
                    <a:pt x="647700" y="0"/>
                  </a:cubicBezTo>
                  <a:close/>
                </a:path>
              </a:pathLst>
            </a:custGeom>
            <a:blipFill>
              <a:blip r:embed="rId3"/>
              <a:stretch>
                <a:fillRect t="-6" b="-6"/>
              </a:stretch>
            </a:blipFill>
          </p:spPr>
          <p:txBody>
            <a:bodyPr/>
            <a:lstStyle/>
            <a:p>
              <a:endParaRPr lang="tr-TR"/>
            </a:p>
          </p:txBody>
        </p:sp>
      </p:grpSp>
      <p:grpSp>
        <p:nvGrpSpPr>
          <p:cNvPr id="8" name="Group 13">
            <a:extLst>
              <a:ext uri="{FF2B5EF4-FFF2-40B4-BE49-F238E27FC236}">
                <a16:creationId xmlns:a16="http://schemas.microsoft.com/office/drawing/2014/main" id="{012BCA7D-D061-9674-925E-C35DE27524BE}"/>
              </a:ext>
            </a:extLst>
          </p:cNvPr>
          <p:cNvGrpSpPr/>
          <p:nvPr/>
        </p:nvGrpSpPr>
        <p:grpSpPr>
          <a:xfrm>
            <a:off x="5119373" y="1597426"/>
            <a:ext cx="3306415" cy="5176978"/>
            <a:chOff x="0" y="0"/>
            <a:chExt cx="7461339" cy="10446626"/>
          </a:xfrm>
        </p:grpSpPr>
        <p:sp>
          <p:nvSpPr>
            <p:cNvPr id="12" name="Freeform 14">
              <a:extLst>
                <a:ext uri="{FF2B5EF4-FFF2-40B4-BE49-F238E27FC236}">
                  <a16:creationId xmlns:a16="http://schemas.microsoft.com/office/drawing/2014/main" id="{22CC6594-B35B-B25B-24E1-56D8600C7648}"/>
                </a:ext>
              </a:extLst>
            </p:cNvPr>
            <p:cNvSpPr/>
            <p:nvPr/>
          </p:nvSpPr>
          <p:spPr>
            <a:xfrm>
              <a:off x="0" y="0"/>
              <a:ext cx="7461377" cy="10446639"/>
            </a:xfrm>
            <a:custGeom>
              <a:avLst/>
              <a:gdLst/>
              <a:ahLst/>
              <a:cxnLst/>
              <a:rect l="l" t="t" r="r" b="b"/>
              <a:pathLst>
                <a:path w="7461377" h="10446639">
                  <a:moveTo>
                    <a:pt x="584200" y="0"/>
                  </a:moveTo>
                  <a:lnTo>
                    <a:pt x="6877177" y="0"/>
                  </a:lnTo>
                  <a:cubicBezTo>
                    <a:pt x="7032117" y="0"/>
                    <a:pt x="7180711" y="61549"/>
                    <a:pt x="7290269" y="171108"/>
                  </a:cubicBezTo>
                  <a:cubicBezTo>
                    <a:pt x="7399827" y="280667"/>
                    <a:pt x="7461377" y="429261"/>
                    <a:pt x="7461377" y="584200"/>
                  </a:cubicBezTo>
                  <a:lnTo>
                    <a:pt x="7461377" y="9862439"/>
                  </a:lnTo>
                  <a:cubicBezTo>
                    <a:pt x="7461377" y="10185084"/>
                    <a:pt x="7199822" y="10446639"/>
                    <a:pt x="6877177" y="10446639"/>
                  </a:cubicBezTo>
                  <a:lnTo>
                    <a:pt x="584200" y="10446639"/>
                  </a:lnTo>
                  <a:cubicBezTo>
                    <a:pt x="429261" y="10446639"/>
                    <a:pt x="280667" y="10385089"/>
                    <a:pt x="171108" y="10275531"/>
                  </a:cubicBezTo>
                  <a:cubicBezTo>
                    <a:pt x="61549" y="10165973"/>
                    <a:pt x="0" y="10017378"/>
                    <a:pt x="0" y="9862439"/>
                  </a:cubicBezTo>
                  <a:lnTo>
                    <a:pt x="0" y="584200"/>
                  </a:lnTo>
                  <a:cubicBezTo>
                    <a:pt x="0" y="261555"/>
                    <a:pt x="261555" y="0"/>
                    <a:pt x="584200" y="0"/>
                  </a:cubicBezTo>
                  <a:close/>
                </a:path>
              </a:pathLst>
            </a:custGeom>
            <a:blipFill>
              <a:blip r:embed="rId4"/>
              <a:stretch>
                <a:fillRect t="-788" b="-788"/>
              </a:stretch>
            </a:blipFill>
          </p:spPr>
          <p:txBody>
            <a:bodyPr/>
            <a:lstStyle/>
            <a:p>
              <a:endParaRPr lang="tr-TR"/>
            </a:p>
          </p:txBody>
        </p:sp>
      </p:grpSp>
      <p:grpSp>
        <p:nvGrpSpPr>
          <p:cNvPr id="13" name="Group 15">
            <a:extLst>
              <a:ext uri="{FF2B5EF4-FFF2-40B4-BE49-F238E27FC236}">
                <a16:creationId xmlns:a16="http://schemas.microsoft.com/office/drawing/2014/main" id="{7CBB6F6F-64EF-E3FD-5C4A-CF882CB3E5A2}"/>
              </a:ext>
            </a:extLst>
          </p:cNvPr>
          <p:cNvGrpSpPr/>
          <p:nvPr/>
        </p:nvGrpSpPr>
        <p:grpSpPr>
          <a:xfrm>
            <a:off x="8667757" y="1609725"/>
            <a:ext cx="3164971" cy="5176985"/>
            <a:chOff x="0" y="0"/>
            <a:chExt cx="7848397" cy="10446626"/>
          </a:xfrm>
        </p:grpSpPr>
        <p:sp>
          <p:nvSpPr>
            <p:cNvPr id="14" name="Freeform 16">
              <a:extLst>
                <a:ext uri="{FF2B5EF4-FFF2-40B4-BE49-F238E27FC236}">
                  <a16:creationId xmlns:a16="http://schemas.microsoft.com/office/drawing/2014/main" id="{A5A299AD-EF63-A92C-F3D8-117927B04CEC}"/>
                </a:ext>
              </a:extLst>
            </p:cNvPr>
            <p:cNvSpPr/>
            <p:nvPr/>
          </p:nvSpPr>
          <p:spPr>
            <a:xfrm>
              <a:off x="0" y="0"/>
              <a:ext cx="7848346" cy="10446639"/>
            </a:xfrm>
            <a:custGeom>
              <a:avLst/>
              <a:gdLst/>
              <a:ahLst/>
              <a:cxnLst/>
              <a:rect l="l" t="t" r="r" b="b"/>
              <a:pathLst>
                <a:path w="7848346" h="10446639">
                  <a:moveTo>
                    <a:pt x="533400" y="0"/>
                  </a:moveTo>
                  <a:lnTo>
                    <a:pt x="7314946" y="0"/>
                  </a:lnTo>
                  <a:cubicBezTo>
                    <a:pt x="7456412" y="0"/>
                    <a:pt x="7592085" y="56197"/>
                    <a:pt x="7692117" y="156229"/>
                  </a:cubicBezTo>
                  <a:cubicBezTo>
                    <a:pt x="7792148" y="256261"/>
                    <a:pt x="7848346" y="391934"/>
                    <a:pt x="7848346" y="533400"/>
                  </a:cubicBezTo>
                  <a:lnTo>
                    <a:pt x="7848346" y="9913239"/>
                  </a:lnTo>
                  <a:cubicBezTo>
                    <a:pt x="7848346" y="10207828"/>
                    <a:pt x="7609535" y="10446639"/>
                    <a:pt x="7314946" y="10446639"/>
                  </a:cubicBezTo>
                  <a:lnTo>
                    <a:pt x="533400" y="10446639"/>
                  </a:lnTo>
                  <a:cubicBezTo>
                    <a:pt x="391934" y="10446639"/>
                    <a:pt x="256261" y="10390442"/>
                    <a:pt x="156229" y="10290410"/>
                  </a:cubicBezTo>
                  <a:cubicBezTo>
                    <a:pt x="56197" y="10190378"/>
                    <a:pt x="0" y="10054706"/>
                    <a:pt x="0" y="9913239"/>
                  </a:cubicBezTo>
                  <a:lnTo>
                    <a:pt x="0" y="533400"/>
                  </a:lnTo>
                  <a:cubicBezTo>
                    <a:pt x="0" y="238811"/>
                    <a:pt x="238811" y="0"/>
                    <a:pt x="533400" y="0"/>
                  </a:cubicBezTo>
                  <a:close/>
                </a:path>
              </a:pathLst>
            </a:custGeom>
            <a:blipFill>
              <a:blip r:embed="rId5"/>
              <a:stretch>
                <a:fillRect t="-3061" b="-3061"/>
              </a:stretch>
            </a:blipFill>
          </p:spPr>
          <p:txBody>
            <a:bodyPr/>
            <a:lstStyle/>
            <a:p>
              <a:endParaRPr lang="tr-TR"/>
            </a:p>
          </p:txBody>
        </p:sp>
      </p:grpSp>
    </p:spTree>
    <p:extLst>
      <p:ext uri="{BB962C8B-B14F-4D97-AF65-F5344CB8AC3E}">
        <p14:creationId xmlns:p14="http://schemas.microsoft.com/office/powerpoint/2010/main" val="3345398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F411C-70DE-142E-AE9B-E18B0608BB0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DC65B27-3B9F-AFA6-473B-7C0E54BACB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
        <p:nvSpPr>
          <p:cNvPr id="6" name="Freeform 11">
            <a:extLst>
              <a:ext uri="{FF2B5EF4-FFF2-40B4-BE49-F238E27FC236}">
                <a16:creationId xmlns:a16="http://schemas.microsoft.com/office/drawing/2014/main" id="{46521D6F-79D1-E404-FC30-F32376E1EAFE}"/>
              </a:ext>
            </a:extLst>
          </p:cNvPr>
          <p:cNvSpPr/>
          <p:nvPr/>
        </p:nvSpPr>
        <p:spPr>
          <a:xfrm>
            <a:off x="366131" y="1403423"/>
            <a:ext cx="5689377" cy="3799709"/>
          </a:xfrm>
          <a:custGeom>
            <a:avLst/>
            <a:gdLst/>
            <a:ahLst/>
            <a:cxnLst/>
            <a:rect l="l" t="t" r="r" b="b"/>
            <a:pathLst>
              <a:path w="8773256" h="5848837">
                <a:moveTo>
                  <a:pt x="0" y="0"/>
                </a:moveTo>
                <a:lnTo>
                  <a:pt x="8773256" y="0"/>
                </a:lnTo>
                <a:lnTo>
                  <a:pt x="8773256" y="5848838"/>
                </a:lnTo>
                <a:lnTo>
                  <a:pt x="0" y="5848838"/>
                </a:lnTo>
                <a:lnTo>
                  <a:pt x="0" y="0"/>
                </a:lnTo>
                <a:close/>
              </a:path>
            </a:pathLst>
          </a:custGeom>
          <a:blipFill>
            <a:blip r:embed="rId3"/>
            <a:stretch>
              <a:fillRect/>
            </a:stretch>
          </a:blipFill>
        </p:spPr>
        <p:txBody>
          <a:bodyPr/>
          <a:lstStyle/>
          <a:p>
            <a:endParaRPr lang="tr-TR"/>
          </a:p>
        </p:txBody>
      </p:sp>
      <p:sp>
        <p:nvSpPr>
          <p:cNvPr id="10" name="Freeform 12">
            <a:extLst>
              <a:ext uri="{FF2B5EF4-FFF2-40B4-BE49-F238E27FC236}">
                <a16:creationId xmlns:a16="http://schemas.microsoft.com/office/drawing/2014/main" id="{6366F072-FDAA-D6F8-0E36-517E8CC220A8}"/>
              </a:ext>
            </a:extLst>
          </p:cNvPr>
          <p:cNvSpPr/>
          <p:nvPr/>
        </p:nvSpPr>
        <p:spPr>
          <a:xfrm>
            <a:off x="6238240" y="1403423"/>
            <a:ext cx="5469228" cy="3799709"/>
          </a:xfrm>
          <a:custGeom>
            <a:avLst/>
            <a:gdLst/>
            <a:ahLst/>
            <a:cxnLst/>
            <a:rect l="l" t="t" r="r" b="b"/>
            <a:pathLst>
              <a:path w="8795781" h="5863854">
                <a:moveTo>
                  <a:pt x="0" y="0"/>
                </a:moveTo>
                <a:lnTo>
                  <a:pt x="8795781" y="0"/>
                </a:lnTo>
                <a:lnTo>
                  <a:pt x="8795781" y="5863854"/>
                </a:lnTo>
                <a:lnTo>
                  <a:pt x="0" y="5863854"/>
                </a:lnTo>
                <a:lnTo>
                  <a:pt x="0" y="0"/>
                </a:lnTo>
                <a:close/>
              </a:path>
            </a:pathLst>
          </a:custGeom>
          <a:blipFill>
            <a:blip r:embed="rId4"/>
            <a:stretch>
              <a:fillRect/>
            </a:stretch>
          </a:blipFill>
        </p:spPr>
        <p:txBody>
          <a:bodyPr/>
          <a:lstStyle/>
          <a:p>
            <a:endParaRPr lang="tr-TR"/>
          </a:p>
        </p:txBody>
      </p:sp>
      <p:sp>
        <p:nvSpPr>
          <p:cNvPr id="11" name="Title 1">
            <a:extLst>
              <a:ext uri="{FF2B5EF4-FFF2-40B4-BE49-F238E27FC236}">
                <a16:creationId xmlns:a16="http://schemas.microsoft.com/office/drawing/2014/main" id="{36629F83-FE26-9B3C-8FDD-72B017992A0A}"/>
              </a:ext>
            </a:extLst>
          </p:cNvPr>
          <p:cNvSpPr txBox="1">
            <a:spLocks/>
          </p:cNvSpPr>
          <p:nvPr/>
        </p:nvSpPr>
        <p:spPr>
          <a:xfrm>
            <a:off x="838200" y="161925"/>
            <a:ext cx="10515600" cy="11239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AE" sz="5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المناظرات</a:t>
            </a:r>
            <a:endParaRPr lang="tr-TR" sz="5400" dirty="0"/>
          </a:p>
        </p:txBody>
      </p:sp>
    </p:spTree>
    <p:extLst>
      <p:ext uri="{BB962C8B-B14F-4D97-AF65-F5344CB8AC3E}">
        <p14:creationId xmlns:p14="http://schemas.microsoft.com/office/powerpoint/2010/main" val="1676988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AA7C1-63A2-03CD-47BD-4C192EDC7A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1C3C1-8469-972B-2941-518BE664188C}"/>
              </a:ext>
            </a:extLst>
          </p:cNvPr>
          <p:cNvSpPr>
            <a:spLocks noGrp="1"/>
          </p:cNvSpPr>
          <p:nvPr>
            <p:ph type="title" idx="4294967295"/>
          </p:nvPr>
        </p:nvSpPr>
        <p:spPr>
          <a:xfrm>
            <a:off x="838200" y="161925"/>
            <a:ext cx="10515600" cy="1123950"/>
          </a:xfrm>
        </p:spPr>
        <p:txBody>
          <a:bodyPr>
            <a:normAutofit/>
          </a:bodyPr>
          <a:lstStyle/>
          <a:p>
            <a:pPr algn="ctr"/>
            <a:r>
              <a:rPr lang="ar-AE" sz="5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المناظرات</a:t>
            </a:r>
            <a:endParaRPr lang="tr-TR" sz="5400" dirty="0"/>
          </a:p>
        </p:txBody>
      </p:sp>
      <p:pic>
        <p:nvPicPr>
          <p:cNvPr id="3" name="Picture 2">
            <a:extLst>
              <a:ext uri="{FF2B5EF4-FFF2-40B4-BE49-F238E27FC236}">
                <a16:creationId xmlns:a16="http://schemas.microsoft.com/office/drawing/2014/main" id="{48148BCE-DD7D-314B-8DD0-2E47E00822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
        <p:nvSpPr>
          <p:cNvPr id="5" name="Freeform 11">
            <a:extLst>
              <a:ext uri="{FF2B5EF4-FFF2-40B4-BE49-F238E27FC236}">
                <a16:creationId xmlns:a16="http://schemas.microsoft.com/office/drawing/2014/main" id="{8A7840DD-2EF6-917D-F3A6-644DD1207035}"/>
              </a:ext>
            </a:extLst>
          </p:cNvPr>
          <p:cNvSpPr/>
          <p:nvPr/>
        </p:nvSpPr>
        <p:spPr>
          <a:xfrm>
            <a:off x="332446" y="1197735"/>
            <a:ext cx="5415824" cy="4069723"/>
          </a:xfrm>
          <a:custGeom>
            <a:avLst/>
            <a:gdLst/>
            <a:ahLst/>
            <a:cxnLst/>
            <a:rect l="l" t="t" r="r" b="b"/>
            <a:pathLst>
              <a:path w="8768828" h="5852078">
                <a:moveTo>
                  <a:pt x="0" y="0"/>
                </a:moveTo>
                <a:lnTo>
                  <a:pt x="8768827" y="0"/>
                </a:lnTo>
                <a:lnTo>
                  <a:pt x="8768827" y="5852078"/>
                </a:lnTo>
                <a:lnTo>
                  <a:pt x="0" y="5852078"/>
                </a:lnTo>
                <a:lnTo>
                  <a:pt x="0" y="0"/>
                </a:lnTo>
                <a:close/>
              </a:path>
            </a:pathLst>
          </a:custGeom>
          <a:blipFill>
            <a:blip r:embed="rId3"/>
            <a:stretch>
              <a:fillRect/>
            </a:stretch>
          </a:blipFill>
        </p:spPr>
        <p:txBody>
          <a:bodyPr/>
          <a:lstStyle/>
          <a:p>
            <a:endParaRPr lang="tr-TR"/>
          </a:p>
        </p:txBody>
      </p:sp>
      <p:sp>
        <p:nvSpPr>
          <p:cNvPr id="8" name="Freeform 12">
            <a:extLst>
              <a:ext uri="{FF2B5EF4-FFF2-40B4-BE49-F238E27FC236}">
                <a16:creationId xmlns:a16="http://schemas.microsoft.com/office/drawing/2014/main" id="{05DDF882-C6AF-79A5-CEDB-78F9FC4849F9}"/>
              </a:ext>
            </a:extLst>
          </p:cNvPr>
          <p:cNvSpPr/>
          <p:nvPr/>
        </p:nvSpPr>
        <p:spPr>
          <a:xfrm>
            <a:off x="6096000" y="1197735"/>
            <a:ext cx="5664815" cy="4069723"/>
          </a:xfrm>
          <a:custGeom>
            <a:avLst/>
            <a:gdLst/>
            <a:ahLst/>
            <a:cxnLst/>
            <a:rect l="l" t="t" r="r" b="b"/>
            <a:pathLst>
              <a:path w="8904367" h="5942533">
                <a:moveTo>
                  <a:pt x="0" y="0"/>
                </a:moveTo>
                <a:lnTo>
                  <a:pt x="8904367" y="0"/>
                </a:lnTo>
                <a:lnTo>
                  <a:pt x="8904367" y="5942533"/>
                </a:lnTo>
                <a:lnTo>
                  <a:pt x="0" y="5942533"/>
                </a:lnTo>
                <a:lnTo>
                  <a:pt x="0" y="0"/>
                </a:lnTo>
                <a:close/>
              </a:path>
            </a:pathLst>
          </a:custGeom>
          <a:blipFill>
            <a:blip r:embed="rId4"/>
            <a:stretch>
              <a:fillRect/>
            </a:stretch>
          </a:blipFill>
        </p:spPr>
        <p:txBody>
          <a:bodyPr/>
          <a:lstStyle/>
          <a:p>
            <a:endParaRPr lang="tr-TR"/>
          </a:p>
        </p:txBody>
      </p:sp>
    </p:spTree>
    <p:extLst>
      <p:ext uri="{BB962C8B-B14F-4D97-AF65-F5344CB8AC3E}">
        <p14:creationId xmlns:p14="http://schemas.microsoft.com/office/powerpoint/2010/main" val="3890941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A1436-5081-9A33-FDC1-6081EC981AA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CE68A3D-CD84-B9D7-49CE-13B37A7EC6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pic>
        <p:nvPicPr>
          <p:cNvPr id="7" name="Picture 2">
            <a:extLst>
              <a:ext uri="{FF2B5EF4-FFF2-40B4-BE49-F238E27FC236}">
                <a16:creationId xmlns:a16="http://schemas.microsoft.com/office/drawing/2014/main" id="{E419E791-2729-278D-6A6E-FC33EE98E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225" y="96387"/>
            <a:ext cx="2835480" cy="137300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5BD77F0-99AE-A3C2-A936-B32D25A4D114}"/>
              </a:ext>
            </a:extLst>
          </p:cNvPr>
          <p:cNvSpPr txBox="1"/>
          <p:nvPr/>
        </p:nvSpPr>
        <p:spPr>
          <a:xfrm>
            <a:off x="1790965" y="1478151"/>
            <a:ext cx="9165057" cy="4462760"/>
          </a:xfrm>
          <a:prstGeom prst="rect">
            <a:avLst/>
          </a:prstGeom>
          <a:noFill/>
        </p:spPr>
        <p:txBody>
          <a:bodyPr wrap="square">
            <a:spAutoFit/>
          </a:bodyPr>
          <a:lstStyle/>
          <a:p>
            <a:pPr algn="r" rtl="1"/>
            <a:r>
              <a:rPr lang="ar-DZ" sz="2800" b="1">
                <a:solidFill>
                  <a:schemeClr val="accent1"/>
                </a:solidFill>
              </a:rPr>
              <a:t>فئات الاعتماد</a:t>
            </a:r>
          </a:p>
          <a:p>
            <a:pPr algn="r" rtl="1"/>
            <a:endParaRPr lang="en-US" sz="1200" b="1">
              <a:solidFill>
                <a:schemeClr val="accent1"/>
              </a:solidFill>
            </a:endParaRPr>
          </a:p>
          <a:p>
            <a:pPr marL="457200" indent="-457200" algn="r" rtl="1">
              <a:buFont typeface="+mj-lt"/>
              <a:buAutoNum type="arabicPeriod"/>
            </a:pPr>
            <a:r>
              <a:rPr lang="ar-DZ" sz="2000" b="1"/>
              <a:t>الإدارة والإشراف</a:t>
            </a:r>
            <a:endParaRPr lang="en-US" sz="2000" b="1"/>
          </a:p>
          <a:p>
            <a:pPr marL="457200" indent="-457200" algn="r" rtl="1">
              <a:buFont typeface="+mj-lt"/>
              <a:buAutoNum type="arabicPeriod"/>
            </a:pPr>
            <a:r>
              <a:rPr lang="ar-DZ" sz="2000" b="1"/>
              <a:t>ضمان الجودة</a:t>
            </a:r>
            <a:endParaRPr lang="en-US" sz="2000" b="1"/>
          </a:p>
          <a:p>
            <a:pPr marL="457200" indent="-457200" algn="r" rtl="1">
              <a:buFont typeface="+mj-lt"/>
              <a:buAutoNum type="arabicPeriod"/>
            </a:pPr>
            <a:r>
              <a:rPr lang="ar-DZ" sz="2000" b="1"/>
              <a:t>التواصل مع الموظفين</a:t>
            </a:r>
            <a:endParaRPr lang="en-US" sz="2000" b="1"/>
          </a:p>
          <a:p>
            <a:pPr marL="457200" indent="-457200" algn="r" rtl="1">
              <a:buFont typeface="+mj-lt"/>
              <a:buAutoNum type="arabicPeriod"/>
            </a:pPr>
            <a:r>
              <a:rPr lang="ar-DZ" sz="2000" b="1"/>
              <a:t>التواصل مع الطلبة وأصحاب المصلحة الآخرين</a:t>
            </a:r>
            <a:endParaRPr lang="en-US" sz="2000" b="1"/>
          </a:p>
          <a:p>
            <a:pPr marL="457200" indent="-457200" algn="r" rtl="1">
              <a:buFont typeface="+mj-lt"/>
              <a:buAutoNum type="arabicPeriod"/>
            </a:pPr>
            <a:r>
              <a:rPr lang="ar-DZ" sz="2000" b="1"/>
              <a:t>تصميم المقررات والأنظمة الداعمة</a:t>
            </a:r>
            <a:endParaRPr lang="en-US" sz="2000" b="1"/>
          </a:p>
          <a:p>
            <a:pPr marL="457200" indent="-457200" algn="r" rtl="1">
              <a:buFont typeface="+mj-lt"/>
              <a:buAutoNum type="arabicPeriod"/>
            </a:pPr>
            <a:r>
              <a:rPr lang="ar-DZ" sz="2000" b="1"/>
              <a:t>التدريس والتعلّم</a:t>
            </a:r>
            <a:endParaRPr lang="en-US" sz="2000" b="1"/>
          </a:p>
          <a:p>
            <a:pPr marL="457200" indent="-457200" algn="r" rtl="1">
              <a:buFont typeface="+mj-lt"/>
              <a:buAutoNum type="arabicPeriod"/>
            </a:pPr>
            <a:r>
              <a:rPr lang="ar-DZ" sz="2000" b="1"/>
              <a:t>التقييم ومنح الشهادات</a:t>
            </a:r>
            <a:endParaRPr lang="en-US" sz="2000" b="1"/>
          </a:p>
          <a:p>
            <a:pPr marL="457200" indent="-457200" algn="r" rtl="1">
              <a:buFont typeface="+mj-lt"/>
              <a:buAutoNum type="arabicPeriod"/>
            </a:pPr>
            <a:r>
              <a:rPr lang="ar-DZ" sz="2000" b="1"/>
              <a:t>الموارد الأكاديمية</a:t>
            </a:r>
            <a:endParaRPr lang="en-US" sz="2000" b="1"/>
          </a:p>
          <a:p>
            <a:pPr marL="457200" indent="-457200" algn="r" rtl="1">
              <a:buFont typeface="+mj-lt"/>
              <a:buAutoNum type="arabicPeriod"/>
            </a:pPr>
            <a:r>
              <a:rPr lang="ar-DZ" sz="2000" b="1"/>
              <a:t>خدمات الطلبة</a:t>
            </a:r>
            <a:endParaRPr lang="en-US" sz="2000" b="1"/>
          </a:p>
          <a:p>
            <a:pPr marL="457200" indent="-457200" algn="r" rtl="1">
              <a:buFont typeface="+mj-lt"/>
              <a:buAutoNum type="arabicPeriod"/>
            </a:pPr>
            <a:r>
              <a:rPr lang="ar-DZ" sz="2000" b="1"/>
              <a:t>ملف الموظفين والتطوير المهني</a:t>
            </a:r>
            <a:endParaRPr lang="en-US" sz="2000" b="1"/>
          </a:p>
          <a:p>
            <a:pPr marL="457200" indent="-457200" algn="r" rtl="1">
              <a:buFont typeface="+mj-lt"/>
              <a:buAutoNum type="arabicPeriod"/>
            </a:pPr>
            <a:r>
              <a:rPr lang="ar-DZ" sz="2000" b="1"/>
              <a:t>شروط توظيف الموظفين</a:t>
            </a:r>
            <a:endParaRPr lang="en-US" sz="2000" b="1"/>
          </a:p>
          <a:p>
            <a:pPr marL="457200" indent="-457200" algn="r" rtl="1">
              <a:buFont typeface="+mj-lt"/>
              <a:buAutoNum type="arabicPeriod"/>
            </a:pPr>
            <a:r>
              <a:rPr lang="ar-DZ" sz="2000" b="1"/>
              <a:t>بيئة التعلّم</a:t>
            </a:r>
            <a:endParaRPr lang="tr-TR" sz="2000"/>
          </a:p>
        </p:txBody>
      </p:sp>
      <p:sp>
        <p:nvSpPr>
          <p:cNvPr id="3" name="Dikdörtgen 1">
            <a:extLst>
              <a:ext uri="{FF2B5EF4-FFF2-40B4-BE49-F238E27FC236}">
                <a16:creationId xmlns:a16="http://schemas.microsoft.com/office/drawing/2014/main" id="{D1B85A02-AB42-66D8-EE52-5D7C129170A5}"/>
              </a:ext>
            </a:extLst>
          </p:cNvPr>
          <p:cNvSpPr/>
          <p:nvPr/>
        </p:nvSpPr>
        <p:spPr>
          <a:xfrm>
            <a:off x="508166" y="96387"/>
            <a:ext cx="11175669" cy="923330"/>
          </a:xfrm>
          <a:prstGeom prst="rect">
            <a:avLst/>
          </a:prstGeom>
        </p:spPr>
        <p:txBody>
          <a:bodyPr wrap="square">
            <a:spAutoFit/>
          </a:bodyPr>
          <a:lstStyle/>
          <a:p>
            <a:pPr algn="ctr"/>
            <a:r>
              <a:rPr lang="tr-TR"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EAQUALS</a:t>
            </a:r>
            <a:r>
              <a:rPr lang="en-US"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sz="5400">
                <a:solidFill>
                  <a:srgbClr val="09B2AD"/>
                </a:solidFill>
              </a:rPr>
              <a:t>اعتماد</a:t>
            </a:r>
            <a:endParaRPr lang="tr-TR"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82836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D8B9E-5A66-CABE-E9DD-63DF52CB7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45680-4897-5C3B-83E8-8DA84585D8EA}"/>
              </a:ext>
            </a:extLst>
          </p:cNvPr>
          <p:cNvSpPr>
            <a:spLocks noGrp="1"/>
          </p:cNvSpPr>
          <p:nvPr>
            <p:ph type="title" idx="4294967295"/>
          </p:nvPr>
        </p:nvSpPr>
        <p:spPr>
          <a:xfrm>
            <a:off x="838200" y="161925"/>
            <a:ext cx="10515600" cy="1123950"/>
          </a:xfrm>
        </p:spPr>
        <p:txBody>
          <a:bodyPr>
            <a:normAutofit/>
          </a:bodyPr>
          <a:lstStyle/>
          <a:p>
            <a:pPr algn="ctr"/>
            <a:r>
              <a:rPr lang="ar-AE" sz="5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المناظرات</a:t>
            </a:r>
            <a:endParaRPr lang="tr-TR" sz="5400" dirty="0"/>
          </a:p>
        </p:txBody>
      </p:sp>
      <p:pic>
        <p:nvPicPr>
          <p:cNvPr id="3" name="Picture 2">
            <a:extLst>
              <a:ext uri="{FF2B5EF4-FFF2-40B4-BE49-F238E27FC236}">
                <a16:creationId xmlns:a16="http://schemas.microsoft.com/office/drawing/2014/main" id="{2B101C29-788E-6CF0-45D6-94E88261F7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
        <p:nvSpPr>
          <p:cNvPr id="6" name="Freeform 12">
            <a:extLst>
              <a:ext uri="{FF2B5EF4-FFF2-40B4-BE49-F238E27FC236}">
                <a16:creationId xmlns:a16="http://schemas.microsoft.com/office/drawing/2014/main" id="{B383AB4A-5870-39D0-98DC-2E0D66C793F1}"/>
              </a:ext>
            </a:extLst>
          </p:cNvPr>
          <p:cNvSpPr/>
          <p:nvPr/>
        </p:nvSpPr>
        <p:spPr>
          <a:xfrm>
            <a:off x="6868160" y="1285875"/>
            <a:ext cx="4946724" cy="5286333"/>
          </a:xfrm>
          <a:custGeom>
            <a:avLst/>
            <a:gdLst/>
            <a:ahLst/>
            <a:cxnLst/>
            <a:rect l="l" t="t" r="r" b="b"/>
            <a:pathLst>
              <a:path w="5902932" h="6033088">
                <a:moveTo>
                  <a:pt x="0" y="0"/>
                </a:moveTo>
                <a:lnTo>
                  <a:pt x="5902932" y="0"/>
                </a:lnTo>
                <a:lnTo>
                  <a:pt x="5902932" y="6033088"/>
                </a:lnTo>
                <a:lnTo>
                  <a:pt x="0" y="6033088"/>
                </a:lnTo>
                <a:lnTo>
                  <a:pt x="0" y="0"/>
                </a:lnTo>
                <a:close/>
              </a:path>
            </a:pathLst>
          </a:custGeom>
          <a:blipFill>
            <a:blip r:embed="rId3"/>
            <a:stretch>
              <a:fillRect t="-58547" b="-15394"/>
            </a:stretch>
          </a:blipFill>
        </p:spPr>
        <p:txBody>
          <a:bodyPr/>
          <a:lstStyle/>
          <a:p>
            <a:endParaRPr lang="tr-TR"/>
          </a:p>
        </p:txBody>
      </p:sp>
      <p:sp>
        <p:nvSpPr>
          <p:cNvPr id="9" name="Freeform 11">
            <a:extLst>
              <a:ext uri="{FF2B5EF4-FFF2-40B4-BE49-F238E27FC236}">
                <a16:creationId xmlns:a16="http://schemas.microsoft.com/office/drawing/2014/main" id="{8FA5832F-149B-5ED5-C40A-F89B7FE0B648}"/>
              </a:ext>
            </a:extLst>
          </p:cNvPr>
          <p:cNvSpPr/>
          <p:nvPr/>
        </p:nvSpPr>
        <p:spPr>
          <a:xfrm>
            <a:off x="213360" y="1718365"/>
            <a:ext cx="6401583" cy="3421269"/>
          </a:xfrm>
          <a:custGeom>
            <a:avLst/>
            <a:gdLst/>
            <a:ahLst/>
            <a:cxnLst/>
            <a:rect l="l" t="t" r="r" b="b"/>
            <a:pathLst>
              <a:path w="9953808" h="5061620">
                <a:moveTo>
                  <a:pt x="0" y="0"/>
                </a:moveTo>
                <a:lnTo>
                  <a:pt x="9953808" y="0"/>
                </a:lnTo>
                <a:lnTo>
                  <a:pt x="9953808" y="5061620"/>
                </a:lnTo>
                <a:lnTo>
                  <a:pt x="0" y="5061620"/>
                </a:lnTo>
                <a:lnTo>
                  <a:pt x="0" y="0"/>
                </a:lnTo>
                <a:close/>
              </a:path>
            </a:pathLst>
          </a:custGeom>
          <a:blipFill>
            <a:blip r:embed="rId4"/>
            <a:stretch>
              <a:fillRect t="-26412" r="-14279"/>
            </a:stretch>
          </a:blipFill>
        </p:spPr>
        <p:txBody>
          <a:bodyPr/>
          <a:lstStyle/>
          <a:p>
            <a:endParaRPr lang="tr-TR"/>
          </a:p>
        </p:txBody>
      </p:sp>
    </p:spTree>
    <p:extLst>
      <p:ext uri="{BB962C8B-B14F-4D97-AF65-F5344CB8AC3E}">
        <p14:creationId xmlns:p14="http://schemas.microsoft.com/office/powerpoint/2010/main" val="469347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04471-14F6-D55C-6F6F-02D85E2ED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7270E1-B98B-838F-E3B2-0A7A92C0B46D}"/>
              </a:ext>
            </a:extLst>
          </p:cNvPr>
          <p:cNvSpPr>
            <a:spLocks noGrp="1"/>
          </p:cNvSpPr>
          <p:nvPr>
            <p:ph type="title"/>
          </p:nvPr>
        </p:nvSpPr>
        <p:spPr>
          <a:xfrm>
            <a:off x="2344261" y="-94799"/>
            <a:ext cx="10515600" cy="1124715"/>
          </a:xfrm>
        </p:spPr>
        <p:txBody>
          <a:bodyPr>
            <a:normAutofit/>
          </a:bodyPr>
          <a:lstStyle/>
          <a:p>
            <a:pPr algn="ctr" rtl="1"/>
            <a:r>
              <a:rPr lang="ar-AE" sz="3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اللغة الإنجليزية للأغراض التخصصية</a:t>
            </a:r>
            <a:r>
              <a:rPr lang="ar-LB" sz="3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ESP </a:t>
            </a:r>
            <a:endParaRPr lang="tr-TR" sz="3200" dirty="0"/>
          </a:p>
        </p:txBody>
      </p:sp>
      <p:pic>
        <p:nvPicPr>
          <p:cNvPr id="3" name="Picture 2">
            <a:extLst>
              <a:ext uri="{FF2B5EF4-FFF2-40B4-BE49-F238E27FC236}">
                <a16:creationId xmlns:a16="http://schemas.microsoft.com/office/drawing/2014/main" id="{DE3FE85A-AB47-44E1-4A5C-C547AAB06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grpSp>
        <p:nvGrpSpPr>
          <p:cNvPr id="7" name="Group 10">
            <a:extLst>
              <a:ext uri="{FF2B5EF4-FFF2-40B4-BE49-F238E27FC236}">
                <a16:creationId xmlns:a16="http://schemas.microsoft.com/office/drawing/2014/main" id="{39D705EA-0A39-3A0A-0362-80CBA21345BB}"/>
              </a:ext>
            </a:extLst>
          </p:cNvPr>
          <p:cNvGrpSpPr/>
          <p:nvPr/>
        </p:nvGrpSpPr>
        <p:grpSpPr>
          <a:xfrm>
            <a:off x="108264" y="19599"/>
            <a:ext cx="3304208" cy="3209250"/>
            <a:chOff x="0" y="0"/>
            <a:chExt cx="6608416" cy="6418500"/>
          </a:xfrm>
        </p:grpSpPr>
        <p:sp>
          <p:nvSpPr>
            <p:cNvPr id="8" name="Freeform 11">
              <a:extLst>
                <a:ext uri="{FF2B5EF4-FFF2-40B4-BE49-F238E27FC236}">
                  <a16:creationId xmlns:a16="http://schemas.microsoft.com/office/drawing/2014/main" id="{69425956-B450-44F7-BC2E-42AE8479896F}"/>
                </a:ext>
              </a:extLst>
            </p:cNvPr>
            <p:cNvSpPr/>
            <p:nvPr/>
          </p:nvSpPr>
          <p:spPr>
            <a:xfrm>
              <a:off x="0" y="0"/>
              <a:ext cx="6608416" cy="6418500"/>
            </a:xfrm>
            <a:custGeom>
              <a:avLst/>
              <a:gdLst/>
              <a:ahLst/>
              <a:cxnLst/>
              <a:rect l="l" t="t" r="r" b="b"/>
              <a:pathLst>
                <a:path w="6608416" h="6418500">
                  <a:moveTo>
                    <a:pt x="0" y="0"/>
                  </a:moveTo>
                  <a:lnTo>
                    <a:pt x="6608416" y="0"/>
                  </a:lnTo>
                  <a:lnTo>
                    <a:pt x="6608416" y="6418500"/>
                  </a:lnTo>
                  <a:lnTo>
                    <a:pt x="0" y="6418500"/>
                  </a:lnTo>
                  <a:close/>
                </a:path>
              </a:pathLst>
            </a:custGeom>
            <a:blipFill>
              <a:blip r:embed="rId3"/>
              <a:stretch>
                <a:fillRect/>
              </a:stretch>
            </a:blipFill>
            <a:ln cap="sq">
              <a:noFill/>
              <a:prstDash val="sysDot"/>
              <a:miter/>
            </a:ln>
          </p:spPr>
          <p:txBody>
            <a:bodyPr/>
            <a:lstStyle/>
            <a:p>
              <a:endParaRPr lang="tr-TR" sz="1200"/>
            </a:p>
          </p:txBody>
        </p:sp>
      </p:grpSp>
      <p:grpSp>
        <p:nvGrpSpPr>
          <p:cNvPr id="9" name="Group 16">
            <a:extLst>
              <a:ext uri="{FF2B5EF4-FFF2-40B4-BE49-F238E27FC236}">
                <a16:creationId xmlns:a16="http://schemas.microsoft.com/office/drawing/2014/main" id="{8E76BB2D-AB7D-40CD-E5BA-1439C736C044}"/>
              </a:ext>
            </a:extLst>
          </p:cNvPr>
          <p:cNvGrpSpPr/>
          <p:nvPr/>
        </p:nvGrpSpPr>
        <p:grpSpPr>
          <a:xfrm>
            <a:off x="7559943" y="901149"/>
            <a:ext cx="4523793" cy="2591317"/>
            <a:chOff x="0" y="0"/>
            <a:chExt cx="10186453" cy="5835000"/>
          </a:xfrm>
        </p:grpSpPr>
        <p:sp>
          <p:nvSpPr>
            <p:cNvPr id="10" name="Freeform 17">
              <a:extLst>
                <a:ext uri="{FF2B5EF4-FFF2-40B4-BE49-F238E27FC236}">
                  <a16:creationId xmlns:a16="http://schemas.microsoft.com/office/drawing/2014/main" id="{26AC96AA-3121-2943-A76F-F16139C7D2F9}"/>
                </a:ext>
              </a:extLst>
            </p:cNvPr>
            <p:cNvSpPr/>
            <p:nvPr/>
          </p:nvSpPr>
          <p:spPr>
            <a:xfrm>
              <a:off x="0" y="0"/>
              <a:ext cx="10186453" cy="5835000"/>
            </a:xfrm>
            <a:custGeom>
              <a:avLst/>
              <a:gdLst/>
              <a:ahLst/>
              <a:cxnLst/>
              <a:rect l="l" t="t" r="r" b="b"/>
              <a:pathLst>
                <a:path w="10186453" h="5835000">
                  <a:moveTo>
                    <a:pt x="0" y="0"/>
                  </a:moveTo>
                  <a:lnTo>
                    <a:pt x="10186453" y="0"/>
                  </a:lnTo>
                  <a:lnTo>
                    <a:pt x="10186453" y="5835000"/>
                  </a:lnTo>
                  <a:lnTo>
                    <a:pt x="0" y="5835000"/>
                  </a:lnTo>
                  <a:close/>
                </a:path>
              </a:pathLst>
            </a:custGeom>
            <a:blipFill>
              <a:blip r:embed="rId4"/>
              <a:stretch>
                <a:fillRect/>
              </a:stretch>
            </a:blipFill>
          </p:spPr>
          <p:txBody>
            <a:bodyPr/>
            <a:lstStyle/>
            <a:p>
              <a:endParaRPr lang="tr-TR" sz="1200"/>
            </a:p>
          </p:txBody>
        </p:sp>
      </p:grpSp>
      <p:grpSp>
        <p:nvGrpSpPr>
          <p:cNvPr id="14" name="Group 22">
            <a:extLst>
              <a:ext uri="{FF2B5EF4-FFF2-40B4-BE49-F238E27FC236}">
                <a16:creationId xmlns:a16="http://schemas.microsoft.com/office/drawing/2014/main" id="{F6CD2838-DF7A-21F9-EA1D-CAF4332680E4}"/>
              </a:ext>
            </a:extLst>
          </p:cNvPr>
          <p:cNvGrpSpPr/>
          <p:nvPr/>
        </p:nvGrpSpPr>
        <p:grpSpPr>
          <a:xfrm>
            <a:off x="3412472" y="738058"/>
            <a:ext cx="4189589" cy="2917500"/>
            <a:chOff x="0" y="0"/>
            <a:chExt cx="8379179" cy="5835000"/>
          </a:xfrm>
        </p:grpSpPr>
        <p:sp>
          <p:nvSpPr>
            <p:cNvPr id="17" name="Freeform 23">
              <a:extLst>
                <a:ext uri="{FF2B5EF4-FFF2-40B4-BE49-F238E27FC236}">
                  <a16:creationId xmlns:a16="http://schemas.microsoft.com/office/drawing/2014/main" id="{87B10751-9440-373B-6685-DCA863391890}"/>
                </a:ext>
              </a:extLst>
            </p:cNvPr>
            <p:cNvSpPr/>
            <p:nvPr/>
          </p:nvSpPr>
          <p:spPr>
            <a:xfrm>
              <a:off x="0" y="0"/>
              <a:ext cx="8379179" cy="5835000"/>
            </a:xfrm>
            <a:custGeom>
              <a:avLst/>
              <a:gdLst/>
              <a:ahLst/>
              <a:cxnLst/>
              <a:rect l="l" t="t" r="r" b="b"/>
              <a:pathLst>
                <a:path w="8379179" h="5835000">
                  <a:moveTo>
                    <a:pt x="0" y="0"/>
                  </a:moveTo>
                  <a:lnTo>
                    <a:pt x="8379179" y="0"/>
                  </a:lnTo>
                  <a:lnTo>
                    <a:pt x="8379179" y="5835000"/>
                  </a:lnTo>
                  <a:lnTo>
                    <a:pt x="0" y="5835000"/>
                  </a:lnTo>
                  <a:close/>
                </a:path>
              </a:pathLst>
            </a:custGeom>
            <a:blipFill>
              <a:blip r:embed="rId5"/>
              <a:stretch>
                <a:fillRect/>
              </a:stretch>
            </a:blipFill>
          </p:spPr>
          <p:txBody>
            <a:bodyPr/>
            <a:lstStyle/>
            <a:p>
              <a:endParaRPr lang="tr-TR" sz="1200"/>
            </a:p>
          </p:txBody>
        </p:sp>
      </p:grpSp>
      <p:grpSp>
        <p:nvGrpSpPr>
          <p:cNvPr id="20" name="Group 34">
            <a:extLst>
              <a:ext uri="{FF2B5EF4-FFF2-40B4-BE49-F238E27FC236}">
                <a16:creationId xmlns:a16="http://schemas.microsoft.com/office/drawing/2014/main" id="{AB1D074D-2DE8-ED9F-4A37-650CD28832BD}"/>
              </a:ext>
            </a:extLst>
          </p:cNvPr>
          <p:cNvGrpSpPr/>
          <p:nvPr/>
        </p:nvGrpSpPr>
        <p:grpSpPr>
          <a:xfrm>
            <a:off x="7602060" y="3818649"/>
            <a:ext cx="4367045" cy="2393601"/>
            <a:chOff x="0" y="0"/>
            <a:chExt cx="9584029" cy="5543250"/>
          </a:xfrm>
        </p:grpSpPr>
        <p:sp>
          <p:nvSpPr>
            <p:cNvPr id="21" name="Freeform 35">
              <a:extLst>
                <a:ext uri="{FF2B5EF4-FFF2-40B4-BE49-F238E27FC236}">
                  <a16:creationId xmlns:a16="http://schemas.microsoft.com/office/drawing/2014/main" id="{897A3A0A-0513-1AC3-6360-2C080F4D9391}"/>
                </a:ext>
              </a:extLst>
            </p:cNvPr>
            <p:cNvSpPr/>
            <p:nvPr/>
          </p:nvSpPr>
          <p:spPr>
            <a:xfrm>
              <a:off x="0" y="0"/>
              <a:ext cx="9584029" cy="5543250"/>
            </a:xfrm>
            <a:custGeom>
              <a:avLst/>
              <a:gdLst/>
              <a:ahLst/>
              <a:cxnLst/>
              <a:rect l="l" t="t" r="r" b="b"/>
              <a:pathLst>
                <a:path w="9584029" h="5543250">
                  <a:moveTo>
                    <a:pt x="0" y="0"/>
                  </a:moveTo>
                  <a:lnTo>
                    <a:pt x="9584029" y="0"/>
                  </a:lnTo>
                  <a:lnTo>
                    <a:pt x="9584029" y="5543250"/>
                  </a:lnTo>
                  <a:lnTo>
                    <a:pt x="0" y="5543250"/>
                  </a:lnTo>
                  <a:close/>
                </a:path>
              </a:pathLst>
            </a:custGeom>
            <a:blipFill>
              <a:blip r:embed="rId6"/>
              <a:stretch>
                <a:fillRect/>
              </a:stretch>
            </a:blipFill>
          </p:spPr>
          <p:txBody>
            <a:bodyPr/>
            <a:lstStyle/>
            <a:p>
              <a:endParaRPr lang="tr-TR" sz="1200"/>
            </a:p>
          </p:txBody>
        </p:sp>
      </p:grpSp>
      <p:grpSp>
        <p:nvGrpSpPr>
          <p:cNvPr id="22" name="Group 28">
            <a:extLst>
              <a:ext uri="{FF2B5EF4-FFF2-40B4-BE49-F238E27FC236}">
                <a16:creationId xmlns:a16="http://schemas.microsoft.com/office/drawing/2014/main" id="{E1C474D8-D015-A9E0-7429-C5D8E3BCAF8C}"/>
              </a:ext>
            </a:extLst>
          </p:cNvPr>
          <p:cNvGrpSpPr/>
          <p:nvPr/>
        </p:nvGrpSpPr>
        <p:grpSpPr>
          <a:xfrm>
            <a:off x="2180297" y="3933048"/>
            <a:ext cx="4996795" cy="2279202"/>
            <a:chOff x="0" y="0"/>
            <a:chExt cx="11080963" cy="5543250"/>
          </a:xfrm>
        </p:grpSpPr>
        <p:sp>
          <p:nvSpPr>
            <p:cNvPr id="23" name="Freeform 29">
              <a:extLst>
                <a:ext uri="{FF2B5EF4-FFF2-40B4-BE49-F238E27FC236}">
                  <a16:creationId xmlns:a16="http://schemas.microsoft.com/office/drawing/2014/main" id="{28E6E4E9-8C89-FDDB-1257-5984631B22F3}"/>
                </a:ext>
              </a:extLst>
            </p:cNvPr>
            <p:cNvSpPr/>
            <p:nvPr/>
          </p:nvSpPr>
          <p:spPr>
            <a:xfrm>
              <a:off x="0" y="0"/>
              <a:ext cx="11080962" cy="5543250"/>
            </a:xfrm>
            <a:custGeom>
              <a:avLst/>
              <a:gdLst/>
              <a:ahLst/>
              <a:cxnLst/>
              <a:rect l="l" t="t" r="r" b="b"/>
              <a:pathLst>
                <a:path w="11080962" h="5543250">
                  <a:moveTo>
                    <a:pt x="0" y="0"/>
                  </a:moveTo>
                  <a:lnTo>
                    <a:pt x="11080962" y="0"/>
                  </a:lnTo>
                  <a:lnTo>
                    <a:pt x="11080962" y="5543250"/>
                  </a:lnTo>
                  <a:lnTo>
                    <a:pt x="0" y="5543250"/>
                  </a:lnTo>
                  <a:close/>
                </a:path>
              </a:pathLst>
            </a:custGeom>
            <a:blipFill>
              <a:blip r:embed="rId7"/>
              <a:stretch>
                <a:fillRect/>
              </a:stretch>
            </a:blipFill>
          </p:spPr>
          <p:txBody>
            <a:bodyPr/>
            <a:lstStyle/>
            <a:p>
              <a:endParaRPr lang="tr-TR" sz="1200"/>
            </a:p>
          </p:txBody>
        </p:sp>
      </p:grpSp>
      <p:sp>
        <p:nvSpPr>
          <p:cNvPr id="11" name="Arrow: Chevron 4">
            <a:extLst>
              <a:ext uri="{FF2B5EF4-FFF2-40B4-BE49-F238E27FC236}">
                <a16:creationId xmlns:a16="http://schemas.microsoft.com/office/drawing/2014/main" id="{42B0F3C5-AA16-BFC2-407F-CA9467FBC477}"/>
              </a:ext>
            </a:extLst>
          </p:cNvPr>
          <p:cNvSpPr txBox="1"/>
          <p:nvPr/>
        </p:nvSpPr>
        <p:spPr>
          <a:xfrm>
            <a:off x="7762871" y="3289841"/>
            <a:ext cx="4160054" cy="5196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tr-TR"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Dr. Ayla ARSLAN </a:t>
            </a:r>
            <a:r>
              <a:rPr lang="en-US"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kumimoji="0" lang="ar-AE"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علم الأحياء وعلم الوراثة</a:t>
            </a:r>
            <a:endParaRPr kumimoji="0" lang="en-US"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13" name="Arrow: Chevron 4">
            <a:extLst>
              <a:ext uri="{FF2B5EF4-FFF2-40B4-BE49-F238E27FC236}">
                <a16:creationId xmlns:a16="http://schemas.microsoft.com/office/drawing/2014/main" id="{F6FD9886-2E46-9ED5-9357-873727F7EB0B}"/>
              </a:ext>
            </a:extLst>
          </p:cNvPr>
          <p:cNvSpPr txBox="1"/>
          <p:nvPr/>
        </p:nvSpPr>
        <p:spPr>
          <a:xfrm>
            <a:off x="-143699" y="3002999"/>
            <a:ext cx="3556171" cy="9789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algn="ctr">
              <a:lnSpc>
                <a:spcPts val="2049"/>
              </a:lnSpc>
              <a:spcBef>
                <a:spcPct val="0"/>
              </a:spcBef>
            </a:pPr>
            <a:r>
              <a:rPr lang="en-US" b="1" dirty="0">
                <a:solidFill>
                  <a:srgbClr val="0070C0"/>
                </a:solidFill>
                <a:latin typeface="DM Sans Bold"/>
                <a:ea typeface="DM Sans Bold"/>
                <a:cs typeface="DM Sans Bold"/>
                <a:sym typeface="DM Sans Bold"/>
              </a:rPr>
              <a:t>Prof. Dr. Cemile Deniz</a:t>
            </a:r>
          </a:p>
          <a:p>
            <a:pPr algn="ctr">
              <a:lnSpc>
                <a:spcPts val="2049"/>
              </a:lnSpc>
              <a:spcBef>
                <a:spcPct val="0"/>
              </a:spcBef>
            </a:pPr>
            <a:r>
              <a:rPr lang="en-US" b="1" dirty="0">
                <a:solidFill>
                  <a:srgbClr val="0070C0"/>
                </a:solidFill>
                <a:latin typeface="DM Sans Bold"/>
                <a:ea typeface="DM Sans Bold"/>
                <a:cs typeface="DM Sans Bold"/>
                <a:sym typeface="DM Sans Bold"/>
              </a:rPr>
              <a:t>CAN KARABULUT </a:t>
            </a:r>
            <a:r>
              <a:rPr kumimoji="0" lang="tr-TR"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 </a:t>
            </a:r>
            <a:r>
              <a:rPr lang="ar-AE" dirty="0">
                <a:solidFill>
                  <a:srgbClr val="0070C0"/>
                </a:solidFill>
                <a:effectLst>
                  <a:outerShdw blurRad="38100" dist="38100" dir="2700000" algn="tl">
                    <a:srgbClr val="000000">
                      <a:alpha val="43137"/>
                    </a:srgbClr>
                  </a:outerShdw>
                </a:effectLst>
                <a:latin typeface="Calibri" panose="020F0502020204030204"/>
              </a:rPr>
              <a:t>طب الأسنان</a:t>
            </a:r>
            <a:endParaRPr kumimoji="0" lang="en-US"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endParaRPr>
          </a:p>
        </p:txBody>
      </p:sp>
      <p:sp>
        <p:nvSpPr>
          <p:cNvPr id="16" name="Arrow: Chevron 4">
            <a:extLst>
              <a:ext uri="{FF2B5EF4-FFF2-40B4-BE49-F238E27FC236}">
                <a16:creationId xmlns:a16="http://schemas.microsoft.com/office/drawing/2014/main" id="{79AB9265-86A9-BB54-06F7-8296629D17EE}"/>
              </a:ext>
            </a:extLst>
          </p:cNvPr>
          <p:cNvSpPr txBox="1"/>
          <p:nvPr/>
        </p:nvSpPr>
        <p:spPr>
          <a:xfrm>
            <a:off x="2447833" y="6227996"/>
            <a:ext cx="4611886" cy="688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defRPr/>
            </a:pPr>
            <a:r>
              <a:rPr kumimoji="0" lang="tr-TR"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Dr. </a:t>
            </a:r>
            <a:r>
              <a:rPr lang="tr-TR"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Farqad ALHADEEHTI</a:t>
            </a:r>
            <a:r>
              <a:rPr lang="en-US"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 </a:t>
            </a:r>
            <a:r>
              <a:rPr lang="ar-AE"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الهندسة الكيميائية</a:t>
            </a:r>
            <a:endParaRPr kumimoji="0" lang="en-US"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25" name="Arrow: Chevron 4">
            <a:extLst>
              <a:ext uri="{FF2B5EF4-FFF2-40B4-BE49-F238E27FC236}">
                <a16:creationId xmlns:a16="http://schemas.microsoft.com/office/drawing/2014/main" id="{F4D122E1-5470-A69F-6F98-01BF8F236C0A}"/>
              </a:ext>
            </a:extLst>
          </p:cNvPr>
          <p:cNvSpPr txBox="1"/>
          <p:nvPr/>
        </p:nvSpPr>
        <p:spPr>
          <a:xfrm>
            <a:off x="7602060" y="6212250"/>
            <a:ext cx="4320865" cy="7141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defRPr/>
            </a:pPr>
            <a:r>
              <a:rPr lang="en-US" sz="2400" dirty="0">
                <a:solidFill>
                  <a:srgbClr val="0070C0"/>
                </a:solidFill>
                <a:effectLst>
                  <a:outerShdw blurRad="38100" dist="38100" dir="2700000" algn="tl">
                    <a:srgbClr val="000000">
                      <a:alpha val="43137"/>
                    </a:srgbClr>
                  </a:outerShdw>
                </a:effectLst>
                <a:latin typeface="Calibri" panose="020F0502020204030204"/>
              </a:rPr>
              <a:t>Dr. Beril </a:t>
            </a:r>
            <a:r>
              <a:rPr lang="en-US" sz="2400" dirty="0" err="1">
                <a:solidFill>
                  <a:srgbClr val="0070C0"/>
                </a:solidFill>
                <a:effectLst>
                  <a:outerShdw blurRad="38100" dist="38100" dir="2700000" algn="tl">
                    <a:srgbClr val="000000">
                      <a:alpha val="43137"/>
                    </a:srgbClr>
                  </a:outerShdw>
                </a:effectLst>
                <a:latin typeface="Calibri" panose="020F0502020204030204"/>
              </a:rPr>
              <a:t>Sercem</a:t>
            </a:r>
            <a:r>
              <a:rPr lang="en-US" sz="2400" dirty="0">
                <a:solidFill>
                  <a:srgbClr val="0070C0"/>
                </a:solidFill>
                <a:effectLst>
                  <a:outerShdw blurRad="38100" dist="38100" dir="2700000" algn="tl">
                    <a:srgbClr val="000000">
                      <a:alpha val="43137"/>
                    </a:srgbClr>
                  </a:outerShdw>
                </a:effectLst>
                <a:latin typeface="Calibri" panose="020F0502020204030204"/>
              </a:rPr>
              <a:t> ŞENGÜL </a:t>
            </a:r>
            <a:r>
              <a:rPr kumimoji="0" lang="tr-TR" sz="24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 </a:t>
            </a:r>
            <a:r>
              <a:rPr kumimoji="0" lang="ar-AE" sz="24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علم النفس</a:t>
            </a:r>
            <a:endParaRPr kumimoji="0" lang="en-US" sz="24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endParaRPr>
          </a:p>
        </p:txBody>
      </p:sp>
      <p:sp>
        <p:nvSpPr>
          <p:cNvPr id="27" name="Arrow: Chevron 4">
            <a:extLst>
              <a:ext uri="{FF2B5EF4-FFF2-40B4-BE49-F238E27FC236}">
                <a16:creationId xmlns:a16="http://schemas.microsoft.com/office/drawing/2014/main" id="{2AC63E64-10D6-E6E3-BB9E-8F570F57004D}"/>
              </a:ext>
            </a:extLst>
          </p:cNvPr>
          <p:cNvSpPr txBox="1"/>
          <p:nvPr/>
        </p:nvSpPr>
        <p:spPr>
          <a:xfrm>
            <a:off x="3493115" y="3503899"/>
            <a:ext cx="3986184" cy="4291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defRPr/>
            </a:pPr>
            <a:r>
              <a:rPr lang="tr-TR"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Dr. Faezeh ROHANI</a:t>
            </a:r>
            <a:r>
              <a:rPr lang="en-US"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kumimoji="0" lang="en-US"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a:t>
            </a:r>
            <a:r>
              <a:rPr kumimoji="0" lang="tr-TR"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lang="ar-AE"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هندسة البرمجيات</a:t>
            </a:r>
            <a:endParaRPr kumimoji="0" lang="en-US"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47597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2FE09-9F5B-BC2D-1C91-8213C9372C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AB122-3263-44F0-3395-7EC6EC7B343B}"/>
              </a:ext>
            </a:extLst>
          </p:cNvPr>
          <p:cNvSpPr>
            <a:spLocks noGrp="1"/>
          </p:cNvSpPr>
          <p:nvPr>
            <p:ph type="title"/>
          </p:nvPr>
        </p:nvSpPr>
        <p:spPr>
          <a:xfrm>
            <a:off x="2344261" y="-94799"/>
            <a:ext cx="10515600" cy="1124715"/>
          </a:xfrm>
        </p:spPr>
        <p:txBody>
          <a:bodyPr>
            <a:normAutofit/>
          </a:bodyPr>
          <a:lstStyle/>
          <a:p>
            <a:pPr algn="ctr" rtl="1"/>
            <a:r>
              <a:rPr lang="ar-AE" sz="3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اللغة الإنجليزية للأغراض التخصصية</a:t>
            </a:r>
            <a:r>
              <a:rPr lang="ar-LB" sz="3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2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ESP </a:t>
            </a:r>
            <a:endParaRPr lang="tr-TR" sz="3200" dirty="0"/>
          </a:p>
        </p:txBody>
      </p:sp>
      <p:pic>
        <p:nvPicPr>
          <p:cNvPr id="3" name="Picture 2">
            <a:extLst>
              <a:ext uri="{FF2B5EF4-FFF2-40B4-BE49-F238E27FC236}">
                <a16:creationId xmlns:a16="http://schemas.microsoft.com/office/drawing/2014/main" id="{1D51961D-A66F-DB0E-B709-A67CAF8F3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
        <p:nvSpPr>
          <p:cNvPr id="11" name="Arrow: Chevron 4">
            <a:extLst>
              <a:ext uri="{FF2B5EF4-FFF2-40B4-BE49-F238E27FC236}">
                <a16:creationId xmlns:a16="http://schemas.microsoft.com/office/drawing/2014/main" id="{59CDF57F-CFF4-04FB-45A2-B314EE399F33}"/>
              </a:ext>
            </a:extLst>
          </p:cNvPr>
          <p:cNvSpPr txBox="1"/>
          <p:nvPr/>
        </p:nvSpPr>
        <p:spPr>
          <a:xfrm>
            <a:off x="7514509" y="3309492"/>
            <a:ext cx="4495965" cy="5196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defRPr/>
            </a:pPr>
            <a:r>
              <a:rPr kumimoji="0" lang="tr-TR"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Dr. </a:t>
            </a:r>
            <a:r>
              <a:rPr lang="tr-TR"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Munire Berna BEŞKESE</a:t>
            </a:r>
            <a:r>
              <a:rPr lang="en-US"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 </a:t>
            </a:r>
            <a:r>
              <a:rPr lang="ar-AE"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الهندسة الصناعية</a:t>
            </a:r>
            <a:endParaRPr kumimoji="0" lang="en-US"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16" name="Arrow: Chevron 4">
            <a:extLst>
              <a:ext uri="{FF2B5EF4-FFF2-40B4-BE49-F238E27FC236}">
                <a16:creationId xmlns:a16="http://schemas.microsoft.com/office/drawing/2014/main" id="{37E05720-F29D-36FB-2CE7-2DA59A120037}"/>
              </a:ext>
            </a:extLst>
          </p:cNvPr>
          <p:cNvSpPr txBox="1"/>
          <p:nvPr/>
        </p:nvSpPr>
        <p:spPr>
          <a:xfrm>
            <a:off x="1727241" y="6240903"/>
            <a:ext cx="4876521" cy="688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defRPr/>
            </a:pPr>
            <a:r>
              <a:rPr lang="tr-TR"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Dr. Ali EKMEKCİ</a:t>
            </a:r>
            <a:r>
              <a:rPr lang="en-US"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 </a:t>
            </a:r>
            <a:r>
              <a:rPr lang="ar-AE"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العلوم السياسية والعلاقات الدولية</a:t>
            </a:r>
            <a:endParaRPr kumimoji="0" lang="en-US"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25" name="Arrow: Chevron 4">
            <a:extLst>
              <a:ext uri="{FF2B5EF4-FFF2-40B4-BE49-F238E27FC236}">
                <a16:creationId xmlns:a16="http://schemas.microsoft.com/office/drawing/2014/main" id="{15FA8E3D-5036-216B-CF21-6FF32C5C123A}"/>
              </a:ext>
            </a:extLst>
          </p:cNvPr>
          <p:cNvSpPr txBox="1"/>
          <p:nvPr/>
        </p:nvSpPr>
        <p:spPr>
          <a:xfrm>
            <a:off x="7594916" y="6215206"/>
            <a:ext cx="4495964" cy="7141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defRPr/>
            </a:pPr>
            <a:r>
              <a:rPr lang="en-US" sz="2000" dirty="0">
                <a:solidFill>
                  <a:srgbClr val="0070C0"/>
                </a:solidFill>
                <a:effectLst>
                  <a:outerShdw blurRad="38100" dist="38100" dir="2700000" algn="tl">
                    <a:srgbClr val="000000">
                      <a:alpha val="43137"/>
                    </a:srgbClr>
                  </a:outerShdw>
                </a:effectLst>
                <a:latin typeface="Calibri" panose="020F0502020204030204"/>
              </a:rPr>
              <a:t>Dr. </a:t>
            </a:r>
            <a:r>
              <a:rPr lang="en-US" sz="2000" dirty="0" err="1">
                <a:solidFill>
                  <a:srgbClr val="0070C0"/>
                </a:solidFill>
                <a:effectLst>
                  <a:outerShdw blurRad="38100" dist="38100" dir="2700000" algn="tl">
                    <a:srgbClr val="000000">
                      <a:alpha val="43137"/>
                    </a:srgbClr>
                  </a:outerShdw>
                </a:effectLst>
                <a:latin typeface="Calibri" panose="020F0502020204030204"/>
              </a:rPr>
              <a:t>Rowanda</a:t>
            </a:r>
            <a:r>
              <a:rPr lang="en-US" sz="2000" dirty="0">
                <a:solidFill>
                  <a:srgbClr val="0070C0"/>
                </a:solidFill>
                <a:effectLst>
                  <a:outerShdw blurRad="38100" dist="38100" dir="2700000" algn="tl">
                    <a:srgbClr val="000000">
                      <a:alpha val="43137"/>
                    </a:srgbClr>
                  </a:outerShdw>
                </a:effectLst>
                <a:latin typeface="Calibri" panose="020F0502020204030204"/>
              </a:rPr>
              <a:t> AHMED </a:t>
            </a:r>
            <a:r>
              <a:rPr kumimoji="0" lang="tr-TR"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 </a:t>
            </a:r>
            <a:r>
              <a:rPr lang="ar-AE" sz="2000" dirty="0">
                <a:solidFill>
                  <a:srgbClr val="0070C0"/>
                </a:solidFill>
                <a:effectLst>
                  <a:outerShdw blurRad="38100" dist="38100" dir="2700000" algn="tl">
                    <a:srgbClr val="000000">
                      <a:alpha val="43137"/>
                    </a:srgbClr>
                  </a:outerShdw>
                </a:effectLst>
                <a:latin typeface="Calibri" panose="020F0502020204030204"/>
              </a:rPr>
              <a:t>هندسة الحاسوب</a:t>
            </a:r>
            <a:endParaRPr kumimoji="0" lang="en-US"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endParaRPr>
          </a:p>
        </p:txBody>
      </p:sp>
      <p:sp>
        <p:nvSpPr>
          <p:cNvPr id="27" name="Arrow: Chevron 4">
            <a:extLst>
              <a:ext uri="{FF2B5EF4-FFF2-40B4-BE49-F238E27FC236}">
                <a16:creationId xmlns:a16="http://schemas.microsoft.com/office/drawing/2014/main" id="{05865187-D31E-D3CD-8828-C4F65836ADB2}"/>
              </a:ext>
            </a:extLst>
          </p:cNvPr>
          <p:cNvSpPr txBox="1"/>
          <p:nvPr/>
        </p:nvSpPr>
        <p:spPr>
          <a:xfrm>
            <a:off x="2022865" y="3446078"/>
            <a:ext cx="3986184" cy="4291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defRPr/>
            </a:pPr>
            <a:r>
              <a:rPr lang="tr-TR"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Dr. Burcu TÜRKGENÇ –</a:t>
            </a:r>
            <a:r>
              <a:rPr kumimoji="0" lang="tr-TR"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lang="ar-AE"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كلية الطب</a:t>
            </a:r>
            <a:endParaRPr kumimoji="0" lang="en-US" sz="200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grpSp>
        <p:nvGrpSpPr>
          <p:cNvPr id="4" name="Group 11">
            <a:extLst>
              <a:ext uri="{FF2B5EF4-FFF2-40B4-BE49-F238E27FC236}">
                <a16:creationId xmlns:a16="http://schemas.microsoft.com/office/drawing/2014/main" id="{FB63C707-E177-F9F2-17EA-1A111C807267}"/>
              </a:ext>
            </a:extLst>
          </p:cNvPr>
          <p:cNvGrpSpPr/>
          <p:nvPr/>
        </p:nvGrpSpPr>
        <p:grpSpPr>
          <a:xfrm>
            <a:off x="2085475" y="941980"/>
            <a:ext cx="4160054" cy="2440706"/>
            <a:chOff x="0" y="0"/>
            <a:chExt cx="10186453" cy="5543250"/>
          </a:xfrm>
        </p:grpSpPr>
        <p:sp>
          <p:nvSpPr>
            <p:cNvPr id="5" name="Freeform 12">
              <a:extLst>
                <a:ext uri="{FF2B5EF4-FFF2-40B4-BE49-F238E27FC236}">
                  <a16:creationId xmlns:a16="http://schemas.microsoft.com/office/drawing/2014/main" id="{56F4568F-E316-966C-A279-FE970B4B1FED}"/>
                </a:ext>
              </a:extLst>
            </p:cNvPr>
            <p:cNvSpPr/>
            <p:nvPr/>
          </p:nvSpPr>
          <p:spPr>
            <a:xfrm>
              <a:off x="0" y="0"/>
              <a:ext cx="10186453" cy="5543250"/>
            </a:xfrm>
            <a:custGeom>
              <a:avLst/>
              <a:gdLst/>
              <a:ahLst/>
              <a:cxnLst/>
              <a:rect l="l" t="t" r="r" b="b"/>
              <a:pathLst>
                <a:path w="10186453" h="5543250">
                  <a:moveTo>
                    <a:pt x="0" y="0"/>
                  </a:moveTo>
                  <a:lnTo>
                    <a:pt x="10186453" y="0"/>
                  </a:lnTo>
                  <a:lnTo>
                    <a:pt x="10186453" y="5543250"/>
                  </a:lnTo>
                  <a:lnTo>
                    <a:pt x="0" y="5543250"/>
                  </a:lnTo>
                  <a:close/>
                </a:path>
              </a:pathLst>
            </a:custGeom>
            <a:blipFill>
              <a:blip r:embed="rId3"/>
              <a:stretch>
                <a:fillRect/>
              </a:stretch>
            </a:blipFill>
          </p:spPr>
          <p:txBody>
            <a:bodyPr/>
            <a:lstStyle/>
            <a:p>
              <a:endParaRPr lang="tr-TR" sz="1200"/>
            </a:p>
          </p:txBody>
        </p:sp>
      </p:grpSp>
      <p:grpSp>
        <p:nvGrpSpPr>
          <p:cNvPr id="6" name="Group 16">
            <a:extLst>
              <a:ext uri="{FF2B5EF4-FFF2-40B4-BE49-F238E27FC236}">
                <a16:creationId xmlns:a16="http://schemas.microsoft.com/office/drawing/2014/main" id="{DC216665-2539-53BF-957E-227ED23D3E16}"/>
              </a:ext>
            </a:extLst>
          </p:cNvPr>
          <p:cNvGrpSpPr/>
          <p:nvPr/>
        </p:nvGrpSpPr>
        <p:grpSpPr>
          <a:xfrm>
            <a:off x="7762871" y="941980"/>
            <a:ext cx="4160054" cy="2440706"/>
            <a:chOff x="0" y="0"/>
            <a:chExt cx="10186453" cy="5543250"/>
          </a:xfrm>
        </p:grpSpPr>
        <p:sp>
          <p:nvSpPr>
            <p:cNvPr id="12" name="Freeform 17">
              <a:extLst>
                <a:ext uri="{FF2B5EF4-FFF2-40B4-BE49-F238E27FC236}">
                  <a16:creationId xmlns:a16="http://schemas.microsoft.com/office/drawing/2014/main" id="{ACB5E2B3-E36B-572E-5073-62B9E17F997D}"/>
                </a:ext>
              </a:extLst>
            </p:cNvPr>
            <p:cNvSpPr/>
            <p:nvPr/>
          </p:nvSpPr>
          <p:spPr>
            <a:xfrm>
              <a:off x="0" y="0"/>
              <a:ext cx="10186453" cy="5543250"/>
            </a:xfrm>
            <a:custGeom>
              <a:avLst/>
              <a:gdLst/>
              <a:ahLst/>
              <a:cxnLst/>
              <a:rect l="l" t="t" r="r" b="b"/>
              <a:pathLst>
                <a:path w="10186453" h="5543250">
                  <a:moveTo>
                    <a:pt x="0" y="0"/>
                  </a:moveTo>
                  <a:lnTo>
                    <a:pt x="10186453" y="0"/>
                  </a:lnTo>
                  <a:lnTo>
                    <a:pt x="10186453" y="5543250"/>
                  </a:lnTo>
                  <a:lnTo>
                    <a:pt x="0" y="5543250"/>
                  </a:lnTo>
                  <a:close/>
                </a:path>
              </a:pathLst>
            </a:custGeom>
            <a:blipFill>
              <a:blip r:embed="rId4"/>
              <a:stretch>
                <a:fillRect/>
              </a:stretch>
            </a:blipFill>
          </p:spPr>
          <p:txBody>
            <a:bodyPr/>
            <a:lstStyle/>
            <a:p>
              <a:endParaRPr lang="tr-TR" sz="1200"/>
            </a:p>
          </p:txBody>
        </p:sp>
      </p:grpSp>
      <p:grpSp>
        <p:nvGrpSpPr>
          <p:cNvPr id="15" name="Group 21">
            <a:extLst>
              <a:ext uri="{FF2B5EF4-FFF2-40B4-BE49-F238E27FC236}">
                <a16:creationId xmlns:a16="http://schemas.microsoft.com/office/drawing/2014/main" id="{A0E14377-E90F-3F25-AEEE-C2DBE2E4AEB5}"/>
              </a:ext>
            </a:extLst>
          </p:cNvPr>
          <p:cNvGrpSpPr/>
          <p:nvPr/>
        </p:nvGrpSpPr>
        <p:grpSpPr>
          <a:xfrm>
            <a:off x="2085475" y="3731022"/>
            <a:ext cx="4160054" cy="2569164"/>
            <a:chOff x="0" y="0"/>
            <a:chExt cx="10186453" cy="5835000"/>
          </a:xfrm>
        </p:grpSpPr>
        <p:sp>
          <p:nvSpPr>
            <p:cNvPr id="18" name="Freeform 22">
              <a:extLst>
                <a:ext uri="{FF2B5EF4-FFF2-40B4-BE49-F238E27FC236}">
                  <a16:creationId xmlns:a16="http://schemas.microsoft.com/office/drawing/2014/main" id="{2F286BF0-30FF-E726-46CC-062C4E3939BE}"/>
                </a:ext>
              </a:extLst>
            </p:cNvPr>
            <p:cNvSpPr/>
            <p:nvPr/>
          </p:nvSpPr>
          <p:spPr>
            <a:xfrm>
              <a:off x="0" y="0"/>
              <a:ext cx="10186453" cy="5835000"/>
            </a:xfrm>
            <a:custGeom>
              <a:avLst/>
              <a:gdLst/>
              <a:ahLst/>
              <a:cxnLst/>
              <a:rect l="l" t="t" r="r" b="b"/>
              <a:pathLst>
                <a:path w="10186453" h="5835000">
                  <a:moveTo>
                    <a:pt x="0" y="0"/>
                  </a:moveTo>
                  <a:lnTo>
                    <a:pt x="10186453" y="0"/>
                  </a:lnTo>
                  <a:lnTo>
                    <a:pt x="10186453" y="5835000"/>
                  </a:lnTo>
                  <a:lnTo>
                    <a:pt x="0" y="5835000"/>
                  </a:lnTo>
                  <a:close/>
                </a:path>
              </a:pathLst>
            </a:custGeom>
            <a:blipFill>
              <a:blip r:embed="rId5"/>
              <a:stretch>
                <a:fillRect/>
              </a:stretch>
            </a:blipFill>
          </p:spPr>
          <p:txBody>
            <a:bodyPr/>
            <a:lstStyle/>
            <a:p>
              <a:endParaRPr lang="tr-TR" sz="1200"/>
            </a:p>
          </p:txBody>
        </p:sp>
      </p:grpSp>
      <p:grpSp>
        <p:nvGrpSpPr>
          <p:cNvPr id="19" name="Group 26">
            <a:extLst>
              <a:ext uri="{FF2B5EF4-FFF2-40B4-BE49-F238E27FC236}">
                <a16:creationId xmlns:a16="http://schemas.microsoft.com/office/drawing/2014/main" id="{0F9199C3-3C39-DA90-0BCE-ECCAAA7AF720}"/>
              </a:ext>
            </a:extLst>
          </p:cNvPr>
          <p:cNvGrpSpPr/>
          <p:nvPr/>
        </p:nvGrpSpPr>
        <p:grpSpPr>
          <a:xfrm>
            <a:off x="7762871" y="3731022"/>
            <a:ext cx="4160054" cy="2569164"/>
            <a:chOff x="0" y="0"/>
            <a:chExt cx="10186453" cy="5835000"/>
          </a:xfrm>
        </p:grpSpPr>
        <p:sp>
          <p:nvSpPr>
            <p:cNvPr id="24" name="Freeform 27">
              <a:extLst>
                <a:ext uri="{FF2B5EF4-FFF2-40B4-BE49-F238E27FC236}">
                  <a16:creationId xmlns:a16="http://schemas.microsoft.com/office/drawing/2014/main" id="{2B4C19F4-B338-D8AD-9D87-ACF59B170EC1}"/>
                </a:ext>
              </a:extLst>
            </p:cNvPr>
            <p:cNvSpPr/>
            <p:nvPr/>
          </p:nvSpPr>
          <p:spPr>
            <a:xfrm>
              <a:off x="0" y="0"/>
              <a:ext cx="10186453" cy="5835000"/>
            </a:xfrm>
            <a:custGeom>
              <a:avLst/>
              <a:gdLst/>
              <a:ahLst/>
              <a:cxnLst/>
              <a:rect l="l" t="t" r="r" b="b"/>
              <a:pathLst>
                <a:path w="10186453" h="5835000">
                  <a:moveTo>
                    <a:pt x="0" y="0"/>
                  </a:moveTo>
                  <a:lnTo>
                    <a:pt x="10186453" y="0"/>
                  </a:lnTo>
                  <a:lnTo>
                    <a:pt x="10186453" y="5835000"/>
                  </a:lnTo>
                  <a:lnTo>
                    <a:pt x="0" y="5835000"/>
                  </a:lnTo>
                  <a:close/>
                </a:path>
              </a:pathLst>
            </a:custGeom>
            <a:blipFill>
              <a:blip r:embed="rId6"/>
              <a:stretch>
                <a:fillRect/>
              </a:stretch>
            </a:blipFill>
          </p:spPr>
          <p:txBody>
            <a:bodyPr/>
            <a:lstStyle/>
            <a:p>
              <a:endParaRPr lang="tr-TR" sz="1200"/>
            </a:p>
          </p:txBody>
        </p:sp>
      </p:grpSp>
    </p:spTree>
    <p:extLst>
      <p:ext uri="{BB962C8B-B14F-4D97-AF65-F5344CB8AC3E}">
        <p14:creationId xmlns:p14="http://schemas.microsoft.com/office/powerpoint/2010/main" val="40355930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726" y="112712"/>
            <a:ext cx="11577274" cy="1325563"/>
          </a:xfrm>
        </p:spPr>
        <p:txBody>
          <a:bodyPr>
            <a:normAutofit/>
          </a:bodyPr>
          <a:lstStyle/>
          <a:p>
            <a:pPr algn="ctr"/>
            <a:r>
              <a:rPr lang="ar-AE"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مُمثِّلو الصفوف </a:t>
            </a:r>
            <a:r>
              <a:rPr lang="tr-TR"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ar-AE"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المُرشدون </a:t>
            </a:r>
            <a:r>
              <a:rPr lang="tr-TR"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AE"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رفقاء الدراسة</a:t>
            </a:r>
            <a:endParaRPr lang="tr-TR"/>
          </a:p>
        </p:txBody>
      </p:sp>
      <p:pic>
        <p:nvPicPr>
          <p:cNvPr id="2054" name="Picture 6" descr="Sınıf Temsilcisinin Görevleri Oğlanlar, Kurgu Karakterle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8073647" y="1438274"/>
            <a:ext cx="4026311" cy="38549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ÃNÄ°VERSÄ°TE ÃÄRENCÄ°SÄ° ÃÄ°ZGÄ° RESÄ°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091" y="1493346"/>
            <a:ext cx="3525096" cy="379986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2.png" descr="A logo of a handshake and a globe&#10;&#10;Description automatically generated">
            <a:extLst>
              <a:ext uri="{FF2B5EF4-FFF2-40B4-BE49-F238E27FC236}">
                <a16:creationId xmlns:a16="http://schemas.microsoft.com/office/drawing/2014/main" id="{F63A558B-3B28-C12A-53B5-29CED55394F2}"/>
              </a:ext>
            </a:extLst>
          </p:cNvPr>
          <p:cNvPicPr/>
          <p:nvPr/>
        </p:nvPicPr>
        <p:blipFill>
          <a:blip r:embed="rId4"/>
          <a:srcRect/>
          <a:stretch>
            <a:fillRect/>
          </a:stretch>
        </p:blipFill>
        <p:spPr>
          <a:xfrm>
            <a:off x="4476161" y="1438275"/>
            <a:ext cx="3867443" cy="3854941"/>
          </a:xfrm>
          <a:prstGeom prst="rect">
            <a:avLst/>
          </a:prstGeom>
          <a:ln/>
        </p:spPr>
      </p:pic>
      <p:pic>
        <p:nvPicPr>
          <p:cNvPr id="4" name="Picture 3">
            <a:extLst>
              <a:ext uri="{FF2B5EF4-FFF2-40B4-BE49-F238E27FC236}">
                <a16:creationId xmlns:a16="http://schemas.microsoft.com/office/drawing/2014/main" id="{DA75DDA6-F4D7-26D4-67CF-F494D14EAE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4024916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726AB-FF51-E047-0C0B-A81AD7F4C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0F864-9BA1-291E-EBFE-D9E769DA59FC}"/>
              </a:ext>
            </a:extLst>
          </p:cNvPr>
          <p:cNvSpPr>
            <a:spLocks noGrp="1"/>
          </p:cNvSpPr>
          <p:nvPr>
            <p:ph type="title"/>
          </p:nvPr>
        </p:nvSpPr>
        <p:spPr>
          <a:xfrm>
            <a:off x="838200" y="0"/>
            <a:ext cx="10515600" cy="1124715"/>
          </a:xfrm>
        </p:spPr>
        <p:txBody>
          <a:bodyPr>
            <a:normAutofit/>
          </a:bodyPr>
          <a:lstStyle/>
          <a:p>
            <a:pPr algn="ctr"/>
            <a:r>
              <a:rPr lang="ar-AE"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نظام رفيق الدراسة</a:t>
            </a:r>
            <a:endParaRPr lang="tr-TR" sz="4400"/>
          </a:p>
        </p:txBody>
      </p:sp>
      <p:pic>
        <p:nvPicPr>
          <p:cNvPr id="4" name="Content Placeholder 3">
            <a:extLst>
              <a:ext uri="{FF2B5EF4-FFF2-40B4-BE49-F238E27FC236}">
                <a16:creationId xmlns:a16="http://schemas.microsoft.com/office/drawing/2014/main" id="{20DF835A-1031-447F-2494-4E96FEB9168F}"/>
              </a:ext>
            </a:extLst>
          </p:cNvPr>
          <p:cNvPicPr>
            <a:picLocks noGrp="1" noChangeAspect="1"/>
          </p:cNvPicPr>
          <p:nvPr>
            <p:ph sz="quarter" idx="13"/>
          </p:nvPr>
        </p:nvPicPr>
        <p:blipFill>
          <a:blip r:embed="rId2"/>
          <a:stretch>
            <a:fillRect/>
          </a:stretch>
        </p:blipFill>
        <p:spPr>
          <a:xfrm>
            <a:off x="7531963" y="1034198"/>
            <a:ext cx="4055302" cy="4500435"/>
          </a:xfrm>
          <a:prstGeom prst="rect">
            <a:avLst/>
          </a:prstGeom>
        </p:spPr>
      </p:pic>
      <p:pic>
        <p:nvPicPr>
          <p:cNvPr id="6" name="Picture 5">
            <a:extLst>
              <a:ext uri="{FF2B5EF4-FFF2-40B4-BE49-F238E27FC236}">
                <a16:creationId xmlns:a16="http://schemas.microsoft.com/office/drawing/2014/main" id="{B5E75365-7484-63B0-F3B9-BF0750D24357}"/>
              </a:ext>
            </a:extLst>
          </p:cNvPr>
          <p:cNvPicPr>
            <a:picLocks noChangeAspect="1"/>
          </p:cNvPicPr>
          <p:nvPr/>
        </p:nvPicPr>
        <p:blipFill>
          <a:blip r:embed="rId3"/>
          <a:stretch>
            <a:fillRect/>
          </a:stretch>
        </p:blipFill>
        <p:spPr>
          <a:xfrm>
            <a:off x="1985780" y="1223997"/>
            <a:ext cx="4303665" cy="4460744"/>
          </a:xfrm>
          <a:prstGeom prst="rect">
            <a:avLst/>
          </a:prstGeom>
        </p:spPr>
      </p:pic>
      <p:sp>
        <p:nvSpPr>
          <p:cNvPr id="3" name="TextBox 2">
            <a:extLst>
              <a:ext uri="{FF2B5EF4-FFF2-40B4-BE49-F238E27FC236}">
                <a16:creationId xmlns:a16="http://schemas.microsoft.com/office/drawing/2014/main" id="{0D717202-35A6-58B3-F8B7-D1ABD58B2122}"/>
              </a:ext>
            </a:extLst>
          </p:cNvPr>
          <p:cNvSpPr txBox="1"/>
          <p:nvPr/>
        </p:nvSpPr>
        <p:spPr>
          <a:xfrm>
            <a:off x="7531963" y="5746845"/>
            <a:ext cx="4113993"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AE" sz="1800" b="0" i="0" u="none" strike="noStrike" kern="1200" cap="none" spc="0" normalizeH="0" baseline="0" noProof="0">
                <a:ln>
                  <a:noFill/>
                </a:ln>
                <a:solidFill>
                  <a:prstClr val="black"/>
                </a:solidFill>
                <a:effectLst/>
                <a:uLnTx/>
                <a:uFillTx/>
                <a:latin typeface="Tw Cen MT" panose="020B0602020104020603"/>
                <a:ea typeface="+mn-ea"/>
                <a:cs typeface="Arial" panose="020B0604020202020204" pitchFamily="34" charset="0"/>
              </a:rPr>
              <a:t> </a:t>
            </a:r>
            <a:r>
              <a:rPr kumimoji="0" lang="ar-AE" sz="1600" b="0" i="0" u="none" strike="noStrike" kern="1200" cap="none" spc="0" normalizeH="0" baseline="0" noProof="0">
                <a:ln>
                  <a:noFill/>
                </a:ln>
                <a:solidFill>
                  <a:prstClr val="black"/>
                </a:solidFill>
                <a:effectLst/>
                <a:uLnTx/>
                <a:uFillTx/>
                <a:latin typeface="Tw Cen MT" panose="020B0602020104020603"/>
                <a:ea typeface="+mn-ea"/>
                <a:cs typeface="Arial" panose="020B0604020202020204" pitchFamily="34" charset="0"/>
              </a:rPr>
              <a:t>يهدف برنامج </a:t>
            </a:r>
            <a:r>
              <a:rPr kumimoji="0" lang="ar-AE" sz="1600" b="1" i="0" u="none" strike="noStrike" kern="1200" cap="none" spc="0" normalizeH="0" baseline="0" noProof="0">
                <a:ln>
                  <a:noFill/>
                </a:ln>
                <a:solidFill>
                  <a:prstClr val="black"/>
                </a:solidFill>
                <a:effectLst/>
                <a:uLnTx/>
                <a:uFillTx/>
                <a:latin typeface="Tw Cen MT" panose="020B0602020104020603"/>
                <a:ea typeface="+mn-ea"/>
                <a:cs typeface="Arial" panose="020B0604020202020204" pitchFamily="34" charset="0"/>
              </a:rPr>
              <a:t>رفيق الدراسة </a:t>
            </a:r>
            <a:r>
              <a:rPr kumimoji="0" lang="ar-AE" sz="1600" b="0" i="0" u="none" strike="noStrike" kern="1200" cap="none" spc="0" normalizeH="0" baseline="0" noProof="0">
                <a:ln>
                  <a:noFill/>
                </a:ln>
                <a:solidFill>
                  <a:prstClr val="black"/>
                </a:solidFill>
                <a:effectLst/>
                <a:uLnTx/>
                <a:uFillTx/>
                <a:latin typeface="Tw Cen MT" panose="020B0602020104020603"/>
                <a:ea typeface="+mn-ea"/>
                <a:cs typeface="Arial" panose="020B0604020202020204" pitchFamily="34" charset="0"/>
              </a:rPr>
              <a:t>لدعم الطلاب الجدد،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AE" sz="1600" b="0" i="0" u="none" strike="noStrike" kern="1200" cap="none" spc="0" normalizeH="0" baseline="0" noProof="0">
                <a:ln>
                  <a:noFill/>
                </a:ln>
                <a:solidFill>
                  <a:prstClr val="black"/>
                </a:solidFill>
                <a:effectLst/>
                <a:uLnTx/>
                <a:uFillTx/>
                <a:latin typeface="Tw Cen MT" panose="020B0602020104020603"/>
                <a:ea typeface="+mn-ea"/>
                <a:cs typeface="Arial" panose="020B0604020202020204" pitchFamily="34" charset="0"/>
              </a:rPr>
              <a:t>تعزيز التعلم، وبناء صداقات وثيقة في بيئة تعاونية ومتنوعة</a:t>
            </a:r>
          </a:p>
        </p:txBody>
      </p:sp>
      <p:sp>
        <p:nvSpPr>
          <p:cNvPr id="7" name="TextBox 6">
            <a:extLst>
              <a:ext uri="{FF2B5EF4-FFF2-40B4-BE49-F238E27FC236}">
                <a16:creationId xmlns:a16="http://schemas.microsoft.com/office/drawing/2014/main" id="{647FAAF4-57F1-3FFA-70F1-C80A4DC1E43F}"/>
              </a:ext>
            </a:extLst>
          </p:cNvPr>
          <p:cNvSpPr txBox="1"/>
          <p:nvPr/>
        </p:nvSpPr>
        <p:spPr>
          <a:xfrm>
            <a:off x="1866599" y="5784024"/>
            <a:ext cx="535438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AE" sz="1800" b="0" i="0" u="none" strike="noStrike" kern="1200" cap="none" spc="0" normalizeH="0" baseline="0" noProof="0">
                <a:ln>
                  <a:noFill/>
                </a:ln>
                <a:solidFill>
                  <a:prstClr val="black"/>
                </a:solidFill>
                <a:effectLst/>
                <a:uLnTx/>
                <a:uFillTx/>
                <a:latin typeface="Tw Cen MT" panose="020B0602020104020603"/>
                <a:ea typeface="+mn-ea"/>
                <a:cs typeface="Arial" panose="020B0604020202020204" pitchFamily="34" charset="0"/>
              </a:rPr>
              <a:t>تجارب طلابنا مع نظام رفيق الدراسة حول تبادل الدعم، تصحيح الأخطاء، تشجيع الرفقاء ، وبناء صداقات ممتعة ومفيدة طوال العام</a:t>
            </a:r>
            <a:endParaRPr kumimoji="0" lang="tr-TR"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pic>
        <p:nvPicPr>
          <p:cNvPr id="8" name="Picture 7">
            <a:extLst>
              <a:ext uri="{FF2B5EF4-FFF2-40B4-BE49-F238E27FC236}">
                <a16:creationId xmlns:a16="http://schemas.microsoft.com/office/drawing/2014/main" id="{009B68B1-4543-CF42-4B1A-B410E79CC6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2319346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3B17F28-D341-4B50-F0E3-BC7254F83F68}"/>
              </a:ext>
            </a:extLst>
          </p:cNvPr>
          <p:cNvSpPr>
            <a:spLocks noGrp="1"/>
          </p:cNvSpPr>
          <p:nvPr>
            <p:ph type="title"/>
          </p:nvPr>
        </p:nvSpPr>
        <p:spPr>
          <a:xfrm>
            <a:off x="838200" y="365126"/>
            <a:ext cx="10515600" cy="689234"/>
          </a:xfrm>
        </p:spPr>
        <p:txBody>
          <a:bodyPr>
            <a:normAutofit fontScale="90000"/>
          </a:bodyPr>
          <a:lstStyle/>
          <a:p>
            <a:pPr algn="ctr"/>
            <a:r>
              <a:rPr lang="ar-AE" b="1" dirty="0">
                <a:solidFill>
                  <a:srgbClr val="54D9DC"/>
                </a:solidFill>
                <a:effectLst>
                  <a:outerShdw blurRad="38100" dist="38100" dir="2700000" algn="tl">
                    <a:srgbClr val="000000">
                      <a:alpha val="43137"/>
                    </a:srgbClr>
                  </a:outerShdw>
                </a:effectLst>
              </a:rPr>
              <a:t>ممثلو الصفوف</a:t>
            </a:r>
            <a:endParaRPr lang="en-US" dirty="0">
              <a:solidFill>
                <a:srgbClr val="54D9DC"/>
              </a:solidFill>
              <a:effectLst>
                <a:outerShdw blurRad="38100" dist="38100" dir="2700000" algn="tl">
                  <a:srgbClr val="000000">
                    <a:alpha val="43137"/>
                  </a:srgbClr>
                </a:outerShdw>
              </a:effectLst>
            </a:endParaRPr>
          </a:p>
        </p:txBody>
      </p:sp>
      <p:pic>
        <p:nvPicPr>
          <p:cNvPr id="7" name="Content Placeholder 6">
            <a:extLst>
              <a:ext uri="{FF2B5EF4-FFF2-40B4-BE49-F238E27FC236}">
                <a16:creationId xmlns:a16="http://schemas.microsoft.com/office/drawing/2014/main" id="{07F50A6D-909C-CE72-22D6-7E4EE4920708}"/>
              </a:ext>
            </a:extLst>
          </p:cNvPr>
          <p:cNvPicPr>
            <a:picLocks noGrp="1" noChangeAspect="1"/>
          </p:cNvPicPr>
          <p:nvPr>
            <p:ph sz="half" idx="1"/>
          </p:nvPr>
        </p:nvPicPr>
        <p:blipFill>
          <a:blip r:embed="rId3"/>
          <a:srcRect r="3845" b="3"/>
          <a:stretch>
            <a:fillRect/>
          </a:stretch>
        </p:blipFill>
        <p:spPr>
          <a:xfrm>
            <a:off x="442601" y="709743"/>
            <a:ext cx="4101174" cy="4290724"/>
          </a:xfrm>
          <a:prstGeom prst="rect">
            <a:avLst/>
          </a:prstGeom>
          <a:noFill/>
        </p:spPr>
      </p:pic>
      <p:sp>
        <p:nvSpPr>
          <p:cNvPr id="14" name="Content Placeholder 3">
            <a:extLst>
              <a:ext uri="{FF2B5EF4-FFF2-40B4-BE49-F238E27FC236}">
                <a16:creationId xmlns:a16="http://schemas.microsoft.com/office/drawing/2014/main" id="{166B0BAB-E313-08AC-DD40-5BDDADE36290}"/>
              </a:ext>
            </a:extLst>
          </p:cNvPr>
          <p:cNvSpPr>
            <a:spLocks noGrp="1"/>
          </p:cNvSpPr>
          <p:nvPr>
            <p:ph sz="half" idx="2"/>
          </p:nvPr>
        </p:nvSpPr>
        <p:spPr>
          <a:xfrm>
            <a:off x="4216893" y="958788"/>
            <a:ext cx="7838983" cy="5684607"/>
          </a:xfrm>
        </p:spPr>
        <p:txBody>
          <a:bodyPr>
            <a:normAutofit fontScale="55000" lnSpcReduction="20000"/>
          </a:bodyPr>
          <a:lstStyle/>
          <a:p>
            <a:pPr algn="r" rtl="1">
              <a:lnSpc>
                <a:spcPct val="170000"/>
              </a:lnSpc>
            </a:pPr>
            <a:r>
              <a:rPr lang="ar-AE" sz="2900" b="1" dirty="0">
                <a:solidFill>
                  <a:srgbClr val="0070C0"/>
                </a:solidFill>
                <a:effectLst>
                  <a:outerShdw blurRad="38100" dist="38100" dir="2700000" algn="tl">
                    <a:srgbClr val="000000">
                      <a:alpha val="43137"/>
                    </a:srgbClr>
                  </a:outerShdw>
                </a:effectLst>
              </a:rPr>
              <a:t>إجراءات الترشح والتدريب:</a:t>
            </a:r>
            <a:br>
              <a:rPr lang="ar-AE" dirty="0"/>
            </a:br>
            <a:r>
              <a:rPr lang="ar-AE" dirty="0"/>
              <a:t>في مدرسة الإعداد بجامعة أسكودار، يُنتخب على الأقل طالبان كممثلين لكل صف خلال الأسابيع الأولى من الوحدة الأولى، بمساعدة معلمي المستشارين. الهدف هو تعزيز التنوع الثقافي والتعاون بين الطلاب من خلفيات مختلفة.</a:t>
            </a:r>
          </a:p>
          <a:p>
            <a:pPr algn="r" rtl="1">
              <a:lnSpc>
                <a:spcPct val="170000"/>
              </a:lnSpc>
            </a:pPr>
            <a:r>
              <a:rPr lang="ar-AE" sz="2900" b="1" dirty="0">
                <a:solidFill>
                  <a:srgbClr val="0070C0"/>
                </a:solidFill>
                <a:effectLst>
                  <a:outerShdw blurRad="38100" dist="38100" dir="2700000" algn="tl">
                    <a:srgbClr val="000000">
                      <a:alpha val="43137"/>
                    </a:srgbClr>
                  </a:outerShdw>
                </a:effectLst>
              </a:rPr>
              <a:t>المسؤوليات الأساسية لممثلي الصفوف:</a:t>
            </a:r>
            <a:endParaRPr lang="ar-AE" sz="2900" dirty="0">
              <a:solidFill>
                <a:srgbClr val="0070C0"/>
              </a:solidFill>
              <a:effectLst>
                <a:outerShdw blurRad="38100" dist="38100" dir="2700000" algn="tl">
                  <a:srgbClr val="000000">
                    <a:alpha val="43137"/>
                  </a:srgbClr>
                </a:outerShdw>
              </a:effectLst>
            </a:endParaRPr>
          </a:p>
          <a:p>
            <a:pPr algn="r" rtl="1">
              <a:lnSpc>
                <a:spcPct val="170000"/>
              </a:lnSpc>
              <a:buFont typeface="+mj-lt"/>
              <a:buAutoNum type="arabicPeriod"/>
            </a:pPr>
            <a:r>
              <a:rPr lang="ar-AE" b="1" u="sng" dirty="0">
                <a:solidFill>
                  <a:schemeClr val="accent3"/>
                </a:solidFill>
              </a:rPr>
              <a:t>التواصل</a:t>
            </a:r>
            <a:r>
              <a:rPr lang="ar-AE" b="1" dirty="0">
                <a:solidFill>
                  <a:schemeClr val="accent3"/>
                </a:solidFill>
              </a:rPr>
              <a:t>:</a:t>
            </a:r>
            <a:r>
              <a:rPr lang="ar-AE" dirty="0">
                <a:solidFill>
                  <a:schemeClr val="accent3"/>
                </a:solidFill>
              </a:rPr>
              <a:t> </a:t>
            </a:r>
            <a:r>
              <a:rPr lang="ar-AE" dirty="0"/>
              <a:t>أن يكونوا حلقة وصل بين الطلاب والإدارة والمعلمين لنقل الملاحظات والاقتراحات.</a:t>
            </a:r>
          </a:p>
          <a:p>
            <a:pPr algn="r" rtl="1">
              <a:lnSpc>
                <a:spcPct val="170000"/>
              </a:lnSpc>
              <a:buFont typeface="+mj-lt"/>
              <a:buAutoNum type="arabicPeriod"/>
            </a:pPr>
            <a:r>
              <a:rPr lang="ar-AE" b="1" u="sng" dirty="0">
                <a:solidFill>
                  <a:schemeClr val="accent3"/>
                </a:solidFill>
              </a:rPr>
              <a:t>جمع الملاحظات</a:t>
            </a:r>
            <a:r>
              <a:rPr lang="ar-AE" b="1" dirty="0">
                <a:solidFill>
                  <a:schemeClr val="accent3"/>
                </a:solidFill>
              </a:rPr>
              <a:t>:</a:t>
            </a:r>
            <a:r>
              <a:rPr lang="ar-AE" dirty="0">
                <a:solidFill>
                  <a:schemeClr val="accent3"/>
                </a:solidFill>
              </a:rPr>
              <a:t> </a:t>
            </a:r>
            <a:r>
              <a:rPr lang="ar-AE" dirty="0"/>
              <a:t>نقل آراء الطلاب حول طرق التدريس، المناهج، والأنشطة التعليمية.</a:t>
            </a:r>
          </a:p>
          <a:p>
            <a:pPr algn="r" rtl="1">
              <a:lnSpc>
                <a:spcPct val="170000"/>
              </a:lnSpc>
              <a:buFont typeface="+mj-lt"/>
              <a:buAutoNum type="arabicPeriod"/>
            </a:pPr>
            <a:r>
              <a:rPr lang="ar-AE" b="1" u="sng" dirty="0">
                <a:solidFill>
                  <a:schemeClr val="accent3"/>
                </a:solidFill>
              </a:rPr>
              <a:t>إدارة الحضور</a:t>
            </a:r>
            <a:r>
              <a:rPr lang="ar-AE" b="1" dirty="0">
                <a:solidFill>
                  <a:schemeClr val="accent3"/>
                </a:solidFill>
              </a:rPr>
              <a:t>:</a:t>
            </a:r>
            <a:r>
              <a:rPr lang="ar-AE" dirty="0"/>
              <a:t> متابعة حضور الطلاب وإبلاغ الإدارة.</a:t>
            </a:r>
          </a:p>
          <a:p>
            <a:pPr algn="r" rtl="1">
              <a:lnSpc>
                <a:spcPct val="170000"/>
              </a:lnSpc>
              <a:buFont typeface="+mj-lt"/>
              <a:buAutoNum type="arabicPeriod"/>
            </a:pPr>
            <a:r>
              <a:rPr lang="ar-AE" b="1" u="sng" dirty="0">
                <a:solidFill>
                  <a:schemeClr val="accent3"/>
                </a:solidFill>
              </a:rPr>
              <a:t>المشاركة في الاجتماعات</a:t>
            </a:r>
            <a:r>
              <a:rPr lang="ar-AE" b="1" dirty="0">
                <a:solidFill>
                  <a:schemeClr val="accent3"/>
                </a:solidFill>
              </a:rPr>
              <a:t>:</a:t>
            </a:r>
            <a:r>
              <a:rPr lang="ar-AE" dirty="0">
                <a:solidFill>
                  <a:schemeClr val="accent3"/>
                </a:solidFill>
              </a:rPr>
              <a:t> </a:t>
            </a:r>
            <a:r>
              <a:rPr lang="ar-AE" dirty="0"/>
              <a:t>حضور الاجتماعات مع الإدارة وتوصيل القرارات للطلاب.</a:t>
            </a:r>
          </a:p>
          <a:p>
            <a:pPr algn="r" rtl="1">
              <a:lnSpc>
                <a:spcPct val="170000"/>
              </a:lnSpc>
              <a:buFont typeface="+mj-lt"/>
              <a:buAutoNum type="arabicPeriod"/>
            </a:pPr>
            <a:r>
              <a:rPr lang="ar-AE" b="1" u="sng" dirty="0">
                <a:solidFill>
                  <a:schemeClr val="accent3"/>
                </a:solidFill>
              </a:rPr>
              <a:t>تعزيز روح المجتمع</a:t>
            </a:r>
            <a:r>
              <a:rPr lang="ar-AE" b="1" dirty="0">
                <a:solidFill>
                  <a:schemeClr val="accent3"/>
                </a:solidFill>
              </a:rPr>
              <a:t>:</a:t>
            </a:r>
            <a:r>
              <a:rPr lang="ar-AE" dirty="0">
                <a:solidFill>
                  <a:schemeClr val="accent3"/>
                </a:solidFill>
              </a:rPr>
              <a:t> </a:t>
            </a:r>
            <a:r>
              <a:rPr lang="ar-AE" dirty="0"/>
              <a:t>تنظيم أنشطة وفعاليات طلابية لزيادة التفاعل.</a:t>
            </a:r>
          </a:p>
          <a:p>
            <a:pPr algn="r" rtl="1">
              <a:lnSpc>
                <a:spcPct val="170000"/>
              </a:lnSpc>
              <a:buFont typeface="+mj-lt"/>
              <a:buAutoNum type="arabicPeriod"/>
            </a:pPr>
            <a:r>
              <a:rPr lang="ar-AE" b="1" u="sng" dirty="0">
                <a:solidFill>
                  <a:schemeClr val="accent3"/>
                </a:solidFill>
              </a:rPr>
              <a:t>حل النزاعات</a:t>
            </a:r>
            <a:r>
              <a:rPr lang="ar-AE" b="1" dirty="0">
                <a:solidFill>
                  <a:schemeClr val="accent3"/>
                </a:solidFill>
              </a:rPr>
              <a:t>:</a:t>
            </a:r>
            <a:r>
              <a:rPr lang="ar-AE" dirty="0"/>
              <a:t> المساعدة في حل الخلافات بين الطلاب أو مع المعلمين.</a:t>
            </a:r>
          </a:p>
          <a:p>
            <a:pPr algn="r" rtl="1">
              <a:lnSpc>
                <a:spcPct val="170000"/>
              </a:lnSpc>
              <a:buFont typeface="+mj-lt"/>
              <a:buAutoNum type="arabicPeriod"/>
            </a:pPr>
            <a:r>
              <a:rPr lang="ar-AE" b="1" u="sng" dirty="0">
                <a:solidFill>
                  <a:schemeClr val="accent3"/>
                </a:solidFill>
              </a:rPr>
              <a:t>الدعم الأكاديمي</a:t>
            </a:r>
            <a:r>
              <a:rPr lang="ar-AE" b="1" dirty="0">
                <a:solidFill>
                  <a:schemeClr val="accent3"/>
                </a:solidFill>
              </a:rPr>
              <a:t>:</a:t>
            </a:r>
            <a:r>
              <a:rPr lang="ar-AE" dirty="0">
                <a:solidFill>
                  <a:schemeClr val="accent3"/>
                </a:solidFill>
              </a:rPr>
              <a:t> </a:t>
            </a:r>
            <a:r>
              <a:rPr lang="ar-AE" dirty="0"/>
              <a:t>تشجيع الطلاب على المشاركة في دروس الدعم والأنشطة التعليمية.</a:t>
            </a:r>
          </a:p>
          <a:p>
            <a:pPr algn="r" rtl="1">
              <a:lnSpc>
                <a:spcPct val="170000"/>
              </a:lnSpc>
              <a:buFont typeface="+mj-lt"/>
              <a:buAutoNum type="arabicPeriod"/>
            </a:pPr>
            <a:r>
              <a:rPr lang="ar-AE" b="1" u="sng" dirty="0">
                <a:solidFill>
                  <a:schemeClr val="accent3"/>
                </a:solidFill>
              </a:rPr>
              <a:t>تشجيع المشاركة</a:t>
            </a:r>
            <a:r>
              <a:rPr lang="ar-AE" b="1" dirty="0">
                <a:solidFill>
                  <a:schemeClr val="accent3"/>
                </a:solidFill>
              </a:rPr>
              <a:t>:</a:t>
            </a:r>
            <a:r>
              <a:rPr lang="ar-AE" dirty="0">
                <a:solidFill>
                  <a:schemeClr val="accent3"/>
                </a:solidFill>
              </a:rPr>
              <a:t> </a:t>
            </a:r>
            <a:r>
              <a:rPr lang="ar-AE" dirty="0"/>
              <a:t>تحفيز الطلاب على حضور الأنشطة الإضافية مثل ورش العمل والفعاليات الثقافية.</a:t>
            </a:r>
          </a:p>
        </p:txBody>
      </p:sp>
      <p:pic>
        <p:nvPicPr>
          <p:cNvPr id="2" name="Picture 1">
            <a:extLst>
              <a:ext uri="{FF2B5EF4-FFF2-40B4-BE49-F238E27FC236}">
                <a16:creationId xmlns:a16="http://schemas.microsoft.com/office/drawing/2014/main" id="{3D48FB0D-C31F-6E92-515A-D78374CCFC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34939602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67A8AC9-AA7B-9879-E1A8-63B8169C293D}"/>
              </a:ext>
            </a:extLst>
          </p:cNvPr>
          <p:cNvSpPr>
            <a:spLocks noGrp="1"/>
          </p:cNvSpPr>
          <p:nvPr>
            <p:ph sz="half" idx="2"/>
          </p:nvPr>
        </p:nvSpPr>
        <p:spPr>
          <a:xfrm>
            <a:off x="5197152" y="1296955"/>
            <a:ext cx="6557865" cy="5029200"/>
          </a:xfrm>
        </p:spPr>
        <p:txBody>
          <a:bodyPr>
            <a:normAutofit/>
          </a:bodyPr>
          <a:lstStyle/>
          <a:p>
            <a:pPr marL="0" indent="0" algn="r" rtl="1">
              <a:buNone/>
            </a:pPr>
            <a:r>
              <a:rPr lang="ar-AE" b="1" dirty="0">
                <a:solidFill>
                  <a:srgbClr val="0070C0"/>
                </a:solidFill>
                <a:effectLst>
                  <a:outerShdw blurRad="38100" dist="38100" dir="2700000" algn="tl">
                    <a:srgbClr val="000000">
                      <a:alpha val="43137"/>
                    </a:srgbClr>
                  </a:outerShdw>
                </a:effectLst>
              </a:rPr>
              <a:t>آراء الطلاب حول البرنامج:</a:t>
            </a:r>
            <a:endParaRPr lang="ar-AE" dirty="0">
              <a:solidFill>
                <a:srgbClr val="0070C0"/>
              </a:solidFill>
              <a:effectLst>
                <a:outerShdw blurRad="38100" dist="38100" dir="2700000" algn="tl">
                  <a:srgbClr val="000000">
                    <a:alpha val="43137"/>
                  </a:srgbClr>
                </a:outerShdw>
              </a:effectLst>
            </a:endParaRPr>
          </a:p>
          <a:p>
            <a:pPr algn="r" rtl="1">
              <a:buFont typeface="Arial" panose="020B0604020202020204" pitchFamily="34" charset="0"/>
              <a:buChar char="•"/>
            </a:pPr>
            <a:r>
              <a:rPr lang="ar-AE" dirty="0"/>
              <a:t>الممثلون جعلوا التجربة الجامعية أكثر ثراءً من خلال تنظيم فعاليات وتسهيل التواصل بين الطلاب.</a:t>
            </a:r>
          </a:p>
          <a:p>
            <a:pPr algn="r" rtl="1">
              <a:buFont typeface="Arial" panose="020B0604020202020204" pitchFamily="34" charset="0"/>
              <a:buChar char="•"/>
            </a:pPr>
            <a:r>
              <a:rPr lang="ar-AE" dirty="0"/>
              <a:t>ساعدوا الطلاب الدوليين على التكيف مع البيئة الجديدة وحل المشكلات البيروقراطية.</a:t>
            </a:r>
          </a:p>
          <a:p>
            <a:pPr algn="r" rtl="1">
              <a:buFont typeface="Arial" panose="020B0604020202020204" pitchFamily="34" charset="0"/>
              <a:buChar char="•"/>
            </a:pPr>
            <a:r>
              <a:rPr lang="ar-AE" dirty="0"/>
              <a:t>عززوا من مشاركة الطلاب في التعبير عن أفكارهم ومخاوفهم.</a:t>
            </a:r>
          </a:p>
          <a:p>
            <a:pPr algn="r" rtl="1">
              <a:buFont typeface="Arial" panose="020B0604020202020204" pitchFamily="34" charset="0"/>
              <a:buChar char="•"/>
            </a:pPr>
            <a:r>
              <a:rPr lang="ar-AE" dirty="0"/>
              <a:t>كانوا نموذجًا إيجابيًا للتواصل الفعال وحل النزاعات.</a:t>
            </a:r>
          </a:p>
          <a:p>
            <a:pPr algn="r" rtl="1">
              <a:buFont typeface="Arial" panose="020B0604020202020204" pitchFamily="34" charset="0"/>
              <a:buChar char="•"/>
            </a:pPr>
            <a:r>
              <a:rPr lang="ar-AE" dirty="0"/>
              <a:t>البرنامج مكّن الطلاب من تطوير مهارات تفاوض وحل مشكلات تفيدهم أكاديميًا ومهنيًا.</a:t>
            </a:r>
          </a:p>
          <a:p>
            <a:pPr algn="l" rtl="1"/>
            <a:endParaRPr lang="tr-TR" dirty="0"/>
          </a:p>
        </p:txBody>
      </p:sp>
      <p:pic>
        <p:nvPicPr>
          <p:cNvPr id="5" name="Content Placeholder 4">
            <a:extLst>
              <a:ext uri="{FF2B5EF4-FFF2-40B4-BE49-F238E27FC236}">
                <a16:creationId xmlns:a16="http://schemas.microsoft.com/office/drawing/2014/main" id="{E7BB0160-F790-2AAF-EF44-EA1178727C47}"/>
              </a:ext>
            </a:extLst>
          </p:cNvPr>
          <p:cNvPicPr>
            <a:picLocks noGrp="1" noChangeAspect="1"/>
          </p:cNvPicPr>
          <p:nvPr>
            <p:ph sz="half" idx="1"/>
          </p:nvPr>
        </p:nvPicPr>
        <p:blipFill>
          <a:blip r:embed="rId2"/>
          <a:stretch>
            <a:fillRect/>
          </a:stretch>
        </p:blipFill>
        <p:spPr>
          <a:xfrm>
            <a:off x="436983" y="237931"/>
            <a:ext cx="4228322" cy="4918661"/>
          </a:xfrm>
          <a:prstGeom prst="rect">
            <a:avLst/>
          </a:prstGeom>
        </p:spPr>
      </p:pic>
      <p:sp>
        <p:nvSpPr>
          <p:cNvPr id="3" name="Title 1">
            <a:extLst>
              <a:ext uri="{FF2B5EF4-FFF2-40B4-BE49-F238E27FC236}">
                <a16:creationId xmlns:a16="http://schemas.microsoft.com/office/drawing/2014/main" id="{4AA41D78-BD45-3FB9-5E75-027BC387D3D5}"/>
              </a:ext>
            </a:extLst>
          </p:cNvPr>
          <p:cNvSpPr>
            <a:spLocks noGrp="1"/>
          </p:cNvSpPr>
          <p:nvPr>
            <p:ph type="title"/>
          </p:nvPr>
        </p:nvSpPr>
        <p:spPr>
          <a:xfrm>
            <a:off x="838200" y="365126"/>
            <a:ext cx="10515600" cy="689234"/>
          </a:xfrm>
        </p:spPr>
        <p:txBody>
          <a:bodyPr>
            <a:normAutofit fontScale="90000"/>
          </a:bodyPr>
          <a:lstStyle/>
          <a:p>
            <a:pPr algn="ctr"/>
            <a:r>
              <a:rPr lang="ar-AE" b="1" dirty="0">
                <a:solidFill>
                  <a:srgbClr val="54D9DC"/>
                </a:solidFill>
                <a:effectLst>
                  <a:outerShdw blurRad="38100" dist="38100" dir="2700000" algn="tl">
                    <a:srgbClr val="000000">
                      <a:alpha val="43137"/>
                    </a:srgbClr>
                  </a:outerShdw>
                </a:effectLst>
              </a:rPr>
              <a:t>ممثلو الصفوف</a:t>
            </a:r>
            <a:endParaRPr lang="en-US" dirty="0">
              <a:solidFill>
                <a:srgbClr val="54D9DC"/>
              </a:solidFill>
              <a:effectLst>
                <a:outerShdw blurRad="38100" dist="38100" dir="2700000" algn="tl">
                  <a:srgbClr val="000000">
                    <a:alpha val="43137"/>
                  </a:srgbClr>
                </a:outerShdw>
              </a:effectLst>
            </a:endParaRPr>
          </a:p>
        </p:txBody>
      </p:sp>
      <p:pic>
        <p:nvPicPr>
          <p:cNvPr id="6" name="Picture 5">
            <a:extLst>
              <a:ext uri="{FF2B5EF4-FFF2-40B4-BE49-F238E27FC236}">
                <a16:creationId xmlns:a16="http://schemas.microsoft.com/office/drawing/2014/main" id="{F197A545-C51D-86FF-053C-6D08A593A4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29547161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B4350-CE3B-43A2-39AF-FC5DC99807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9DC00-47C9-AD88-AC08-E52FC70C30FF}"/>
              </a:ext>
            </a:extLst>
          </p:cNvPr>
          <p:cNvSpPr>
            <a:spLocks noGrp="1"/>
          </p:cNvSpPr>
          <p:nvPr>
            <p:ph type="title"/>
          </p:nvPr>
        </p:nvSpPr>
        <p:spPr>
          <a:xfrm>
            <a:off x="838200" y="170822"/>
            <a:ext cx="10515600" cy="1154425"/>
          </a:xfrm>
        </p:spPr>
        <p:txBody>
          <a:bodyPr>
            <a:normAutofit/>
          </a:bodyPr>
          <a:lstStyle/>
          <a:p>
            <a:pPr algn="ctr"/>
            <a:r>
              <a:rPr lang="ar-DZ" sz="3600" b="1">
                <a:solidFill>
                  <a:srgbClr val="09B2AD"/>
                </a:solidFill>
                <a:effectLst>
                  <a:outerShdw blurRad="38100" dist="38100" dir="2700000" algn="tl">
                    <a:srgbClr val="000000">
                      <a:alpha val="43137"/>
                    </a:srgbClr>
                  </a:outerShdw>
                </a:effectLst>
              </a:rPr>
              <a:t>المرافق المتنوعة: المكتبة – مركز الرياضة – المطاعم والمقاهي</a:t>
            </a:r>
            <a:endParaRPr lang="tr-TR" sz="7200" b="1">
              <a:solidFill>
                <a:srgbClr val="09B2AD"/>
              </a:solidFill>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163213EF-6533-241A-C634-44105E3718EB}"/>
              </a:ext>
            </a:extLst>
          </p:cNvPr>
          <p:cNvPicPr>
            <a:picLocks noChangeAspect="1"/>
          </p:cNvPicPr>
          <p:nvPr/>
        </p:nvPicPr>
        <p:blipFill>
          <a:blip r:embed="rId2"/>
          <a:stretch>
            <a:fillRect/>
          </a:stretch>
        </p:blipFill>
        <p:spPr>
          <a:xfrm>
            <a:off x="8396472" y="2616064"/>
            <a:ext cx="3795528" cy="4149658"/>
          </a:xfrm>
          <a:prstGeom prst="rect">
            <a:avLst/>
          </a:prstGeom>
        </p:spPr>
      </p:pic>
      <p:pic>
        <p:nvPicPr>
          <p:cNvPr id="7" name="Picture 6">
            <a:extLst>
              <a:ext uri="{FF2B5EF4-FFF2-40B4-BE49-F238E27FC236}">
                <a16:creationId xmlns:a16="http://schemas.microsoft.com/office/drawing/2014/main" id="{74BA451E-3349-959F-1B1C-EC60166558FF}"/>
              </a:ext>
            </a:extLst>
          </p:cNvPr>
          <p:cNvPicPr>
            <a:picLocks noChangeAspect="1"/>
          </p:cNvPicPr>
          <p:nvPr/>
        </p:nvPicPr>
        <p:blipFill>
          <a:blip r:embed="rId3"/>
          <a:stretch>
            <a:fillRect/>
          </a:stretch>
        </p:blipFill>
        <p:spPr>
          <a:xfrm>
            <a:off x="24071" y="1224794"/>
            <a:ext cx="3725808" cy="3947019"/>
          </a:xfrm>
          <a:prstGeom prst="rect">
            <a:avLst/>
          </a:prstGeom>
        </p:spPr>
      </p:pic>
      <p:pic>
        <p:nvPicPr>
          <p:cNvPr id="3" name="Picture 2">
            <a:extLst>
              <a:ext uri="{FF2B5EF4-FFF2-40B4-BE49-F238E27FC236}">
                <a16:creationId xmlns:a16="http://schemas.microsoft.com/office/drawing/2014/main" id="{98034F91-1F86-B305-FB12-8DA6612485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
        <p:nvSpPr>
          <p:cNvPr id="6" name="TextBox 5">
            <a:extLst>
              <a:ext uri="{FF2B5EF4-FFF2-40B4-BE49-F238E27FC236}">
                <a16:creationId xmlns:a16="http://schemas.microsoft.com/office/drawing/2014/main" id="{4F3D5FF3-405F-E31F-66C2-1CADB5704F04}"/>
              </a:ext>
            </a:extLst>
          </p:cNvPr>
          <p:cNvSpPr txBox="1"/>
          <p:nvPr/>
        </p:nvSpPr>
        <p:spPr>
          <a:xfrm>
            <a:off x="3749879" y="1686187"/>
            <a:ext cx="4573512" cy="4801314"/>
          </a:xfrm>
          <a:prstGeom prst="rect">
            <a:avLst/>
          </a:prstGeom>
          <a:noFill/>
        </p:spPr>
        <p:txBody>
          <a:bodyPr wrap="square" rtlCol="0">
            <a:spAutoFit/>
          </a:bodyPr>
          <a:lstStyle/>
          <a:p>
            <a:pPr algn="r"/>
            <a:r>
              <a:rPr lang="ar-DZ"/>
              <a:t>في جامعة أوسكودار، تتوفر مرافق متعددة لخدمة الطلبة:</a:t>
            </a:r>
          </a:p>
          <a:p>
            <a:pPr algn="r"/>
            <a:endParaRPr lang="ar-DZ"/>
          </a:p>
          <a:p>
            <a:pPr marL="285750" indent="-285750" algn="r" rtl="1">
              <a:buFont typeface="Arial" panose="020B0604020202020204" pitchFamily="34" charset="0"/>
              <a:buChar char="•"/>
            </a:pPr>
            <a:r>
              <a:rPr lang="ar-DZ" b="1"/>
              <a:t>المكتبة </a:t>
            </a:r>
            <a:r>
              <a:rPr lang="ar-DZ"/>
              <a:t>(الطابق -1): تقع في حرم الرئيسي وتفتح طوال الأسبوع لتوفير الكتب، الدوريات، والمصادر الإلكترونية.</a:t>
            </a:r>
          </a:p>
          <a:p>
            <a:pPr marL="285750" indent="-285750" algn="r" rtl="1">
              <a:buFont typeface="Arial" panose="020B0604020202020204" pitchFamily="34" charset="0"/>
              <a:buChar char="•"/>
            </a:pPr>
            <a:endParaRPr lang="ar-DZ"/>
          </a:p>
          <a:p>
            <a:pPr marL="285750" indent="-285750" algn="r" rtl="1">
              <a:buFont typeface="Arial" panose="020B0604020202020204" pitchFamily="34" charset="0"/>
              <a:buChar char="•"/>
            </a:pPr>
            <a:r>
              <a:rPr lang="ar-DZ" b="1"/>
              <a:t>مركز الرياضة</a:t>
            </a:r>
            <a:r>
              <a:rPr lang="ar-DZ"/>
              <a:t>: مجهز بقاعات وصالات لممارسة الأنشطة الرياضية المختلفة مثل كرة السلة، الكرة الطائرة، كرة القدم، واللياقة البدنية.</a:t>
            </a:r>
          </a:p>
          <a:p>
            <a:pPr marL="285750" indent="-285750" algn="r" rtl="1">
              <a:buFont typeface="Arial" panose="020B0604020202020204" pitchFamily="34" charset="0"/>
              <a:buChar char="•"/>
            </a:pPr>
            <a:endParaRPr lang="ar-DZ"/>
          </a:p>
          <a:p>
            <a:pPr marL="285750" indent="-285750" algn="r" rtl="1">
              <a:buFont typeface="Arial" panose="020B0604020202020204" pitchFamily="34" charset="0"/>
              <a:buChar char="•"/>
            </a:pPr>
            <a:r>
              <a:rPr lang="ar-DZ" b="1"/>
              <a:t>الكافيتريات</a:t>
            </a:r>
            <a:r>
              <a:rPr lang="ar-DZ"/>
              <a:t>: يوجد مقهيان رئيسيان يقدمان مجموعة متنوعة من الوجبات الخفيفة والمشروبات.</a:t>
            </a:r>
          </a:p>
          <a:p>
            <a:pPr marL="285750" indent="-285750" algn="r" rtl="1">
              <a:buFont typeface="Arial" panose="020B0604020202020204" pitchFamily="34" charset="0"/>
              <a:buChar char="•"/>
            </a:pPr>
            <a:endParaRPr lang="ar-DZ"/>
          </a:p>
          <a:p>
            <a:pPr marL="285750" indent="-285750" algn="r" rtl="1">
              <a:buFont typeface="Arial" panose="020B0604020202020204" pitchFamily="34" charset="0"/>
              <a:buChar char="•"/>
            </a:pPr>
            <a:r>
              <a:rPr lang="ar-DZ" b="1"/>
              <a:t>المطعم</a:t>
            </a:r>
            <a:r>
              <a:rPr lang="ar-DZ"/>
              <a:t> (الطابق 4): يقدم وجبات رئيسية يومياً مع خيارات متنوعة للطلاب.</a:t>
            </a:r>
          </a:p>
          <a:p>
            <a:pPr marL="285750" indent="-285750" algn="r" rtl="1">
              <a:buFont typeface="Arial" panose="020B0604020202020204" pitchFamily="34" charset="0"/>
              <a:buChar char="•"/>
            </a:pPr>
            <a:endParaRPr lang="ar-DZ"/>
          </a:p>
          <a:p>
            <a:pPr marL="285750" indent="-285750" algn="r" rtl="1">
              <a:buFont typeface="Arial" panose="020B0604020202020204" pitchFamily="34" charset="0"/>
              <a:buChar char="•"/>
            </a:pPr>
            <a:r>
              <a:rPr lang="ar-DZ" b="1"/>
              <a:t>الصراف الآلي</a:t>
            </a:r>
            <a:r>
              <a:rPr lang="ar-DZ"/>
              <a:t>: متوفر داخل الحرم الجامعي لإجراء المعاملات البنكية بسهولة.</a:t>
            </a:r>
            <a:endParaRPr lang="en-US"/>
          </a:p>
        </p:txBody>
      </p:sp>
    </p:spTree>
    <p:extLst>
      <p:ext uri="{BB962C8B-B14F-4D97-AF65-F5344CB8AC3E}">
        <p14:creationId xmlns:p14="http://schemas.microsoft.com/office/powerpoint/2010/main" val="22964071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13680" y="2078736"/>
            <a:ext cx="10515600" cy="2646027"/>
          </a:xfrm>
        </p:spPr>
        <p:txBody>
          <a:bodyPr>
            <a:normAutofit fontScale="85000"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6600" b="1" i="0" u="none" strike="noStrike" kern="1200" cap="none" spc="0" normalizeH="0" baseline="0" noProof="0" dirty="0">
                <a:ln>
                  <a:noFill/>
                </a:ln>
                <a:solidFill>
                  <a:prstClr val="black"/>
                </a:solidFill>
                <a:effectLst/>
                <a:uLnTx/>
                <a:uFillTx/>
                <a:latin typeface="Calibri"/>
                <a:ea typeface="+mn-ea"/>
                <a:cs typeface="+mn-cs"/>
                <a:hlinkClick r:id="rId2"/>
              </a:rPr>
              <a:t>asli.gunay@uskudar.edu.tr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6600" b="1" i="0" u="none" strike="noStrike" kern="1200" cap="none" spc="0" normalizeH="0" baseline="0" noProof="0" dirty="0">
                <a:ln>
                  <a:noFill/>
                </a:ln>
                <a:solidFill>
                  <a:prstClr val="black"/>
                </a:solidFill>
                <a:effectLst/>
                <a:uLnTx/>
                <a:uFillTx/>
                <a:latin typeface="Calibri"/>
                <a:ea typeface="+mn-ea"/>
                <a:cs typeface="+mn-cs"/>
                <a:hlinkClick r:id="rId3"/>
              </a:rPr>
              <a:t>dilek.batur@uskudar.edu.tr</a:t>
            </a:r>
            <a:endParaRPr kumimoji="0" lang="en-US" sz="6600" b="1" i="0" u="none" strike="noStrike" kern="1200" cap="none" spc="0" normalizeH="0" baseline="0" noProof="0" dirty="0">
              <a:ln>
                <a:noFill/>
              </a:ln>
              <a:solidFill>
                <a:prstClr val="black"/>
              </a:solidFill>
              <a:effectLst/>
              <a:uLnTx/>
              <a:uFillTx/>
              <a:latin typeface="Calibri"/>
              <a:ea typeface="+mn-ea"/>
              <a:cs typeface="+mn-cs"/>
            </a:endParaRPr>
          </a:p>
          <a:p>
            <a:pPr lvl="0">
              <a:defRPr/>
            </a:pPr>
            <a:r>
              <a:rPr lang="tr-TR" sz="6600" b="1" dirty="0">
                <a:solidFill>
                  <a:prstClr val="black"/>
                </a:solidFill>
                <a:latin typeface="Calibri"/>
                <a:hlinkClick r:id="rId4"/>
              </a:rPr>
              <a:t>anita.afshinpour@uskudar.edu.tr</a:t>
            </a:r>
            <a:r>
              <a:rPr lang="en-US" sz="6600" b="1" dirty="0">
                <a:solidFill>
                  <a:prstClr val="black"/>
                </a:solidFill>
                <a:latin typeface="Calibri"/>
              </a:rPr>
              <a:t> </a:t>
            </a:r>
            <a:endParaRPr kumimoji="0" lang="tr-TR" sz="6600" b="1" i="0" u="none" strike="noStrike" kern="1200" cap="none" spc="0" normalizeH="0" baseline="0" noProof="0" dirty="0">
              <a:ln>
                <a:noFill/>
              </a:ln>
              <a:solidFill>
                <a:prstClr val="black"/>
              </a:solidFill>
              <a:effectLst/>
              <a:uLnTx/>
              <a:uFillTx/>
              <a:latin typeface="Calibri"/>
              <a:ea typeface="+mn-ea"/>
              <a:cs typeface="+mn-cs"/>
            </a:endParaRPr>
          </a:p>
          <a:p>
            <a:pPr marL="0" indent="0">
              <a:buNone/>
            </a:pPr>
            <a:endParaRPr lang="tr-TR" sz="4000" dirty="0">
              <a:latin typeface="Calibri" panose="020F0502020204030204" pitchFamily="34" charset="0"/>
              <a:cs typeface="Calibri" panose="020F0502020204030204" pitchFamily="34" charset="0"/>
            </a:endParaRPr>
          </a:p>
        </p:txBody>
      </p:sp>
      <p:sp>
        <p:nvSpPr>
          <p:cNvPr id="7" name="Title 1">
            <a:extLst>
              <a:ext uri="{FF2B5EF4-FFF2-40B4-BE49-F238E27FC236}">
                <a16:creationId xmlns:a16="http://schemas.microsoft.com/office/drawing/2014/main" id="{5F0ECD6F-E04D-8778-A8DD-AD8C3573BD44}"/>
              </a:ext>
            </a:extLst>
          </p:cNvPr>
          <p:cNvSpPr txBox="1">
            <a:spLocks/>
          </p:cNvSpPr>
          <p:nvPr/>
        </p:nvSpPr>
        <p:spPr>
          <a:xfrm>
            <a:off x="838200" y="365126"/>
            <a:ext cx="10515600" cy="11247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en-US" sz="6600" b="1" err="1">
                <a:solidFill>
                  <a:srgbClr val="00B2AC"/>
                </a:solidFill>
                <a:effectLst>
                  <a:outerShdw blurRad="38100" dist="38100" dir="2700000" algn="tl">
                    <a:srgbClr val="000000">
                      <a:alpha val="43137"/>
                    </a:srgbClr>
                  </a:outerShdw>
                </a:effectLst>
                <a:latin typeface="Calibri"/>
                <a:cs typeface="Calibri"/>
              </a:rPr>
              <a:t>تواصلوا</a:t>
            </a:r>
            <a:r>
              <a:rPr lang="en-US" sz="6600" b="1">
                <a:solidFill>
                  <a:srgbClr val="00B2AC"/>
                </a:solidFill>
                <a:effectLst>
                  <a:outerShdw blurRad="38100" dist="38100" dir="2700000" algn="tl">
                    <a:srgbClr val="000000">
                      <a:alpha val="43137"/>
                    </a:srgbClr>
                  </a:outerShdw>
                </a:effectLst>
                <a:latin typeface="Calibri"/>
                <a:cs typeface="Calibri"/>
              </a:rPr>
              <a:t> </a:t>
            </a:r>
            <a:r>
              <a:rPr lang="en-US" sz="6600" b="1" err="1">
                <a:solidFill>
                  <a:srgbClr val="00B2AC"/>
                </a:solidFill>
                <a:effectLst>
                  <a:outerShdw blurRad="38100" dist="38100" dir="2700000" algn="tl">
                    <a:srgbClr val="000000">
                      <a:alpha val="43137"/>
                    </a:srgbClr>
                  </a:outerShdw>
                </a:effectLst>
                <a:latin typeface="Calibri"/>
                <a:cs typeface="Calibri"/>
              </a:rPr>
              <a:t>معنا</a:t>
            </a:r>
            <a:r>
              <a:rPr lang="en-US" sz="6600" b="1">
                <a:solidFill>
                  <a:srgbClr val="00B2AC"/>
                </a:solidFill>
                <a:effectLst>
                  <a:outerShdw blurRad="38100" dist="38100" dir="2700000" algn="tl">
                    <a:srgbClr val="000000">
                      <a:alpha val="43137"/>
                    </a:srgbClr>
                  </a:outerShdw>
                </a:effectLst>
                <a:latin typeface="Calibri"/>
                <a:cs typeface="Calibri"/>
              </a:rPr>
              <a:t> </a:t>
            </a:r>
            <a:r>
              <a:rPr lang="en-US" sz="6600" b="1">
                <a:solidFill>
                  <a:srgbClr val="00B2AC"/>
                </a:solidFill>
                <a:effectLst>
                  <a:outerShdw blurRad="38100" dist="38100" dir="2700000" algn="tl">
                    <a:srgbClr val="000000">
                      <a:alpha val="43137"/>
                    </a:srgbClr>
                  </a:outerShdw>
                </a:effectLst>
                <a:latin typeface="Calibri"/>
                <a:cs typeface="Calibri"/>
                <a:sym typeface="Wingdings" panose="05000000000000000000" pitchFamily="2" charset="2"/>
              </a:rPr>
              <a:t></a:t>
            </a:r>
            <a:endParaRPr lang="tr-TR" sz="6600">
              <a:latin typeface="Calibri"/>
              <a:cs typeface="Calibri"/>
            </a:endParaRPr>
          </a:p>
        </p:txBody>
      </p:sp>
      <p:pic>
        <p:nvPicPr>
          <p:cNvPr id="8" name="Picture 7">
            <a:extLst>
              <a:ext uri="{FF2B5EF4-FFF2-40B4-BE49-F238E27FC236}">
                <a16:creationId xmlns:a16="http://schemas.microsoft.com/office/drawing/2014/main" id="{9872DD3D-CA9E-A9ED-4CB7-3AFAA24285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30737828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5920"/>
            <a:ext cx="12192000" cy="7609840"/>
          </a:xfrm>
          <a:prstGeom prst="rect">
            <a:avLst/>
          </a:prstGeom>
        </p:spPr>
      </p:pic>
      <p:sp>
        <p:nvSpPr>
          <p:cNvPr id="5" name="Dikdörtgen 1"/>
          <p:cNvSpPr/>
          <p:nvPr/>
        </p:nvSpPr>
        <p:spPr>
          <a:xfrm>
            <a:off x="6202643" y="3136612"/>
            <a:ext cx="2271776" cy="584775"/>
          </a:xfrm>
          <a:prstGeom prst="rect">
            <a:avLst/>
          </a:prstGeom>
        </p:spPr>
        <p:txBody>
          <a:bodyPr wrap="none">
            <a:spAutoFit/>
          </a:bodyPr>
          <a:lstStyle/>
          <a:p>
            <a:pPr algn="ctr"/>
            <a:r>
              <a:rPr lang="ar-LB" sz="3200" b="1" dirty="0">
                <a:solidFill>
                  <a:schemeClr val="bg1"/>
                </a:solidFill>
                <a:latin typeface="Algerian"/>
              </a:rPr>
              <a:t>بالتوفيق للجميع</a:t>
            </a:r>
            <a:endParaRPr lang="tr-TR" sz="3200" b="1" dirty="0"/>
          </a:p>
        </p:txBody>
      </p:sp>
    </p:spTree>
    <p:extLst>
      <p:ext uri="{BB962C8B-B14F-4D97-AF65-F5344CB8AC3E}">
        <p14:creationId xmlns:p14="http://schemas.microsoft.com/office/powerpoint/2010/main" val="3968145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A1436-5081-9A33-FDC1-6081EC981AA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CE68A3D-CD84-B9D7-49CE-13B37A7EC6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pic>
        <p:nvPicPr>
          <p:cNvPr id="7" name="Picture 2">
            <a:extLst>
              <a:ext uri="{FF2B5EF4-FFF2-40B4-BE49-F238E27FC236}">
                <a16:creationId xmlns:a16="http://schemas.microsoft.com/office/drawing/2014/main" id="{E419E791-2729-278D-6A6E-FC33EE98E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225" y="96387"/>
            <a:ext cx="2835480" cy="137300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5BD77F0-99AE-A3C2-A936-B32D25A4D114}"/>
              </a:ext>
            </a:extLst>
          </p:cNvPr>
          <p:cNvSpPr txBox="1"/>
          <p:nvPr/>
        </p:nvSpPr>
        <p:spPr>
          <a:xfrm>
            <a:off x="1790965" y="1478151"/>
            <a:ext cx="9165057" cy="3293209"/>
          </a:xfrm>
          <a:prstGeom prst="rect">
            <a:avLst/>
          </a:prstGeom>
          <a:noFill/>
        </p:spPr>
        <p:txBody>
          <a:bodyPr wrap="square">
            <a:spAutoFit/>
          </a:bodyPr>
          <a:lstStyle/>
          <a:p>
            <a:pPr algn="just" rtl="1"/>
            <a:r>
              <a:rPr lang="ar-DZ" sz="2400" b="1" dirty="0">
                <a:solidFill>
                  <a:schemeClr val="accent1"/>
                </a:solidFill>
              </a:rPr>
              <a:t>الإدارة والإشراف</a:t>
            </a:r>
          </a:p>
          <a:p>
            <a:pPr algn="just" rtl="1"/>
            <a:r>
              <a:rPr lang="ar-DZ" sz="2000" b="1" dirty="0"/>
              <a:t>قام المدير بإنشاء ثقافة تقوم على القيادة الموزعة والأمان النفسي بين الفريق الإداري والتعليمي؛ وقد أشار جميع أصحاب المصلحة إلى وجود عمليات صنع قرار شفافة وشاملة. ويُسهِّل الإدارة الفعّالة للبرنامج التحضيري نظامٌ معلوماتي مصمم بشكل استثنائي، ومتكامل تماماً، وسهل الاستخدام، يحظى بتقدير كلٍّ من الطلبة والهيئة الأكاديمية والإدارية.</a:t>
            </a:r>
          </a:p>
          <a:p>
            <a:pPr algn="just" rtl="1"/>
            <a:endParaRPr lang="ar-DZ" sz="2000" b="1" dirty="0"/>
          </a:p>
          <a:p>
            <a:pPr algn="just" rtl="1"/>
            <a:r>
              <a:rPr lang="ar-DZ" sz="2400" b="1" dirty="0">
                <a:solidFill>
                  <a:schemeClr val="accent1"/>
                </a:solidFill>
              </a:rPr>
              <a:t>التواصل مع الطلبة وأصحاب المصلحة الآخرين</a:t>
            </a:r>
          </a:p>
          <a:p>
            <a:pPr algn="just" rtl="1"/>
            <a:r>
              <a:rPr lang="ar-DZ" sz="2000" b="1" dirty="0"/>
              <a:t>يُعدّ التواصل الواضح مع الطلبة في جميع الأمور، بدءاً من ما قبل التسجيل وحتى جميع الجوانب المتعلقة بالمقررات والتقييم، نقطة تميز أساسية. وقد تم تأكيد ذلك من خلال تقدير الطلبة لجودة المعلومات المتعلقة بالتقييمات والتحديثات وجميع الإعلانات الأخرى ذات الصلة في الوقت المناسب.</a:t>
            </a:r>
            <a:endParaRPr lang="tr-TR" sz="2000" dirty="0"/>
          </a:p>
        </p:txBody>
      </p:sp>
      <p:sp>
        <p:nvSpPr>
          <p:cNvPr id="3" name="Dikdörtgen 1">
            <a:extLst>
              <a:ext uri="{FF2B5EF4-FFF2-40B4-BE49-F238E27FC236}">
                <a16:creationId xmlns:a16="http://schemas.microsoft.com/office/drawing/2014/main" id="{D1B85A02-AB42-66D8-EE52-5D7C129170A5}"/>
              </a:ext>
            </a:extLst>
          </p:cNvPr>
          <p:cNvSpPr/>
          <p:nvPr/>
        </p:nvSpPr>
        <p:spPr>
          <a:xfrm>
            <a:off x="508166" y="96387"/>
            <a:ext cx="11175669" cy="769441"/>
          </a:xfrm>
          <a:prstGeom prst="rect">
            <a:avLst/>
          </a:prstGeom>
        </p:spPr>
        <p:txBody>
          <a:bodyPr wrap="square">
            <a:spAutoFit/>
          </a:bodyPr>
          <a:lstStyle/>
          <a:p>
            <a:pPr algn="ctr"/>
            <a:r>
              <a:rPr lang="ar-DZ"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نقاط التميز</a:t>
            </a:r>
            <a:endParaRPr lang="tr-TR" sz="4400" b="1">
              <a:solidFill>
                <a:srgbClr val="09B2AD"/>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4439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ağ Ok 5"/>
          <p:cNvSpPr/>
          <p:nvPr/>
        </p:nvSpPr>
        <p:spPr>
          <a:xfrm flipH="1">
            <a:off x="6815351" y="5259720"/>
            <a:ext cx="1956816" cy="1042416"/>
          </a:xfrm>
          <a:prstGeom prst="rightArrow">
            <a:avLst/>
          </a:prstGeom>
          <a:solidFill>
            <a:srgbClr val="C00000"/>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C00000"/>
                </a:solidFill>
                <a:prstDash val="solid"/>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7" name="Sağ Ok 5"/>
          <p:cNvSpPr/>
          <p:nvPr/>
        </p:nvSpPr>
        <p:spPr>
          <a:xfrm flipH="1">
            <a:off x="6815351" y="4254555"/>
            <a:ext cx="1956816" cy="1042416"/>
          </a:xfrm>
          <a:prstGeom prst="rightArrow">
            <a:avLst/>
          </a:prstGeom>
          <a:solidFill>
            <a:schemeClr val="accent4">
              <a:lumMod val="60000"/>
              <a:lumOff val="40000"/>
            </a:schemeClr>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15" name="Sağ Ok 5"/>
          <p:cNvSpPr/>
          <p:nvPr/>
        </p:nvSpPr>
        <p:spPr>
          <a:xfrm flipH="1">
            <a:off x="6800150" y="3224230"/>
            <a:ext cx="1956816" cy="1042416"/>
          </a:xfrm>
          <a:prstGeom prst="rightArrow">
            <a:avLst/>
          </a:prstGeom>
          <a:solidFill>
            <a:schemeClr val="accent2">
              <a:lumMod val="60000"/>
              <a:lumOff val="40000"/>
            </a:schemeClr>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2" name="Dikdörtgen 1"/>
          <p:cNvSpPr/>
          <p:nvPr/>
        </p:nvSpPr>
        <p:spPr>
          <a:xfrm>
            <a:off x="278765" y="70894"/>
            <a:ext cx="11125792" cy="769441"/>
          </a:xfrm>
          <a:prstGeom prst="rect">
            <a:avLst/>
          </a:prstGeom>
        </p:spPr>
        <p:txBody>
          <a:bodyPr wrap="square">
            <a:spAutoFit/>
          </a:bodyPr>
          <a:lstStyle/>
          <a:p>
            <a:pPr algn="ctr"/>
            <a:r>
              <a:rPr lang="ar"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المستويات</a:t>
            </a:r>
          </a:p>
        </p:txBody>
      </p:sp>
      <p:sp>
        <p:nvSpPr>
          <p:cNvPr id="5" name="Sağ Ok 5"/>
          <p:cNvSpPr/>
          <p:nvPr/>
        </p:nvSpPr>
        <p:spPr>
          <a:xfrm flipH="1">
            <a:off x="6793292" y="1117744"/>
            <a:ext cx="1958351" cy="1042416"/>
          </a:xfrm>
          <a:prstGeom prst="rightArrow">
            <a:avLst/>
          </a:prstGeom>
          <a:solidFill>
            <a:schemeClr val="accent1">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lvl="3" algn="r" rtl="1"/>
            <a:endParaRPr lang="ar" sz="1600" b="1">
              <a:ln w="10541" cmpd="sng">
                <a:solidFill>
                  <a:srgbClr val="7D7D7D">
                    <a:tint val="100000"/>
                    <a:shade val="100000"/>
                    <a:satMod val="110000"/>
                  </a:srgbClr>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6" name="Sağ Ok 5"/>
          <p:cNvSpPr/>
          <p:nvPr/>
        </p:nvSpPr>
        <p:spPr>
          <a:xfrm flipH="1">
            <a:off x="4659920" y="1086508"/>
            <a:ext cx="1956816" cy="1042416"/>
          </a:xfrm>
          <a:prstGeom prst="rightArrow">
            <a:avLst/>
          </a:prstGeom>
          <a:solidFill>
            <a:schemeClr val="accent1">
              <a:lumMod val="60000"/>
              <a:lumOff val="40000"/>
            </a:schemeClr>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8" name="Sağ Ok 5"/>
          <p:cNvSpPr/>
          <p:nvPr/>
        </p:nvSpPr>
        <p:spPr>
          <a:xfrm flipH="1">
            <a:off x="2487191" y="1112991"/>
            <a:ext cx="1956816" cy="1042416"/>
          </a:xfrm>
          <a:prstGeom prst="rightArrow">
            <a:avLst/>
          </a:prstGeom>
          <a:solidFill>
            <a:schemeClr val="accent1">
              <a:lumMod val="60000"/>
              <a:lumOff val="40000"/>
            </a:schemeClr>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tr-T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9" name="Sağ Ok 5"/>
          <p:cNvSpPr/>
          <p:nvPr/>
        </p:nvSpPr>
        <p:spPr>
          <a:xfrm flipH="1">
            <a:off x="385134" y="1128446"/>
            <a:ext cx="1956815" cy="1039243"/>
          </a:xfrm>
          <a:prstGeom prst="rightArrow">
            <a:avLst/>
          </a:prstGeom>
          <a:solidFill>
            <a:schemeClr val="accent1">
              <a:lumMod val="60000"/>
              <a:lumOff val="40000"/>
            </a:schemeClr>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11" name="Sağ Ok 5"/>
          <p:cNvSpPr/>
          <p:nvPr/>
        </p:nvSpPr>
        <p:spPr>
          <a:xfrm flipH="1">
            <a:off x="6793292" y="2181814"/>
            <a:ext cx="1956815" cy="1042416"/>
          </a:xfrm>
          <a:prstGeom prst="rightArrow">
            <a:avLst>
              <a:gd name="adj1" fmla="val 50000"/>
              <a:gd name="adj2" fmla="val 49990"/>
            </a:avLst>
          </a:prstGeom>
          <a:gradFill rotWithShape="1">
            <a:gsLst>
              <a:gs pos="0">
                <a:srgbClr val="4BAF73">
                  <a:tint val="60000"/>
                  <a:satMod val="100000"/>
                  <a:lumMod val="110000"/>
                </a:srgbClr>
              </a:gs>
              <a:gs pos="100000">
                <a:srgbClr val="4BAF73">
                  <a:tint val="70000"/>
                  <a:satMod val="100000"/>
                  <a:lumMod val="100000"/>
                </a:srgbClr>
              </a:gs>
            </a:gsLst>
            <a:lin ang="5400000" scaled="0"/>
          </a:gra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12" name="Sağ Ok 5"/>
          <p:cNvSpPr/>
          <p:nvPr/>
        </p:nvSpPr>
        <p:spPr>
          <a:xfrm flipH="1">
            <a:off x="4655048" y="2150578"/>
            <a:ext cx="1954120" cy="1042416"/>
          </a:xfrm>
          <a:prstGeom prst="rightArrow">
            <a:avLst>
              <a:gd name="adj1" fmla="val 50000"/>
              <a:gd name="adj2" fmla="val 50000"/>
            </a:avLst>
          </a:prstGeom>
          <a:gradFill rotWithShape="1">
            <a:gsLst>
              <a:gs pos="0">
                <a:srgbClr val="4BAF73">
                  <a:tint val="60000"/>
                  <a:satMod val="100000"/>
                  <a:lumMod val="110000"/>
                </a:srgbClr>
              </a:gs>
              <a:gs pos="100000">
                <a:srgbClr val="4BAF73">
                  <a:tint val="70000"/>
                  <a:satMod val="100000"/>
                  <a:lumMod val="100000"/>
                </a:srgbClr>
              </a:gs>
            </a:gsLst>
            <a:lin ang="5400000" scaled="0"/>
          </a:gra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13" name="Sağ Ok 5"/>
          <p:cNvSpPr/>
          <p:nvPr/>
        </p:nvSpPr>
        <p:spPr>
          <a:xfrm flipH="1">
            <a:off x="2482075" y="2181394"/>
            <a:ext cx="1956816" cy="1042416"/>
          </a:xfrm>
          <a:prstGeom prst="rightArrow">
            <a:avLst/>
          </a:prstGeom>
          <a:gradFill rotWithShape="1">
            <a:gsLst>
              <a:gs pos="0">
                <a:srgbClr val="4BAF73">
                  <a:tint val="60000"/>
                  <a:satMod val="100000"/>
                  <a:lumMod val="110000"/>
                </a:srgbClr>
              </a:gs>
              <a:gs pos="100000">
                <a:srgbClr val="4BAF73">
                  <a:tint val="70000"/>
                  <a:satMod val="100000"/>
                  <a:lumMod val="100000"/>
                </a:srgbClr>
              </a:gs>
            </a:gsLst>
            <a:lin ang="5400000" scaled="0"/>
          </a:gra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tr-T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14" name="Sağ Ok 5"/>
          <p:cNvSpPr/>
          <p:nvPr/>
        </p:nvSpPr>
        <p:spPr>
          <a:xfrm flipH="1">
            <a:off x="426532" y="2211345"/>
            <a:ext cx="1956816" cy="1042416"/>
          </a:xfrm>
          <a:prstGeom prst="rightArrow">
            <a:avLst/>
          </a:prstGeom>
          <a:gradFill rotWithShape="1">
            <a:gsLst>
              <a:gs pos="0">
                <a:srgbClr val="4BAF73">
                  <a:tint val="60000"/>
                  <a:satMod val="100000"/>
                  <a:lumMod val="110000"/>
                </a:srgbClr>
              </a:gs>
              <a:gs pos="100000">
                <a:srgbClr val="4BAF73">
                  <a:tint val="70000"/>
                  <a:satMod val="100000"/>
                  <a:lumMod val="100000"/>
                </a:srgbClr>
              </a:gs>
            </a:gsLst>
            <a:lin ang="5400000" scaled="0"/>
          </a:gra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16" name="Sağ Ok 5"/>
          <p:cNvSpPr/>
          <p:nvPr/>
        </p:nvSpPr>
        <p:spPr>
          <a:xfrm flipH="1">
            <a:off x="4655188" y="3173114"/>
            <a:ext cx="1956816" cy="1042416"/>
          </a:xfrm>
          <a:prstGeom prst="rightArrow">
            <a:avLst/>
          </a:prstGeom>
          <a:solidFill>
            <a:schemeClr val="accent2">
              <a:lumMod val="60000"/>
              <a:lumOff val="40000"/>
            </a:schemeClr>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18" name="Sağ Ok 5"/>
          <p:cNvSpPr/>
          <p:nvPr/>
        </p:nvSpPr>
        <p:spPr>
          <a:xfrm flipH="1">
            <a:off x="4655048" y="4223319"/>
            <a:ext cx="1956816" cy="1042416"/>
          </a:xfrm>
          <a:prstGeom prst="rightArrow">
            <a:avLst/>
          </a:prstGeom>
          <a:solidFill>
            <a:schemeClr val="accent4">
              <a:lumMod val="60000"/>
              <a:lumOff val="40000"/>
            </a:schemeClr>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sp>
        <p:nvSpPr>
          <p:cNvPr id="20" name="Sağ Ok 5"/>
          <p:cNvSpPr/>
          <p:nvPr/>
        </p:nvSpPr>
        <p:spPr>
          <a:xfrm flipH="1">
            <a:off x="4662616" y="5259720"/>
            <a:ext cx="1954120" cy="1042416"/>
          </a:xfrm>
          <a:prstGeom prst="rightArrow">
            <a:avLst/>
          </a:prstGeom>
          <a:solidFill>
            <a:srgbClr val="C00000"/>
          </a:solidFill>
          <a:ln w="9525" cap="flat" cmpd="sng" algn="ctr">
            <a:solidFill>
              <a:srgbClr val="4BAF73"/>
            </a:solidFill>
            <a:prstDash val="solid"/>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ar" sz="1600" b="1" i="0" u="none" strike="noStrike" kern="0" cap="none" spc="0" normalizeH="0" baseline="0" noProof="0">
              <a:ln w="10541" cmpd="sng">
                <a:solidFill>
                  <a:srgbClr val="7D7D7D">
                    <a:tint val="100000"/>
                    <a:shade val="100000"/>
                    <a:satMod val="110000"/>
                  </a:srgbClr>
                </a:solidFill>
                <a:prstDash val="solid"/>
              </a:ln>
              <a:effectLst/>
              <a:uLnTx/>
              <a:uFillTx/>
              <a:latin typeface="Times New Roman" panose="02020603050405020304" pitchFamily="18" charset="0"/>
              <a:ea typeface="+mn-ea"/>
              <a:cs typeface="Times New Roman" panose="02020603050405020304" pitchFamily="18" charset="0"/>
            </a:endParaRPr>
          </a:p>
        </p:txBody>
      </p:sp>
      <p:graphicFrame>
        <p:nvGraphicFramePr>
          <p:cNvPr id="4" name="Table 20">
            <a:extLst>
              <a:ext uri="{FF2B5EF4-FFF2-40B4-BE49-F238E27FC236}">
                <a16:creationId xmlns:a16="http://schemas.microsoft.com/office/drawing/2014/main" id="{EFCDB979-8ED7-DB86-DA8B-42172426A0BD}"/>
              </a:ext>
            </a:extLst>
          </p:cNvPr>
          <p:cNvGraphicFramePr>
            <a:graphicFrameLocks noGrp="1"/>
          </p:cNvGraphicFramePr>
          <p:nvPr>
            <p:extLst>
              <p:ext uri="{D42A27DB-BD31-4B8C-83A1-F6EECF244321}">
                <p14:modId xmlns:p14="http://schemas.microsoft.com/office/powerpoint/2010/main" val="1994359479"/>
              </p:ext>
            </p:extLst>
          </p:nvPr>
        </p:nvGraphicFramePr>
        <p:xfrm>
          <a:off x="8876010" y="1123759"/>
          <a:ext cx="3068340" cy="5029200"/>
        </p:xfrm>
        <a:graphic>
          <a:graphicData uri="http://schemas.openxmlformats.org/drawingml/2006/table">
            <a:tbl>
              <a:tblPr firstRow="1" bandRow="1">
                <a:tableStyleId>{5C22544A-7EE6-4342-B048-85BDC9FD1C3A}</a:tableStyleId>
              </a:tblPr>
              <a:tblGrid>
                <a:gridCol w="2098364">
                  <a:extLst>
                    <a:ext uri="{9D8B030D-6E8A-4147-A177-3AD203B41FA5}">
                      <a16:colId xmlns:a16="http://schemas.microsoft.com/office/drawing/2014/main" val="2907401346"/>
                    </a:ext>
                  </a:extLst>
                </a:gridCol>
                <a:gridCol w="969976">
                  <a:extLst>
                    <a:ext uri="{9D8B030D-6E8A-4147-A177-3AD203B41FA5}">
                      <a16:colId xmlns:a16="http://schemas.microsoft.com/office/drawing/2014/main" val="134581547"/>
                    </a:ext>
                  </a:extLst>
                </a:gridCol>
              </a:tblGrid>
              <a:tr h="1005840">
                <a:tc>
                  <a:txBody>
                    <a:bodyPr/>
                    <a:lstStyle/>
                    <a:p>
                      <a:pPr algn="r"/>
                      <a:r>
                        <a:rPr lang="ar-DZ" dirty="0">
                          <a:solidFill>
                            <a:schemeClr val="tx1"/>
                          </a:solidFill>
                        </a:rPr>
                        <a:t>المستوى المبتدئ</a:t>
                      </a: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2C8F5"/>
                    </a:solidFill>
                  </a:tcPr>
                </a:tc>
                <a:tc>
                  <a:txBody>
                    <a:bodyPr/>
                    <a:lstStyle/>
                    <a:p>
                      <a:pPr algn="ctr"/>
                      <a:r>
                        <a:rPr lang="ar-LB">
                          <a:solidFill>
                            <a:schemeClr val="tx1"/>
                          </a:solidFill>
                        </a:rPr>
                        <a:t>:</a:t>
                      </a:r>
                      <a:r>
                        <a:rPr lang="en-US">
                          <a:solidFill>
                            <a:schemeClr val="tx1"/>
                          </a:solidFill>
                        </a:rPr>
                        <a:t>A1</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2C8F5"/>
                    </a:solidFill>
                  </a:tcPr>
                </a:tc>
                <a:extLst>
                  <a:ext uri="{0D108BD9-81ED-4DB2-BD59-A6C34878D82A}">
                    <a16:rowId xmlns:a16="http://schemas.microsoft.com/office/drawing/2014/main" val="700852506"/>
                  </a:ext>
                </a:extLst>
              </a:tr>
              <a:tr h="1005840">
                <a:tc>
                  <a:txBody>
                    <a:bodyPr/>
                    <a:lstStyle/>
                    <a:p>
                      <a:pPr algn="r"/>
                      <a:r>
                        <a:rPr lang="ar-DZ" b="1" dirty="0">
                          <a:solidFill>
                            <a:schemeClr val="tx1"/>
                          </a:solidFill>
                        </a:rPr>
                        <a:t>المستوى</a:t>
                      </a:r>
                      <a:r>
                        <a:rPr lang="ar-LB" b="1" dirty="0">
                          <a:solidFill>
                            <a:schemeClr val="tx1"/>
                          </a:solidFill>
                        </a:rPr>
                        <a:t> الاعدادي</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DECC"/>
                    </a:solidFill>
                  </a:tcPr>
                </a:tc>
                <a:tc>
                  <a:txBody>
                    <a:bodyPr/>
                    <a:lstStyle/>
                    <a:p>
                      <a:pPr algn="ctr"/>
                      <a:r>
                        <a:rPr lang="ar-LB" b="1">
                          <a:solidFill>
                            <a:schemeClr val="tx1"/>
                          </a:solidFill>
                        </a:rPr>
                        <a:t>:</a:t>
                      </a:r>
                      <a:r>
                        <a:rPr lang="en-US" b="1">
                          <a:solidFill>
                            <a:schemeClr val="tx1"/>
                          </a:solidFill>
                        </a:rPr>
                        <a:t>A</a:t>
                      </a:r>
                      <a:r>
                        <a:rPr lang="ar-LB" b="1">
                          <a:solidFill>
                            <a:schemeClr val="tx1"/>
                          </a:solidFill>
                        </a:rPr>
                        <a:t>2</a:t>
                      </a:r>
                      <a:endParaRPr lang="en-US" b="1">
                        <a:solidFill>
                          <a:schemeClr val="tx1"/>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DECC"/>
                    </a:solidFill>
                  </a:tcPr>
                </a:tc>
                <a:extLst>
                  <a:ext uri="{0D108BD9-81ED-4DB2-BD59-A6C34878D82A}">
                    <a16:rowId xmlns:a16="http://schemas.microsoft.com/office/drawing/2014/main" val="177116499"/>
                  </a:ext>
                </a:extLst>
              </a:tr>
              <a:tr h="1005840">
                <a:tc>
                  <a:txBody>
                    <a:bodyPr/>
                    <a:lstStyle/>
                    <a:p>
                      <a:pPr algn="r"/>
                      <a:r>
                        <a:rPr lang="ar-DZ" b="1">
                          <a:solidFill>
                            <a:schemeClr val="tx1"/>
                          </a:solidFill>
                        </a:rPr>
                        <a:t>المستوى</a:t>
                      </a:r>
                      <a:r>
                        <a:rPr lang="ar-LB" b="1">
                          <a:solidFill>
                            <a:schemeClr val="tx1"/>
                          </a:solidFill>
                        </a:rPr>
                        <a:t> </a:t>
                      </a:r>
                      <a:r>
                        <a:rPr lang="ar-DZ" b="1">
                          <a:solidFill>
                            <a:schemeClr val="tx1"/>
                          </a:solidFill>
                        </a:rPr>
                        <a:t>قبل المتوسط</a:t>
                      </a:r>
                      <a:endParaRPr lang="en-US"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DFCE"/>
                    </a:solidFill>
                  </a:tcPr>
                </a:tc>
                <a:tc>
                  <a:txBody>
                    <a:bodyPr/>
                    <a:lstStyle/>
                    <a:p>
                      <a:pPr algn="ctr"/>
                      <a:r>
                        <a:rPr lang="ar-LB" b="1">
                          <a:solidFill>
                            <a:schemeClr val="tx1"/>
                          </a:solidFill>
                        </a:rPr>
                        <a:t>:</a:t>
                      </a:r>
                      <a:r>
                        <a:rPr lang="en-US" b="1">
                          <a:solidFill>
                            <a:schemeClr val="tx1"/>
                          </a:solidFill>
                        </a:rPr>
                        <a:t>B1</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DFCE"/>
                    </a:solidFill>
                  </a:tcPr>
                </a:tc>
                <a:extLst>
                  <a:ext uri="{0D108BD9-81ED-4DB2-BD59-A6C34878D82A}">
                    <a16:rowId xmlns:a16="http://schemas.microsoft.com/office/drawing/2014/main" val="824290404"/>
                  </a:ext>
                </a:extLst>
              </a:tr>
              <a:tr h="1005840">
                <a:tc>
                  <a:txBody>
                    <a:bodyPr/>
                    <a:lstStyle/>
                    <a:p>
                      <a:pPr algn="r"/>
                      <a:r>
                        <a:rPr lang="ar-DZ" b="1">
                          <a:solidFill>
                            <a:schemeClr val="tx1"/>
                          </a:solidFill>
                        </a:rPr>
                        <a:t>المستوى</a:t>
                      </a:r>
                      <a:r>
                        <a:rPr lang="ar-LB" b="1">
                          <a:solidFill>
                            <a:schemeClr val="tx1"/>
                          </a:solidFill>
                        </a:rPr>
                        <a:t> </a:t>
                      </a:r>
                      <a:r>
                        <a:rPr lang="ar-DZ" b="1">
                          <a:solidFill>
                            <a:schemeClr val="tx1"/>
                          </a:solidFill>
                        </a:rPr>
                        <a:t>المتوسط</a:t>
                      </a:r>
                      <a:r>
                        <a:rPr lang="ar-LB" b="1">
                          <a:solidFill>
                            <a:schemeClr val="tx1"/>
                          </a:solidFill>
                        </a:rPr>
                        <a:t> /</a:t>
                      </a:r>
                      <a:r>
                        <a:rPr lang="ar-DZ" b="1">
                          <a:solidFill>
                            <a:schemeClr val="tx1"/>
                          </a:solidFill>
                        </a:rPr>
                        <a:t> فوق المتوسط</a:t>
                      </a:r>
                      <a:endParaRPr lang="en-US"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C48C"/>
                    </a:solidFill>
                  </a:tcPr>
                </a:tc>
                <a:tc>
                  <a:txBody>
                    <a:bodyPr/>
                    <a:lstStyle/>
                    <a:p>
                      <a:pPr algn="ctr"/>
                      <a:r>
                        <a:rPr lang="ar-LB" b="1">
                          <a:solidFill>
                            <a:schemeClr val="tx1"/>
                          </a:solidFill>
                        </a:rPr>
                        <a:t>:</a:t>
                      </a:r>
                      <a:r>
                        <a:rPr lang="en-US" b="1">
                          <a:solidFill>
                            <a:schemeClr val="tx1"/>
                          </a:solidFill>
                        </a:rPr>
                        <a:t>B2</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8C48C"/>
                    </a:solidFill>
                  </a:tcPr>
                </a:tc>
                <a:extLst>
                  <a:ext uri="{0D108BD9-81ED-4DB2-BD59-A6C34878D82A}">
                    <a16:rowId xmlns:a16="http://schemas.microsoft.com/office/drawing/2014/main" val="1552614931"/>
                  </a:ext>
                </a:extLst>
              </a:tr>
              <a:tr h="1005840">
                <a:tc>
                  <a:txBody>
                    <a:bodyPr/>
                    <a:lstStyle/>
                    <a:p>
                      <a:pPr algn="r"/>
                      <a:r>
                        <a:rPr lang="ar-DZ" b="1">
                          <a:solidFill>
                            <a:schemeClr val="tx1"/>
                          </a:solidFill>
                        </a:rPr>
                        <a:t>المستوى المت</a:t>
                      </a:r>
                      <a:r>
                        <a:rPr lang="ar-LB" b="1">
                          <a:solidFill>
                            <a:schemeClr val="tx1"/>
                          </a:solidFill>
                        </a:rPr>
                        <a:t>ق</a:t>
                      </a:r>
                      <a:r>
                        <a:rPr lang="ar-DZ" b="1">
                          <a:solidFill>
                            <a:schemeClr val="tx1"/>
                          </a:solidFill>
                        </a:rPr>
                        <a:t>د</a:t>
                      </a:r>
                      <a:r>
                        <a:rPr lang="ar-LB" b="1">
                          <a:solidFill>
                            <a:schemeClr val="tx1"/>
                          </a:solidFill>
                        </a:rPr>
                        <a:t>م</a:t>
                      </a:r>
                      <a:endParaRPr lang="en-US"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r>
                        <a:rPr lang="ar-LB" b="1" dirty="0">
                          <a:solidFill>
                            <a:schemeClr val="tx1"/>
                          </a:solidFill>
                        </a:rPr>
                        <a:t>:</a:t>
                      </a:r>
                      <a:r>
                        <a:rPr lang="en-US" b="1" dirty="0">
                          <a:solidFill>
                            <a:schemeClr val="tx1"/>
                          </a:solidFill>
                        </a:rPr>
                        <a:t>C1</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467118641"/>
                  </a:ext>
                </a:extLst>
              </a:tr>
            </a:tbl>
          </a:graphicData>
        </a:graphic>
      </p:graphicFrame>
      <p:sp>
        <p:nvSpPr>
          <p:cNvPr id="10" name="TextBox 9">
            <a:extLst>
              <a:ext uri="{FF2B5EF4-FFF2-40B4-BE49-F238E27FC236}">
                <a16:creationId xmlns:a16="http://schemas.microsoft.com/office/drawing/2014/main" id="{D028ECF7-4772-0FB4-55CA-0FC1202B665F}"/>
              </a:ext>
            </a:extLst>
          </p:cNvPr>
          <p:cNvSpPr txBox="1"/>
          <p:nvPr/>
        </p:nvSpPr>
        <p:spPr>
          <a:xfrm>
            <a:off x="7013642" y="1445335"/>
            <a:ext cx="1673869" cy="369332"/>
          </a:xfrm>
          <a:prstGeom prst="rect">
            <a:avLst/>
          </a:prstGeom>
          <a:noFill/>
        </p:spPr>
        <p:txBody>
          <a:bodyPr wrap="square" rtlCol="0">
            <a:spAutoFit/>
          </a:bodyPr>
          <a:lstStyle/>
          <a:p>
            <a:pPr algn="r" rtl="1"/>
            <a:r>
              <a:rPr lang="ar-LB"/>
              <a:t>الوحدة 1 – </a:t>
            </a:r>
            <a:r>
              <a:rPr lang="en-US" b="1">
                <a:effectLst>
                  <a:outerShdw blurRad="38100" dist="38100" dir="2700000" algn="tl">
                    <a:srgbClr val="000000">
                      <a:alpha val="43137"/>
                    </a:srgbClr>
                  </a:outerShdw>
                </a:effectLst>
              </a:rPr>
              <a:t>A1</a:t>
            </a:r>
          </a:p>
        </p:txBody>
      </p:sp>
      <p:sp>
        <p:nvSpPr>
          <p:cNvPr id="21" name="TextBox 20">
            <a:extLst>
              <a:ext uri="{FF2B5EF4-FFF2-40B4-BE49-F238E27FC236}">
                <a16:creationId xmlns:a16="http://schemas.microsoft.com/office/drawing/2014/main" id="{916B8820-DC82-4E8E-B086-8B2B43181321}"/>
              </a:ext>
            </a:extLst>
          </p:cNvPr>
          <p:cNvSpPr txBox="1"/>
          <p:nvPr/>
        </p:nvSpPr>
        <p:spPr>
          <a:xfrm>
            <a:off x="4801394" y="1414099"/>
            <a:ext cx="1673869" cy="369332"/>
          </a:xfrm>
          <a:prstGeom prst="rect">
            <a:avLst/>
          </a:prstGeom>
          <a:noFill/>
        </p:spPr>
        <p:txBody>
          <a:bodyPr wrap="square" rtlCol="0">
            <a:spAutoFit/>
          </a:bodyPr>
          <a:lstStyle/>
          <a:p>
            <a:pPr algn="r" rtl="1"/>
            <a:r>
              <a:rPr lang="ar-LB"/>
              <a:t>الوحدة </a:t>
            </a:r>
            <a:r>
              <a:rPr lang="en-US"/>
              <a:t>2</a:t>
            </a:r>
            <a:r>
              <a:rPr lang="ar-LB"/>
              <a:t> – </a:t>
            </a:r>
            <a:r>
              <a:rPr lang="en-US" b="1">
                <a:effectLst>
                  <a:outerShdw blurRad="38100" dist="38100" dir="2700000" algn="tl">
                    <a:srgbClr val="000000">
                      <a:alpha val="43137"/>
                    </a:srgbClr>
                  </a:outerShdw>
                </a:effectLst>
              </a:rPr>
              <a:t>A2</a:t>
            </a:r>
          </a:p>
        </p:txBody>
      </p:sp>
      <p:sp>
        <p:nvSpPr>
          <p:cNvPr id="22" name="TextBox 21">
            <a:extLst>
              <a:ext uri="{FF2B5EF4-FFF2-40B4-BE49-F238E27FC236}">
                <a16:creationId xmlns:a16="http://schemas.microsoft.com/office/drawing/2014/main" id="{73FB7B50-53E3-6250-9E24-66BBC0D44A54}"/>
              </a:ext>
            </a:extLst>
          </p:cNvPr>
          <p:cNvSpPr txBox="1"/>
          <p:nvPr/>
        </p:nvSpPr>
        <p:spPr>
          <a:xfrm>
            <a:off x="2695567" y="1324076"/>
            <a:ext cx="1673869" cy="646331"/>
          </a:xfrm>
          <a:prstGeom prst="rect">
            <a:avLst/>
          </a:prstGeom>
          <a:noFill/>
        </p:spPr>
        <p:txBody>
          <a:bodyPr wrap="square" rtlCol="0">
            <a:spAutoFit/>
          </a:bodyPr>
          <a:lstStyle/>
          <a:p>
            <a:pPr algn="r" rtl="1"/>
            <a:r>
              <a:rPr lang="ar-LB" dirty="0"/>
              <a:t>الوحدة </a:t>
            </a:r>
            <a:r>
              <a:rPr lang="en-US" dirty="0"/>
              <a:t>3</a:t>
            </a:r>
            <a:r>
              <a:rPr lang="ar-LB" dirty="0"/>
              <a:t> – </a:t>
            </a:r>
            <a:r>
              <a:rPr lang="en-US" b="1" dirty="0">
                <a:effectLst>
                  <a:outerShdw blurRad="38100" dist="38100" dir="2700000" algn="tl">
                    <a:srgbClr val="000000">
                      <a:alpha val="43137"/>
                    </a:srgbClr>
                  </a:outerShdw>
                </a:effectLst>
              </a:rPr>
              <a:t>B1</a:t>
            </a:r>
          </a:p>
          <a:p>
            <a:pPr algn="r" rtl="1"/>
            <a:r>
              <a:rPr lang="en-US" b="1" dirty="0"/>
              <a:t>ESP</a:t>
            </a:r>
          </a:p>
        </p:txBody>
      </p:sp>
      <p:sp>
        <p:nvSpPr>
          <p:cNvPr id="23" name="TextBox 22">
            <a:extLst>
              <a:ext uri="{FF2B5EF4-FFF2-40B4-BE49-F238E27FC236}">
                <a16:creationId xmlns:a16="http://schemas.microsoft.com/office/drawing/2014/main" id="{41A87EA9-06B6-2CB0-397D-EF8B0BBAA990}"/>
              </a:ext>
            </a:extLst>
          </p:cNvPr>
          <p:cNvSpPr txBox="1"/>
          <p:nvPr/>
        </p:nvSpPr>
        <p:spPr>
          <a:xfrm>
            <a:off x="597409" y="1324076"/>
            <a:ext cx="1673869" cy="646331"/>
          </a:xfrm>
          <a:prstGeom prst="rect">
            <a:avLst/>
          </a:prstGeom>
          <a:noFill/>
        </p:spPr>
        <p:txBody>
          <a:bodyPr wrap="square" rtlCol="0">
            <a:spAutoFit/>
          </a:bodyPr>
          <a:lstStyle/>
          <a:p>
            <a:pPr algn="r" rtl="1"/>
            <a:r>
              <a:rPr lang="ar-LB"/>
              <a:t>الوحدة </a:t>
            </a:r>
            <a:r>
              <a:rPr lang="en-US"/>
              <a:t>4</a:t>
            </a:r>
            <a:r>
              <a:rPr lang="ar-LB"/>
              <a:t> – </a:t>
            </a:r>
            <a:r>
              <a:rPr lang="en-US" b="1">
                <a:effectLst>
                  <a:outerShdw blurRad="38100" dist="38100" dir="2700000" algn="tl">
                    <a:srgbClr val="000000">
                      <a:alpha val="43137"/>
                    </a:srgbClr>
                  </a:outerShdw>
                </a:effectLst>
              </a:rPr>
              <a:t>B2</a:t>
            </a:r>
          </a:p>
          <a:p>
            <a:pPr algn="r" rtl="1"/>
            <a:r>
              <a:rPr lang="en-US" b="1"/>
              <a:t>ESP</a:t>
            </a:r>
          </a:p>
        </p:txBody>
      </p:sp>
      <p:sp>
        <p:nvSpPr>
          <p:cNvPr id="24" name="TextBox 23">
            <a:extLst>
              <a:ext uri="{FF2B5EF4-FFF2-40B4-BE49-F238E27FC236}">
                <a16:creationId xmlns:a16="http://schemas.microsoft.com/office/drawing/2014/main" id="{4EA28334-BDB7-927A-8129-BB5705082EB3}"/>
              </a:ext>
            </a:extLst>
          </p:cNvPr>
          <p:cNvSpPr txBox="1"/>
          <p:nvPr/>
        </p:nvSpPr>
        <p:spPr>
          <a:xfrm>
            <a:off x="7086677" y="2503462"/>
            <a:ext cx="1673869" cy="369332"/>
          </a:xfrm>
          <a:prstGeom prst="rect">
            <a:avLst/>
          </a:prstGeom>
          <a:noFill/>
        </p:spPr>
        <p:txBody>
          <a:bodyPr wrap="square" rtlCol="0">
            <a:spAutoFit/>
          </a:bodyPr>
          <a:lstStyle/>
          <a:p>
            <a:pPr algn="r" rtl="1"/>
            <a:r>
              <a:rPr lang="ar-LB"/>
              <a:t>الوحدة 1 – </a:t>
            </a:r>
            <a:r>
              <a:rPr lang="en-US" b="1">
                <a:effectLst>
                  <a:outerShdw blurRad="38100" dist="38100" dir="2700000" algn="tl">
                    <a:srgbClr val="000000">
                      <a:alpha val="43137"/>
                    </a:srgbClr>
                  </a:outerShdw>
                </a:effectLst>
              </a:rPr>
              <a:t>A2</a:t>
            </a:r>
          </a:p>
        </p:txBody>
      </p:sp>
      <p:sp>
        <p:nvSpPr>
          <p:cNvPr id="25" name="TextBox 24">
            <a:extLst>
              <a:ext uri="{FF2B5EF4-FFF2-40B4-BE49-F238E27FC236}">
                <a16:creationId xmlns:a16="http://schemas.microsoft.com/office/drawing/2014/main" id="{EB606B18-8E96-E21B-3322-945DD53688CF}"/>
              </a:ext>
            </a:extLst>
          </p:cNvPr>
          <p:cNvSpPr txBox="1"/>
          <p:nvPr/>
        </p:nvSpPr>
        <p:spPr>
          <a:xfrm>
            <a:off x="4888655" y="2504335"/>
            <a:ext cx="1673869" cy="369332"/>
          </a:xfrm>
          <a:prstGeom prst="rect">
            <a:avLst/>
          </a:prstGeom>
          <a:noFill/>
        </p:spPr>
        <p:txBody>
          <a:bodyPr wrap="square" rtlCol="0">
            <a:spAutoFit/>
          </a:bodyPr>
          <a:lstStyle/>
          <a:p>
            <a:pPr algn="r" rtl="1"/>
            <a:r>
              <a:rPr lang="ar-LB"/>
              <a:t>الوحدة </a:t>
            </a:r>
            <a:r>
              <a:rPr lang="en-US"/>
              <a:t>2</a:t>
            </a:r>
            <a:r>
              <a:rPr lang="ar-LB"/>
              <a:t> – </a:t>
            </a:r>
            <a:r>
              <a:rPr lang="en-US" b="1">
                <a:effectLst>
                  <a:outerShdw blurRad="38100" dist="38100" dir="2700000" algn="tl">
                    <a:srgbClr val="000000">
                      <a:alpha val="43137"/>
                    </a:srgbClr>
                  </a:outerShdw>
                </a:effectLst>
              </a:rPr>
              <a:t>A2+</a:t>
            </a:r>
          </a:p>
        </p:txBody>
      </p:sp>
      <p:sp>
        <p:nvSpPr>
          <p:cNvPr id="26" name="TextBox 25">
            <a:extLst>
              <a:ext uri="{FF2B5EF4-FFF2-40B4-BE49-F238E27FC236}">
                <a16:creationId xmlns:a16="http://schemas.microsoft.com/office/drawing/2014/main" id="{75988578-9AF4-F10C-AF29-F29AC2B3B120}"/>
              </a:ext>
            </a:extLst>
          </p:cNvPr>
          <p:cNvSpPr txBox="1"/>
          <p:nvPr/>
        </p:nvSpPr>
        <p:spPr>
          <a:xfrm>
            <a:off x="2683127" y="2379436"/>
            <a:ext cx="1673869" cy="646331"/>
          </a:xfrm>
          <a:prstGeom prst="rect">
            <a:avLst/>
          </a:prstGeom>
          <a:noFill/>
        </p:spPr>
        <p:txBody>
          <a:bodyPr wrap="square" rtlCol="0">
            <a:spAutoFit/>
          </a:bodyPr>
          <a:lstStyle/>
          <a:p>
            <a:pPr algn="r" rtl="1"/>
            <a:r>
              <a:rPr lang="ar-LB"/>
              <a:t>الوحدة </a:t>
            </a:r>
            <a:r>
              <a:rPr lang="en-US"/>
              <a:t>3</a:t>
            </a:r>
            <a:r>
              <a:rPr lang="ar-LB"/>
              <a:t> – </a:t>
            </a:r>
            <a:r>
              <a:rPr lang="en-US" b="1">
                <a:effectLst>
                  <a:outerShdw blurRad="38100" dist="38100" dir="2700000" algn="tl">
                    <a:srgbClr val="000000">
                      <a:alpha val="43137"/>
                    </a:srgbClr>
                  </a:outerShdw>
                </a:effectLst>
              </a:rPr>
              <a:t>B1</a:t>
            </a:r>
          </a:p>
          <a:p>
            <a:pPr algn="r" rtl="1"/>
            <a:r>
              <a:rPr lang="en-US" b="1"/>
              <a:t>ESP</a:t>
            </a:r>
          </a:p>
        </p:txBody>
      </p:sp>
      <p:sp>
        <p:nvSpPr>
          <p:cNvPr id="27" name="TextBox 26">
            <a:extLst>
              <a:ext uri="{FF2B5EF4-FFF2-40B4-BE49-F238E27FC236}">
                <a16:creationId xmlns:a16="http://schemas.microsoft.com/office/drawing/2014/main" id="{1EA6311B-1DFC-A468-24C3-A2C01DADB5C8}"/>
              </a:ext>
            </a:extLst>
          </p:cNvPr>
          <p:cNvSpPr txBox="1"/>
          <p:nvPr/>
        </p:nvSpPr>
        <p:spPr>
          <a:xfrm>
            <a:off x="577794" y="2409387"/>
            <a:ext cx="1673869" cy="646331"/>
          </a:xfrm>
          <a:prstGeom prst="rect">
            <a:avLst/>
          </a:prstGeom>
          <a:noFill/>
        </p:spPr>
        <p:txBody>
          <a:bodyPr wrap="square" rtlCol="0">
            <a:spAutoFit/>
          </a:bodyPr>
          <a:lstStyle/>
          <a:p>
            <a:pPr algn="r" rtl="1"/>
            <a:r>
              <a:rPr lang="ar-LB"/>
              <a:t>الوحدة </a:t>
            </a:r>
            <a:r>
              <a:rPr lang="en-US"/>
              <a:t>4</a:t>
            </a:r>
            <a:r>
              <a:rPr lang="ar-LB"/>
              <a:t> – </a:t>
            </a:r>
            <a:r>
              <a:rPr lang="en-US" b="1">
                <a:effectLst>
                  <a:outerShdw blurRad="38100" dist="38100" dir="2700000" algn="tl">
                    <a:srgbClr val="000000">
                      <a:alpha val="43137"/>
                    </a:srgbClr>
                  </a:outerShdw>
                </a:effectLst>
              </a:rPr>
              <a:t>B2</a:t>
            </a:r>
          </a:p>
          <a:p>
            <a:pPr algn="r" rtl="1"/>
            <a:r>
              <a:rPr lang="en-US" b="1"/>
              <a:t>ESP</a:t>
            </a:r>
          </a:p>
        </p:txBody>
      </p:sp>
      <p:sp>
        <p:nvSpPr>
          <p:cNvPr id="28" name="TextBox 27">
            <a:extLst>
              <a:ext uri="{FF2B5EF4-FFF2-40B4-BE49-F238E27FC236}">
                <a16:creationId xmlns:a16="http://schemas.microsoft.com/office/drawing/2014/main" id="{9981CDD9-3CDD-2CF3-1B8B-B08F218ABC05}"/>
              </a:ext>
            </a:extLst>
          </p:cNvPr>
          <p:cNvSpPr txBox="1"/>
          <p:nvPr/>
        </p:nvSpPr>
        <p:spPr>
          <a:xfrm>
            <a:off x="7013642" y="3432505"/>
            <a:ext cx="1673869" cy="646331"/>
          </a:xfrm>
          <a:prstGeom prst="rect">
            <a:avLst/>
          </a:prstGeom>
          <a:noFill/>
        </p:spPr>
        <p:txBody>
          <a:bodyPr wrap="square" rtlCol="0">
            <a:spAutoFit/>
          </a:bodyPr>
          <a:lstStyle/>
          <a:p>
            <a:pPr algn="r" rtl="1"/>
            <a:r>
              <a:rPr lang="ar-LB"/>
              <a:t>الوحدة 1 – </a:t>
            </a:r>
            <a:r>
              <a:rPr lang="en-US" b="1">
                <a:effectLst>
                  <a:outerShdw blurRad="38100" dist="38100" dir="2700000" algn="tl">
                    <a:srgbClr val="000000">
                      <a:alpha val="43137"/>
                    </a:srgbClr>
                  </a:outerShdw>
                </a:effectLst>
              </a:rPr>
              <a:t>B1</a:t>
            </a:r>
          </a:p>
          <a:p>
            <a:pPr algn="r" rtl="1"/>
            <a:r>
              <a:rPr lang="en-US" b="1"/>
              <a:t>ESP</a:t>
            </a:r>
          </a:p>
        </p:txBody>
      </p:sp>
      <p:sp>
        <p:nvSpPr>
          <p:cNvPr id="29" name="TextBox 28">
            <a:extLst>
              <a:ext uri="{FF2B5EF4-FFF2-40B4-BE49-F238E27FC236}">
                <a16:creationId xmlns:a16="http://schemas.microsoft.com/office/drawing/2014/main" id="{DA278EE5-8DD6-B602-A255-D7022CE60549}"/>
              </a:ext>
            </a:extLst>
          </p:cNvPr>
          <p:cNvSpPr txBox="1"/>
          <p:nvPr/>
        </p:nvSpPr>
        <p:spPr>
          <a:xfrm>
            <a:off x="4888654" y="3380429"/>
            <a:ext cx="1673869" cy="646331"/>
          </a:xfrm>
          <a:prstGeom prst="rect">
            <a:avLst/>
          </a:prstGeom>
          <a:noFill/>
        </p:spPr>
        <p:txBody>
          <a:bodyPr wrap="square" rtlCol="0">
            <a:spAutoFit/>
          </a:bodyPr>
          <a:lstStyle/>
          <a:p>
            <a:pPr algn="r" rtl="1"/>
            <a:r>
              <a:rPr lang="ar-LB"/>
              <a:t>الوحدة 2 – </a:t>
            </a:r>
            <a:r>
              <a:rPr lang="en-US" b="1">
                <a:effectLst>
                  <a:outerShdw blurRad="38100" dist="38100" dir="2700000" algn="tl">
                    <a:srgbClr val="000000">
                      <a:alpha val="43137"/>
                    </a:srgbClr>
                  </a:outerShdw>
                </a:effectLst>
              </a:rPr>
              <a:t>B2</a:t>
            </a:r>
          </a:p>
          <a:p>
            <a:pPr algn="r" rtl="1"/>
            <a:r>
              <a:rPr lang="en-US" b="1"/>
              <a:t>ESP</a:t>
            </a:r>
          </a:p>
        </p:txBody>
      </p:sp>
      <p:sp>
        <p:nvSpPr>
          <p:cNvPr id="30" name="TextBox 29">
            <a:extLst>
              <a:ext uri="{FF2B5EF4-FFF2-40B4-BE49-F238E27FC236}">
                <a16:creationId xmlns:a16="http://schemas.microsoft.com/office/drawing/2014/main" id="{9A05DDA6-2468-E1BF-9450-B232B19B96D9}"/>
              </a:ext>
            </a:extLst>
          </p:cNvPr>
          <p:cNvSpPr txBox="1"/>
          <p:nvPr/>
        </p:nvSpPr>
        <p:spPr>
          <a:xfrm>
            <a:off x="7013642" y="4462830"/>
            <a:ext cx="1673869" cy="646331"/>
          </a:xfrm>
          <a:prstGeom prst="rect">
            <a:avLst/>
          </a:prstGeom>
          <a:noFill/>
        </p:spPr>
        <p:txBody>
          <a:bodyPr wrap="square" rtlCol="0">
            <a:spAutoFit/>
          </a:bodyPr>
          <a:lstStyle/>
          <a:p>
            <a:pPr algn="r" rtl="1"/>
            <a:r>
              <a:rPr lang="ar-LB"/>
              <a:t>الوحدة 1 – </a:t>
            </a:r>
            <a:r>
              <a:rPr lang="en-US" b="1">
                <a:effectLst>
                  <a:outerShdw blurRad="38100" dist="38100" dir="2700000" algn="tl">
                    <a:srgbClr val="000000">
                      <a:alpha val="43137"/>
                    </a:srgbClr>
                  </a:outerShdw>
                </a:effectLst>
              </a:rPr>
              <a:t>B2</a:t>
            </a:r>
          </a:p>
          <a:p>
            <a:pPr algn="r" rtl="1"/>
            <a:r>
              <a:rPr lang="en-US" b="1"/>
              <a:t>ESP</a:t>
            </a:r>
          </a:p>
        </p:txBody>
      </p:sp>
      <p:sp>
        <p:nvSpPr>
          <p:cNvPr id="31" name="TextBox 30">
            <a:extLst>
              <a:ext uri="{FF2B5EF4-FFF2-40B4-BE49-F238E27FC236}">
                <a16:creationId xmlns:a16="http://schemas.microsoft.com/office/drawing/2014/main" id="{273B2191-2338-1107-3224-9FFBF4CF7E3A}"/>
              </a:ext>
            </a:extLst>
          </p:cNvPr>
          <p:cNvSpPr txBox="1"/>
          <p:nvPr/>
        </p:nvSpPr>
        <p:spPr>
          <a:xfrm>
            <a:off x="4924037" y="4434425"/>
            <a:ext cx="1673869" cy="646331"/>
          </a:xfrm>
          <a:prstGeom prst="rect">
            <a:avLst/>
          </a:prstGeom>
          <a:noFill/>
        </p:spPr>
        <p:txBody>
          <a:bodyPr wrap="square" rtlCol="0">
            <a:spAutoFit/>
          </a:bodyPr>
          <a:lstStyle/>
          <a:p>
            <a:pPr algn="r" rtl="1"/>
            <a:r>
              <a:rPr lang="ar-LB"/>
              <a:t>الوحدة 2 – </a:t>
            </a:r>
            <a:r>
              <a:rPr lang="en-US" b="1">
                <a:effectLst>
                  <a:outerShdw blurRad="38100" dist="38100" dir="2700000" algn="tl">
                    <a:srgbClr val="000000">
                      <a:alpha val="43137"/>
                    </a:srgbClr>
                  </a:outerShdw>
                </a:effectLst>
              </a:rPr>
              <a:t>B2+</a:t>
            </a:r>
          </a:p>
          <a:p>
            <a:pPr algn="r" rtl="1"/>
            <a:r>
              <a:rPr lang="en-US" b="1"/>
              <a:t>ESP</a:t>
            </a:r>
          </a:p>
        </p:txBody>
      </p:sp>
      <p:sp>
        <p:nvSpPr>
          <p:cNvPr id="32" name="TextBox 31">
            <a:extLst>
              <a:ext uri="{FF2B5EF4-FFF2-40B4-BE49-F238E27FC236}">
                <a16:creationId xmlns:a16="http://schemas.microsoft.com/office/drawing/2014/main" id="{246FEAC4-5A74-115C-8905-0DE4CBD03A70}"/>
              </a:ext>
            </a:extLst>
          </p:cNvPr>
          <p:cNvSpPr txBox="1"/>
          <p:nvPr/>
        </p:nvSpPr>
        <p:spPr>
          <a:xfrm>
            <a:off x="7108737" y="5451624"/>
            <a:ext cx="1673869" cy="646331"/>
          </a:xfrm>
          <a:prstGeom prst="rect">
            <a:avLst/>
          </a:prstGeom>
          <a:noFill/>
        </p:spPr>
        <p:txBody>
          <a:bodyPr wrap="square" rtlCol="0">
            <a:spAutoFit/>
          </a:bodyPr>
          <a:lstStyle/>
          <a:p>
            <a:pPr algn="r" rtl="1"/>
            <a:r>
              <a:rPr lang="ar-LB"/>
              <a:t>الوحدة 3 – </a:t>
            </a:r>
            <a:r>
              <a:rPr lang="en-US" b="1">
                <a:effectLst>
                  <a:outerShdw blurRad="38100" dist="38100" dir="2700000" algn="tl">
                    <a:srgbClr val="000000">
                      <a:alpha val="43137"/>
                    </a:srgbClr>
                  </a:outerShdw>
                </a:effectLst>
              </a:rPr>
              <a:t>B2+</a:t>
            </a:r>
          </a:p>
          <a:p>
            <a:pPr algn="r" rtl="1"/>
            <a:r>
              <a:rPr lang="ar-LB" b="1"/>
              <a:t>أو </a:t>
            </a:r>
            <a:r>
              <a:rPr lang="en-US" b="1">
                <a:effectLst>
                  <a:outerShdw blurRad="38100" dist="38100" dir="2700000" algn="tl">
                    <a:srgbClr val="000000">
                      <a:alpha val="43137"/>
                    </a:srgbClr>
                  </a:outerShdw>
                </a:effectLst>
              </a:rPr>
              <a:t>C1</a:t>
            </a:r>
            <a:endParaRPr lang="en-US" b="1"/>
          </a:p>
        </p:txBody>
      </p:sp>
      <p:sp>
        <p:nvSpPr>
          <p:cNvPr id="33" name="TextBox 32">
            <a:extLst>
              <a:ext uri="{FF2B5EF4-FFF2-40B4-BE49-F238E27FC236}">
                <a16:creationId xmlns:a16="http://schemas.microsoft.com/office/drawing/2014/main" id="{418155DA-4F24-3D75-AFFA-3CFD4E4309F2}"/>
              </a:ext>
            </a:extLst>
          </p:cNvPr>
          <p:cNvSpPr txBox="1"/>
          <p:nvPr/>
        </p:nvSpPr>
        <p:spPr>
          <a:xfrm>
            <a:off x="4888654" y="5599269"/>
            <a:ext cx="1673869" cy="369332"/>
          </a:xfrm>
          <a:prstGeom prst="rect">
            <a:avLst/>
          </a:prstGeom>
          <a:noFill/>
        </p:spPr>
        <p:txBody>
          <a:bodyPr wrap="square" rtlCol="0">
            <a:spAutoFit/>
          </a:bodyPr>
          <a:lstStyle/>
          <a:p>
            <a:pPr algn="r" rtl="1"/>
            <a:r>
              <a:rPr lang="ar-LB"/>
              <a:t>الوحدة </a:t>
            </a:r>
            <a:r>
              <a:rPr lang="en-US"/>
              <a:t>4</a:t>
            </a:r>
            <a:r>
              <a:rPr lang="ar-LB"/>
              <a:t> –</a:t>
            </a:r>
            <a:r>
              <a:rPr lang="en-US" b="1">
                <a:effectLst>
                  <a:outerShdw blurRad="38100" dist="38100" dir="2700000" algn="tl">
                    <a:srgbClr val="000000">
                      <a:alpha val="43137"/>
                    </a:srgbClr>
                  </a:outerShdw>
                </a:effectLst>
              </a:rPr>
              <a:t>C1</a:t>
            </a:r>
            <a:endParaRPr lang="en-US" b="1"/>
          </a:p>
        </p:txBody>
      </p:sp>
      <p:pic>
        <p:nvPicPr>
          <p:cNvPr id="3" name="Picture 2">
            <a:extLst>
              <a:ext uri="{FF2B5EF4-FFF2-40B4-BE49-F238E27FC236}">
                <a16:creationId xmlns:a16="http://schemas.microsoft.com/office/drawing/2014/main" id="{47552D27-255B-8B8F-FC31-88D3D68CA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1088598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573" y="414407"/>
            <a:ext cx="11662804" cy="1075434"/>
          </a:xfrm>
        </p:spPr>
        <p:txBody>
          <a:bodyPr>
            <a:normAutofit fontScale="90000"/>
          </a:bodyPr>
          <a:lstStyle/>
          <a:p>
            <a:pPr algn="ctr"/>
            <a:r>
              <a:rPr lang="tr-TR"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MODULAR SYSTEM</a:t>
            </a:r>
            <a:r>
              <a:rPr lang="ar-DZ" sz="4400" b="1">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النظام الوحداتي - </a:t>
            </a:r>
            <a:br>
              <a:rPr lang="tr-TR" b="1">
                <a:solidFill>
                  <a:srgbClr val="00B2AC"/>
                </a:solidFill>
              </a:rPr>
            </a:br>
            <a:endParaRPr lang="tr-TR"/>
          </a:p>
        </p:txBody>
      </p:sp>
      <p:sp>
        <p:nvSpPr>
          <p:cNvPr id="3" name="Content Placeholder 2"/>
          <p:cNvSpPr>
            <a:spLocks noGrp="1"/>
          </p:cNvSpPr>
          <p:nvPr>
            <p:ph sz="quarter" idx="13"/>
          </p:nvPr>
        </p:nvSpPr>
        <p:spPr>
          <a:xfrm>
            <a:off x="548640" y="1784289"/>
            <a:ext cx="11196670" cy="3289422"/>
          </a:xfrm>
        </p:spPr>
        <p:txBody>
          <a:bodyPr>
            <a:normAutofit fontScale="92500" lnSpcReduction="10000"/>
          </a:bodyPr>
          <a:lstStyle/>
          <a:p>
            <a:pPr algn="r" rtl="1">
              <a:buFont typeface="Wingdings" panose="05000000000000000000" pitchFamily="2" charset="2"/>
              <a:buChar char="v"/>
            </a:pPr>
            <a:r>
              <a:rPr lang="ar-DZ" b="1" dirty="0">
                <a:latin typeface="Calibri" panose="020F0502020204030204" pitchFamily="34" charset="0"/>
                <a:cs typeface="Calibri" panose="020F0502020204030204" pitchFamily="34" charset="0"/>
              </a:rPr>
              <a:t>النظام الوحداتي هو نظام تعليمي يتكوّن منهجه من وحدات دراسية.</a:t>
            </a:r>
          </a:p>
          <a:p>
            <a:pPr algn="r" rtl="1">
              <a:buFont typeface="Wingdings" panose="05000000000000000000" pitchFamily="2" charset="2"/>
              <a:buChar char="v"/>
            </a:pPr>
            <a:r>
              <a:rPr lang="ar-DZ" b="1" dirty="0">
                <a:latin typeface="Calibri" panose="020F0502020204030204" pitchFamily="34" charset="0"/>
                <a:cs typeface="Calibri" panose="020F0502020204030204" pitchFamily="34" charset="0"/>
              </a:rPr>
              <a:t>هذا النظام يستخدم المؤشرات الوصفية لمقاييس  ال *</a:t>
            </a:r>
            <a:r>
              <a:rPr lang="en-US" b="1" dirty="0">
                <a:latin typeface="Calibri" panose="020F0502020204030204" pitchFamily="34" charset="0"/>
                <a:cs typeface="Calibri" panose="020F0502020204030204" pitchFamily="34" charset="0"/>
              </a:rPr>
              <a:t>CEFR</a:t>
            </a:r>
            <a:r>
              <a:rPr lang="ar-DZ" b="1"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 </a:t>
            </a:r>
            <a:r>
              <a:rPr lang="ar-DZ" b="1" dirty="0">
                <a:latin typeface="Calibri" panose="020F0502020204030204" pitchFamily="34" charset="0"/>
                <a:cs typeface="Calibri" panose="020F0502020204030204" pitchFamily="34" charset="0"/>
              </a:rPr>
              <a:t>و *</a:t>
            </a:r>
            <a:r>
              <a:rPr lang="en-US" b="1" dirty="0">
                <a:latin typeface="Calibri" panose="020F0502020204030204" pitchFamily="34" charset="0"/>
                <a:cs typeface="Calibri" panose="020F0502020204030204" pitchFamily="34" charset="0"/>
              </a:rPr>
              <a:t> GSE </a:t>
            </a:r>
            <a:r>
              <a:rPr lang="ar-DZ" b="1" dirty="0">
                <a:latin typeface="Calibri" panose="020F0502020204030204" pitchFamily="34" charset="0"/>
                <a:cs typeface="Calibri" panose="020F0502020204030204" pitchFamily="34" charset="0"/>
              </a:rPr>
              <a:t>العالمية.</a:t>
            </a:r>
          </a:p>
          <a:p>
            <a:pPr algn="r" rtl="1">
              <a:buFont typeface="Wingdings" panose="05000000000000000000" pitchFamily="2" charset="2"/>
              <a:buChar char="v"/>
            </a:pPr>
            <a:r>
              <a:rPr lang="ar-DZ" b="1" dirty="0">
                <a:latin typeface="Calibri" panose="020F0502020204030204" pitchFamily="34" charset="0"/>
                <a:cs typeface="Calibri" panose="020F0502020204030204" pitchFamily="34" charset="0"/>
              </a:rPr>
              <a:t>تساعد المستويات على الوصول إلى مستوى </a:t>
            </a:r>
            <a:r>
              <a:rPr lang="en-US" b="1" dirty="0">
                <a:latin typeface="Calibri" panose="020F0502020204030204" pitchFamily="34" charset="0"/>
                <a:cs typeface="Calibri" panose="020F0502020204030204" pitchFamily="34" charset="0"/>
              </a:rPr>
              <a:t>B2</a:t>
            </a:r>
            <a:r>
              <a:rPr lang="ar-LB" b="1"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 </a:t>
            </a:r>
            <a:r>
              <a:rPr lang="ar-DZ" b="1" dirty="0">
                <a:latin typeface="Calibri" panose="020F0502020204030204" pitchFamily="34" charset="0"/>
                <a:cs typeface="Calibri" panose="020F0502020204030204" pitchFamily="34" charset="0"/>
              </a:rPr>
              <a:t>المستهدف.</a:t>
            </a:r>
          </a:p>
          <a:p>
            <a:pPr algn="r" rtl="1">
              <a:buFont typeface="Wingdings" panose="05000000000000000000" pitchFamily="2" charset="2"/>
              <a:buChar char="v"/>
            </a:pPr>
            <a:r>
              <a:rPr lang="ar-DZ" b="1" dirty="0">
                <a:latin typeface="Calibri" panose="020F0502020204030204" pitchFamily="34" charset="0"/>
                <a:cs typeface="Calibri" panose="020F0502020204030204" pitchFamily="34" charset="0"/>
              </a:rPr>
              <a:t>وهو عملية تدريجية تتميز ببنية مرنة وسريعة.</a:t>
            </a:r>
          </a:p>
          <a:p>
            <a:pPr marL="0" indent="0" algn="r" rtl="1">
              <a:buNone/>
            </a:pPr>
            <a:endParaRPr lang="ar-DZ" b="1" dirty="0">
              <a:latin typeface="Calibri" panose="020F0502020204030204" pitchFamily="34" charset="0"/>
              <a:cs typeface="Calibri" panose="020F0502020204030204" pitchFamily="34" charset="0"/>
            </a:endParaRPr>
          </a:p>
          <a:p>
            <a:pPr algn="r" rtl="1">
              <a:buFont typeface="Wingdings" panose="05000000000000000000" pitchFamily="2" charset="2"/>
              <a:buChar char="v"/>
            </a:pPr>
            <a:endParaRPr lang="ar-DZ" sz="1600" b="1" dirty="0">
              <a:latin typeface="Calibri" panose="020F0502020204030204" pitchFamily="34" charset="0"/>
              <a:cs typeface="Calibri" panose="020F0502020204030204" pitchFamily="34" charset="0"/>
            </a:endParaRPr>
          </a:p>
          <a:p>
            <a:pPr algn="r" rtl="1"/>
            <a:r>
              <a:rPr lang="en-US" sz="1600" b="1" dirty="0">
                <a:latin typeface="Calibri" panose="020F0502020204030204" pitchFamily="34" charset="0"/>
                <a:cs typeface="Calibri" panose="020F0502020204030204" pitchFamily="34" charset="0"/>
              </a:rPr>
              <a:t> CEFR</a:t>
            </a:r>
            <a:r>
              <a:rPr lang="ar-DZ" sz="1600" b="1" dirty="0">
                <a:latin typeface="Calibri" panose="020F0502020204030204" pitchFamily="34" charset="0"/>
                <a:cs typeface="Calibri" panose="020F0502020204030204" pitchFamily="34" charset="0"/>
              </a:rPr>
              <a:t>هو الإطار الأوروبي المرجعي المشترك للغات </a:t>
            </a:r>
            <a:endParaRPr lang="en-US" sz="1600" b="1" dirty="0">
              <a:latin typeface="Calibri" panose="020F0502020204030204" pitchFamily="34" charset="0"/>
              <a:cs typeface="Calibri" panose="020F0502020204030204" pitchFamily="34" charset="0"/>
            </a:endParaRPr>
          </a:p>
          <a:p>
            <a:pPr algn="r" rtl="1"/>
            <a:r>
              <a:rPr lang="en-US" sz="1600" b="1" dirty="0">
                <a:latin typeface="Calibri" panose="020F0502020204030204" pitchFamily="34" charset="0"/>
                <a:cs typeface="Calibri" panose="020F0502020204030204" pitchFamily="34" charset="0"/>
              </a:rPr>
              <a:t>GSE</a:t>
            </a:r>
            <a:r>
              <a:rPr lang="ar-DZ" sz="1600" b="1" dirty="0">
                <a:latin typeface="Calibri" panose="020F0502020204030204" pitchFamily="34" charset="0"/>
                <a:cs typeface="Calibri" panose="020F0502020204030204" pitchFamily="34" charset="0"/>
              </a:rPr>
              <a:t> هو مقياس بيرسون العالمي للإنجليزية </a:t>
            </a:r>
            <a:endParaRPr lang="tr-TR" sz="16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531F1B9-7869-8085-9865-E0F0916B76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2157537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258" y="322162"/>
            <a:ext cx="10907485" cy="1689360"/>
          </a:xfrm>
        </p:spPr>
        <p:txBody>
          <a:bodyPr>
            <a:normAutofit fontScale="90000"/>
          </a:bodyPr>
          <a:lstStyle/>
          <a:p>
            <a:pPr lvl="0" algn="ctr"/>
            <a:r>
              <a:rPr lang="ar" sz="49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مخرجات التعلم </a:t>
            </a:r>
            <a:br>
              <a:rPr lang="tr-TR" sz="49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ar" b="1" dirty="0">
                <a:solidFill>
                  <a:prstClr val="black"/>
                </a:solidFill>
                <a:cs typeface="Times New Roman" pitchFamily="18" charset="0"/>
              </a:rPr>
              <a:t>B2</a:t>
            </a:r>
            <a:br>
              <a:rPr lang="ar-AE" b="1" dirty="0">
                <a:solidFill>
                  <a:prstClr val="black"/>
                </a:solidFill>
                <a:cs typeface="Times New Roman" pitchFamily="18" charset="0"/>
              </a:rPr>
            </a:br>
            <a:r>
              <a:rPr lang="ar" b="1" dirty="0">
                <a:solidFill>
                  <a:prstClr val="black"/>
                </a:solidFill>
                <a:cs typeface="Times New Roman" pitchFamily="18" charset="0"/>
              </a:rPr>
              <a:t> </a:t>
            </a:r>
            <a:r>
              <a:rPr lang="ar-DZ" b="1" dirty="0">
                <a:solidFill>
                  <a:prstClr val="black"/>
                </a:solidFill>
                <a:cs typeface="Times New Roman" pitchFamily="18" charset="0"/>
              </a:rPr>
              <a:t>المستوى فوق المتوسط</a:t>
            </a:r>
            <a:endParaRPr lang="tr-TR" b="1" dirty="0"/>
          </a:p>
        </p:txBody>
      </p:sp>
      <p:sp>
        <p:nvSpPr>
          <p:cNvPr id="5" name="Rectangle 4"/>
          <p:cNvSpPr/>
          <p:nvPr/>
        </p:nvSpPr>
        <p:spPr>
          <a:xfrm>
            <a:off x="114701" y="2011522"/>
            <a:ext cx="13172674" cy="4524315"/>
          </a:xfrm>
          <a:prstGeom prst="rect">
            <a:avLst/>
          </a:prstGeom>
        </p:spPr>
        <p:txBody>
          <a:bodyPr wrap="square">
            <a:spAutoFit/>
          </a:bodyPr>
          <a:lstStyle/>
          <a:p>
            <a:pPr lvl="3" algn="r" rtl="1" fontAlgn="base"/>
            <a:r>
              <a:rPr lang="ar" sz="2400" dirty="0">
                <a:latin typeface="Sylfaen" panose="010A0502050306030303" pitchFamily="18" charset="0"/>
                <a:cs typeface="Calibri" panose="020F0502020204030204" pitchFamily="34" charset="0"/>
              </a:rPr>
              <a:t>▪ </a:t>
            </a:r>
            <a:r>
              <a:rPr lang="ar-DZ" sz="2400" dirty="0">
                <a:latin typeface="Calibri" panose="020F0502020204030204" pitchFamily="34" charset="0"/>
                <a:cs typeface="Calibri" panose="020F0502020204030204" pitchFamily="34" charset="0"/>
              </a:rPr>
              <a:t>سيصبح الطلاب قادرين على كتابة مقالات تتراوح ما بين 350 إلى 400 كلمة - مقالة السبب والنتيجة، مقالة المقارنة والتباين، مقالة التصنيف، مقالة الرأي، مقالة المزايا والعيوب، أنواع المقالات الجدلية، التلخيص، إعادة الصياغة.</a:t>
            </a:r>
            <a:endParaRPr lang="en-US" sz="2400" dirty="0">
              <a:latin typeface="Calibri" panose="020F0502020204030204" pitchFamily="34" charset="0"/>
              <a:cs typeface="Calibri" panose="020F0502020204030204" pitchFamily="34" charset="0"/>
            </a:endParaRPr>
          </a:p>
          <a:p>
            <a:pPr lvl="3" algn="r" rtl="1" fontAlgn="base"/>
            <a:r>
              <a:rPr lang="ar" sz="2400" dirty="0">
                <a:latin typeface="Sylfaen" panose="010A0502050306030303" pitchFamily="18" charset="0"/>
                <a:cs typeface="Calibri" panose="020F0502020204030204" pitchFamily="34" charset="0"/>
              </a:rPr>
              <a:t>▪</a:t>
            </a:r>
            <a:r>
              <a:rPr lang="ar-AE" sz="2400" dirty="0">
                <a:latin typeface="Sylfaen" panose="010A0502050306030303" pitchFamily="18" charset="0"/>
                <a:cs typeface="Calibri" panose="020F0502020204030204" pitchFamily="34" charset="0"/>
              </a:rPr>
              <a:t> </a:t>
            </a:r>
            <a:r>
              <a:rPr lang="ar-DZ" sz="2400" dirty="0">
                <a:latin typeface="Calibri" panose="020F0502020204030204" pitchFamily="34" charset="0"/>
                <a:cs typeface="Calibri" panose="020F0502020204030204" pitchFamily="34" charset="0"/>
              </a:rPr>
              <a:t>التمكن من كتابة نصوص أصلية في أنواع مختلفة حسب </a:t>
            </a:r>
            <a:r>
              <a:rPr lang="ar-DZ"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الإطار المرجعي الأوروبي المشترك</a:t>
            </a:r>
            <a:r>
              <a:rPr lang="en-US"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CEFR-B2 </a:t>
            </a:r>
            <a:r>
              <a:rPr lang="ar-DZ" sz="2400" b="1" dirty="0">
                <a:latin typeface="Calibri" panose="020F0502020204030204" pitchFamily="34" charset="0"/>
                <a:cs typeface="Calibri" panose="020F0502020204030204" pitchFamily="34" charset="0"/>
              </a:rPr>
              <a:t> </a:t>
            </a:r>
            <a:r>
              <a:rPr lang="ar-DZ" sz="2400" dirty="0">
                <a:latin typeface="Calibri" panose="020F0502020204030204" pitchFamily="34" charset="0"/>
                <a:cs typeface="Calibri" panose="020F0502020204030204" pitchFamily="34" charset="0"/>
              </a:rPr>
              <a:t>للفهم والتفسير والتقييم النقدي والمفردات</a:t>
            </a:r>
            <a:r>
              <a:rPr lang="ar" sz="2400" dirty="0">
                <a:latin typeface="Calibri" panose="020F0502020204030204" pitchFamily="34" charset="0"/>
                <a:cs typeface="Calibri" panose="020F0502020204030204" pitchFamily="34" charset="0"/>
              </a:rPr>
              <a:t>.</a:t>
            </a:r>
          </a:p>
          <a:p>
            <a:pPr lvl="3" algn="r" rtl="1" fontAlgn="base"/>
            <a:r>
              <a:rPr lang="ar" sz="2400" dirty="0">
                <a:latin typeface="Sylfaen" panose="010A0502050306030303" pitchFamily="18" charset="0"/>
                <a:cs typeface="Calibri" panose="020F0502020204030204" pitchFamily="34" charset="0"/>
              </a:rPr>
              <a:t>▪</a:t>
            </a:r>
            <a:r>
              <a:rPr lang="ar-AE" sz="2400" dirty="0">
                <a:latin typeface="Sylfaen" panose="010A0502050306030303" pitchFamily="18" charset="0"/>
                <a:cs typeface="Calibri" panose="020F0502020204030204" pitchFamily="34" charset="0"/>
              </a:rPr>
              <a:t> </a:t>
            </a:r>
            <a:r>
              <a:rPr lang="ar-DZ" sz="2400" dirty="0">
                <a:latin typeface="Calibri" panose="020F0502020204030204" pitchFamily="34" charset="0"/>
                <a:cs typeface="Calibri" panose="020F0502020204030204" pitchFamily="34" charset="0"/>
              </a:rPr>
              <a:t>تقنيات تدوين الملاحظات، ومهارات العرض، والتلخيص، والتعبير عن الآراء حول المواضيع الحالية، والموضوعات المحددة.</a:t>
            </a:r>
            <a:endParaRPr lang="ar-LB" sz="2400" dirty="0">
              <a:latin typeface="Calibri" panose="020F0502020204030204" pitchFamily="34" charset="0"/>
              <a:cs typeface="Calibri" panose="020F0502020204030204" pitchFamily="34" charset="0"/>
            </a:endParaRPr>
          </a:p>
          <a:p>
            <a:pPr lvl="3" algn="r" rtl="1" fontAlgn="base"/>
            <a:r>
              <a:rPr lang="ar" sz="2400" dirty="0">
                <a:latin typeface="Sylfaen" panose="010A0502050306030303" pitchFamily="18" charset="0"/>
                <a:cs typeface="Calibri" panose="020F0502020204030204" pitchFamily="34" charset="0"/>
              </a:rPr>
              <a:t>▪ </a:t>
            </a:r>
            <a:r>
              <a:rPr lang="ar-AE" sz="2400" dirty="0">
                <a:latin typeface="Calibri" panose="020F0502020204030204" pitchFamily="34" charset="0"/>
                <a:cs typeface="Calibri" panose="020F0502020204030204" pitchFamily="34" charset="0"/>
              </a:rPr>
              <a:t>التمكن في </a:t>
            </a:r>
            <a:r>
              <a:rPr lang="ar-AE"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الإطار المرجعي الأوروبي المشترك</a:t>
            </a:r>
            <a:r>
              <a:rPr lang="ar-LB"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CEFR B2</a:t>
            </a:r>
            <a:r>
              <a:rPr lang="ar-LB" sz="2400"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 </a:t>
            </a:r>
            <a:r>
              <a:rPr lang="ar-AE" sz="2400" dirty="0">
                <a:latin typeface="Calibri" panose="020F0502020204030204" pitchFamily="34" charset="0"/>
                <a:cs typeface="Calibri" panose="020F0502020204030204" pitchFamily="34" charset="0"/>
              </a:rPr>
              <a:t>من الموضوعات النحوية المستهدفة من خلال القراءة الأصلية والاستماع إلى النصوص باستخدام السياقات اللغوية الطبيعية والمناسبة</a:t>
            </a:r>
            <a:r>
              <a:rPr lang="ar" sz="2400" dirty="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a:p>
            <a:pPr lvl="3" algn="r" rtl="1" fontAlgn="base"/>
            <a:r>
              <a:rPr lang="ar" sz="2400" dirty="0">
                <a:latin typeface="Sylfaen" panose="010A0502050306030303" pitchFamily="18" charset="0"/>
                <a:cs typeface="Calibri" panose="020F0502020204030204" pitchFamily="34" charset="0"/>
              </a:rPr>
              <a:t>▪</a:t>
            </a:r>
            <a:r>
              <a:rPr lang="ar" sz="2400" dirty="0">
                <a:solidFill>
                  <a:prstClr val="black"/>
                </a:solidFill>
                <a:latin typeface="Calibri" panose="020F0502020204030204" pitchFamily="34" charset="0"/>
                <a:cs typeface="Calibri" panose="020F0502020204030204" pitchFamily="34" charset="0"/>
              </a:rPr>
              <a:t> </a:t>
            </a:r>
            <a:r>
              <a:rPr lang="ar-DZ" sz="2400" dirty="0">
                <a:solidFill>
                  <a:prstClr val="black"/>
                </a:solidFill>
                <a:latin typeface="Calibri" panose="020F0502020204030204" pitchFamily="34" charset="0"/>
                <a:cs typeface="Calibri" panose="020F0502020204030204" pitchFamily="34" charset="0"/>
              </a:rPr>
              <a:t>التمكن من  </a:t>
            </a:r>
            <a:r>
              <a:rPr lang="ar-DZ" sz="2400" dirty="0">
                <a:solidFill>
                  <a:prstClr val="black"/>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المفردات</a:t>
            </a:r>
            <a:r>
              <a:rPr lang="ar-DZ" sz="2400" dirty="0">
                <a:solidFill>
                  <a:prstClr val="black"/>
                </a:solidFill>
                <a:latin typeface="Calibri" panose="020F0502020204030204" pitchFamily="34" charset="0"/>
                <a:cs typeface="Calibri" panose="020F0502020204030204" pitchFamily="34" charset="0"/>
              </a:rPr>
              <a:t> الخاصة بتعلم </a:t>
            </a:r>
            <a:r>
              <a:rPr lang="ar-DZ" sz="2400" dirty="0">
                <a:solidFill>
                  <a:prstClr val="black"/>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اللغة الإنجليزية لأغراض تخصصية </a:t>
            </a:r>
            <a:r>
              <a:rPr lang="ar-DZ" sz="2400" dirty="0">
                <a:solidFill>
                  <a:prstClr val="black"/>
                </a:solidFill>
                <a:latin typeface="Calibri" panose="020F0502020204030204" pitchFamily="34" charset="0"/>
                <a:cs typeface="Calibri" panose="020F0502020204030204" pitchFamily="34" charset="0"/>
              </a:rPr>
              <a:t>(</a:t>
            </a:r>
            <a:r>
              <a:rPr lang="en-US" sz="2400" dirty="0">
                <a:solidFill>
                  <a:prstClr val="black"/>
                </a:solidFill>
                <a:latin typeface="Calibri" panose="020F0502020204030204" pitchFamily="34" charset="0"/>
                <a:cs typeface="Calibri" panose="020F0502020204030204" pitchFamily="34" charset="0"/>
              </a:rPr>
              <a:t> (</a:t>
            </a:r>
            <a:r>
              <a:rPr lang="en-US" sz="2400" dirty="0">
                <a:solidFill>
                  <a:prstClr val="black"/>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ESP</a:t>
            </a:r>
            <a:r>
              <a:rPr lang="ar-DZ" sz="2400" dirty="0">
                <a:solidFill>
                  <a:prstClr val="black"/>
                </a:solidFill>
                <a:latin typeface="Calibri" panose="020F0502020204030204" pitchFamily="34" charset="0"/>
                <a:cs typeface="Calibri" panose="020F0502020204030204" pitchFamily="34" charset="0"/>
              </a:rPr>
              <a:t>والمتعلقة بالتخصصات الرئيسية الجامعية</a:t>
            </a:r>
            <a:endParaRPr lang="en-US" sz="2400" dirty="0">
              <a:solidFill>
                <a:prstClr val="black"/>
              </a:solidFill>
              <a:latin typeface="Calibri" panose="020F0502020204030204" pitchFamily="34" charset="0"/>
              <a:cs typeface="Calibri" panose="020F0502020204030204" pitchFamily="34" charset="0"/>
            </a:endParaRPr>
          </a:p>
          <a:p>
            <a:pPr lvl="3" algn="r" rtl="1" fontAlgn="base"/>
            <a:r>
              <a:rPr lang="ar" sz="2400" dirty="0">
                <a:latin typeface="Sylfaen" panose="010A0502050306030303" pitchFamily="18" charset="0"/>
                <a:cs typeface="Calibri" panose="020F0502020204030204" pitchFamily="34" charset="0"/>
              </a:rPr>
              <a:t>▪</a:t>
            </a:r>
            <a:r>
              <a:rPr lang="ar-AE" sz="2400" dirty="0">
                <a:latin typeface="Sylfaen" panose="010A0502050306030303" pitchFamily="18" charset="0"/>
                <a:cs typeface="Calibri" panose="020F0502020204030204" pitchFamily="34" charset="0"/>
              </a:rPr>
              <a:t> </a:t>
            </a:r>
            <a:r>
              <a:rPr lang="ar-DZ" sz="2400" dirty="0">
                <a:latin typeface="Calibri" panose="020F0502020204030204" pitchFamily="34" charset="0"/>
                <a:cs typeface="Calibri" panose="020F0502020204030204" pitchFamily="34" charset="0"/>
              </a:rPr>
              <a:t>الأولوية في هذا المستوى هي للمحتوى والموضوعات وليس للقواعد النحوية</a:t>
            </a:r>
            <a:r>
              <a:rPr lang="ar" sz="2400" dirty="0">
                <a:latin typeface="Calibri" panose="020F0502020204030204" pitchFamily="34" charset="0"/>
                <a:cs typeface="Calibri" panose="020F0502020204030204" pitchFamily="34" charset="0"/>
              </a:rPr>
              <a:t>.</a:t>
            </a:r>
          </a:p>
          <a:p>
            <a:pPr lvl="3" algn="r" rtl="1" fontAlgn="base"/>
            <a:endParaRPr lang="en-US" sz="24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323BBCA5-B510-1B9B-1A3E-AB7C040F43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3215285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694" y="260059"/>
            <a:ext cx="10907485" cy="1528206"/>
          </a:xfrm>
        </p:spPr>
        <p:txBody>
          <a:bodyPr>
            <a:normAutofit fontScale="90000"/>
          </a:bodyPr>
          <a:lstStyle/>
          <a:p>
            <a:pPr lvl="0" algn="ctr"/>
            <a:r>
              <a:rPr lang="ar" sz="49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نتائج التعلم </a:t>
            </a:r>
            <a:br>
              <a:rPr lang="tr-TR" sz="49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ar" sz="44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ESP</a:t>
            </a:r>
            <a:r>
              <a:rPr lang="ar-DZ" sz="49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49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ar-DZ" sz="4400"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اللغة الإنجليزية لأغراض </a:t>
            </a:r>
            <a:r>
              <a:rPr lang="ar-DZ"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تخصصية</a:t>
            </a:r>
            <a:r>
              <a:rPr lang="en-US" sz="4400"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br>
              <a:rPr lang="tr-TR" sz="4900" b="1" dirty="0">
                <a:solidFill>
                  <a:srgbClr val="00B2A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endParaRPr lang="tr-TR" b="1" dirty="0"/>
          </a:p>
        </p:txBody>
      </p:sp>
      <p:sp>
        <p:nvSpPr>
          <p:cNvPr id="5" name="TextBox 4"/>
          <p:cNvSpPr txBox="1"/>
          <p:nvPr/>
        </p:nvSpPr>
        <p:spPr>
          <a:xfrm>
            <a:off x="641244" y="1969240"/>
            <a:ext cx="10425335" cy="4339650"/>
          </a:xfrm>
          <a:prstGeom prst="rect">
            <a:avLst/>
          </a:prstGeom>
          <a:noFill/>
        </p:spPr>
        <p:txBody>
          <a:bodyPr wrap="square" rtlCol="0">
            <a:spAutoFit/>
          </a:bodyPr>
          <a:lstStyle/>
          <a:p>
            <a:pPr algn="r" rtl="1"/>
            <a:r>
              <a:rPr lang="ar-AE" sz="3600" dirty="0">
                <a:latin typeface="Calibri" panose="020F0502020204030204" pitchFamily="34" charset="0"/>
                <a:cs typeface="Calibri" panose="020F0502020204030204" pitchFamily="34" charset="0"/>
              </a:rPr>
              <a:t>دورة</a:t>
            </a:r>
            <a:r>
              <a:rPr lang="ar-LB" sz="3600" dirty="0">
                <a:latin typeface="Calibri" panose="020F0502020204030204" pitchFamily="34" charset="0"/>
                <a:cs typeface="Calibri" panose="020F0502020204030204" pitchFamily="34" charset="0"/>
              </a:rPr>
              <a:t> اللغة</a:t>
            </a:r>
            <a:r>
              <a:rPr lang="ar-AE" sz="3600" dirty="0">
                <a:latin typeface="Calibri" panose="020F0502020204030204" pitchFamily="34" charset="0"/>
                <a:cs typeface="Calibri" panose="020F0502020204030204" pitchFamily="34" charset="0"/>
              </a:rPr>
              <a:t> الانجليزية لأغراض </a:t>
            </a:r>
            <a:r>
              <a:rPr lang="ar-DZ" sz="3600" dirty="0">
                <a:latin typeface="Calibri" panose="020F0502020204030204" pitchFamily="34" charset="0"/>
                <a:cs typeface="Calibri" panose="020F0502020204030204" pitchFamily="34" charset="0"/>
              </a:rPr>
              <a:t>تخصصية</a:t>
            </a:r>
            <a:r>
              <a:rPr lang="en-US" sz="3600" dirty="0">
                <a:latin typeface="Calibri" panose="020F0502020204030204" pitchFamily="34" charset="0"/>
                <a:cs typeface="Calibri" panose="020F0502020204030204" pitchFamily="34" charset="0"/>
              </a:rPr>
              <a:t>(ESP) </a:t>
            </a:r>
            <a:r>
              <a:rPr lang="ar-AE" sz="3600" dirty="0">
                <a:latin typeface="Calibri" panose="020F0502020204030204" pitchFamily="34" charset="0"/>
                <a:cs typeface="Calibri" panose="020F0502020204030204" pitchFamily="34" charset="0"/>
              </a:rPr>
              <a:t>:</a:t>
            </a:r>
            <a:endParaRPr lang="ar-LB" sz="3600" dirty="0">
              <a:latin typeface="Calibri" panose="020F0502020204030204" pitchFamily="34" charset="0"/>
              <a:cs typeface="Calibri" panose="020F0502020204030204" pitchFamily="34" charset="0"/>
            </a:endParaRPr>
          </a:p>
          <a:p>
            <a:pPr algn="r" rtl="1"/>
            <a:endParaRPr lang="ar-AE" dirty="0">
              <a:latin typeface="Calibri" panose="020F0502020204030204" pitchFamily="34" charset="0"/>
              <a:cs typeface="Calibri" panose="020F0502020204030204" pitchFamily="34" charset="0"/>
            </a:endParaRPr>
          </a:p>
          <a:p>
            <a:pPr algn="r" rtl="1"/>
            <a:r>
              <a:rPr lang="ar" sz="3600" b="1" dirty="0">
                <a:latin typeface="Sylfaen" panose="010A0502050306030303" pitchFamily="18" charset="0"/>
                <a:cs typeface="Calibri" panose="020F0502020204030204" pitchFamily="34" charset="0"/>
              </a:rPr>
              <a:t>▪ </a:t>
            </a:r>
            <a:r>
              <a:rPr lang="ar-AE" sz="3600" dirty="0">
                <a:latin typeface="Calibri" panose="020F0502020204030204" pitchFamily="34" charset="0"/>
                <a:cs typeface="Calibri" panose="020F0502020204030204" pitchFamily="34" charset="0"/>
              </a:rPr>
              <a:t>تطوير الكفاءات اللغوية المهنية للطلاب</a:t>
            </a:r>
            <a:r>
              <a:rPr lang="ar-LB" sz="3600" dirty="0">
                <a:latin typeface="Calibri" panose="020F0502020204030204" pitchFamily="34" charset="0"/>
                <a:cs typeface="Calibri" panose="020F0502020204030204" pitchFamily="34" charset="0"/>
              </a:rPr>
              <a:t>،</a:t>
            </a:r>
            <a:r>
              <a:rPr lang="ar-AE" sz="3600" dirty="0">
                <a:latin typeface="Calibri" panose="020F0502020204030204" pitchFamily="34" charset="0"/>
                <a:cs typeface="Calibri" panose="020F0502020204030204" pitchFamily="34" charset="0"/>
              </a:rPr>
              <a:t> وتتيح هذه الدورة العمل بكفاءة في بيئة أكاديمة ومهنية متنوعة الثقافات</a:t>
            </a:r>
          </a:p>
          <a:p>
            <a:pPr algn="r" rtl="1"/>
            <a:r>
              <a:rPr lang="ar" sz="3600" b="1" dirty="0">
                <a:latin typeface="Sylfaen" panose="010A0502050306030303" pitchFamily="18" charset="0"/>
                <a:cs typeface="Calibri" panose="020F0502020204030204" pitchFamily="34" charset="0"/>
              </a:rPr>
              <a:t>▪ </a:t>
            </a:r>
            <a:r>
              <a:rPr lang="ar-LB" sz="3600" dirty="0">
                <a:latin typeface="Calibri" panose="020F0502020204030204" pitchFamily="34" charset="0"/>
                <a:cs typeface="Calibri" panose="020F0502020204030204" pitchFamily="34" charset="0"/>
              </a:rPr>
              <a:t>تسرع اكتساب</a:t>
            </a:r>
            <a:r>
              <a:rPr lang="ar-AE" sz="3600" dirty="0">
                <a:latin typeface="Calibri" panose="020F0502020204030204" pitchFamily="34" charset="0"/>
                <a:cs typeface="Calibri" panose="020F0502020204030204" pitchFamily="34" charset="0"/>
              </a:rPr>
              <a:t> </a:t>
            </a:r>
            <a:r>
              <a:rPr lang="ar-LB" sz="3600" dirty="0">
                <a:latin typeface="Calibri" panose="020F0502020204030204" pitchFamily="34" charset="0"/>
                <a:cs typeface="Calibri" panose="020F0502020204030204" pitchFamily="34" charset="0"/>
              </a:rPr>
              <a:t>مصطلحات </a:t>
            </a:r>
            <a:r>
              <a:rPr lang="ar-AE" sz="3600" dirty="0">
                <a:latin typeface="Calibri" panose="020F0502020204030204" pitchFamily="34" charset="0"/>
                <a:cs typeface="Calibri" panose="020F0502020204030204" pitchFamily="34" charset="0"/>
              </a:rPr>
              <a:t>اللغة</a:t>
            </a:r>
            <a:r>
              <a:rPr lang="ar-LB" sz="3600" dirty="0">
                <a:latin typeface="Calibri" panose="020F0502020204030204" pitchFamily="34" charset="0"/>
                <a:cs typeface="Calibri" panose="020F0502020204030204" pitchFamily="34" charset="0"/>
              </a:rPr>
              <a:t> الانجليزية</a:t>
            </a:r>
            <a:r>
              <a:rPr lang="ar-AE" sz="3600" dirty="0">
                <a:latin typeface="Calibri" panose="020F0502020204030204" pitchFamily="34" charset="0"/>
                <a:cs typeface="Calibri" panose="020F0502020204030204" pitchFamily="34" charset="0"/>
              </a:rPr>
              <a:t> المطلوبة </a:t>
            </a:r>
            <a:r>
              <a:rPr lang="ar-LB" sz="3600" dirty="0">
                <a:latin typeface="Calibri" panose="020F0502020204030204" pitchFamily="34" charset="0"/>
                <a:cs typeface="Calibri" panose="020F0502020204030204" pitchFamily="34" charset="0"/>
              </a:rPr>
              <a:t>في التخصص</a:t>
            </a:r>
            <a:endParaRPr lang="ar-AE" sz="3600" dirty="0">
              <a:latin typeface="Calibri" panose="020F0502020204030204" pitchFamily="34" charset="0"/>
              <a:cs typeface="Calibri" panose="020F0502020204030204" pitchFamily="34" charset="0"/>
            </a:endParaRPr>
          </a:p>
          <a:p>
            <a:pPr algn="r" rtl="1"/>
            <a:r>
              <a:rPr lang="ar" sz="3600" b="1" dirty="0">
                <a:latin typeface="Sylfaen" panose="010A0502050306030303" pitchFamily="18" charset="0"/>
                <a:cs typeface="Calibri" panose="020F0502020204030204" pitchFamily="34" charset="0"/>
              </a:rPr>
              <a:t>▪ </a:t>
            </a:r>
            <a:r>
              <a:rPr lang="ar-AE" sz="3600" dirty="0">
                <a:latin typeface="Calibri" panose="020F0502020204030204" pitchFamily="34" charset="0"/>
                <a:cs typeface="Calibri" panose="020F0502020204030204" pitchFamily="34" charset="0"/>
              </a:rPr>
              <a:t>يسمح للطلاب بالتعلم بطريقة </a:t>
            </a:r>
            <a:r>
              <a:rPr lang="ar-DZ" sz="3600" dirty="0">
                <a:latin typeface="Calibri" panose="020F0502020204030204" pitchFamily="34" charset="0"/>
                <a:cs typeface="Calibri" panose="020F0502020204030204" pitchFamily="34" charset="0"/>
              </a:rPr>
              <a:t>أ</a:t>
            </a:r>
            <a:r>
              <a:rPr lang="ar-AE" sz="3600" dirty="0">
                <a:latin typeface="Calibri" panose="020F0502020204030204" pitchFamily="34" charset="0"/>
                <a:cs typeface="Calibri" panose="020F0502020204030204" pitchFamily="34" charset="0"/>
              </a:rPr>
              <a:t>سرع</a:t>
            </a:r>
          </a:p>
          <a:p>
            <a:pPr algn="r" rtl="1"/>
            <a:r>
              <a:rPr lang="ar" sz="3600" b="1" dirty="0">
                <a:latin typeface="Sylfaen" panose="010A0502050306030303" pitchFamily="18" charset="0"/>
                <a:cs typeface="Calibri" panose="020F0502020204030204" pitchFamily="34" charset="0"/>
              </a:rPr>
              <a:t>▪ </a:t>
            </a:r>
            <a:r>
              <a:rPr lang="ar-AE" sz="3600" dirty="0">
                <a:latin typeface="Calibri" panose="020F0502020204030204" pitchFamily="34" charset="0"/>
                <a:cs typeface="Calibri" panose="020F0502020204030204" pitchFamily="34" charset="0"/>
              </a:rPr>
              <a:t>دورة مناسبة للاحتياجات الخاصة </a:t>
            </a:r>
            <a:r>
              <a:rPr lang="ar-LB" sz="3600" dirty="0">
                <a:latin typeface="Calibri" panose="020F0502020204030204" pitchFamily="34" charset="0"/>
                <a:cs typeface="Calibri" panose="020F0502020204030204" pitchFamily="34" charset="0"/>
              </a:rPr>
              <a:t>ب</a:t>
            </a:r>
            <a:r>
              <a:rPr lang="ar-AE" sz="3600" dirty="0">
                <a:latin typeface="Calibri" panose="020F0502020204030204" pitchFamily="34" charset="0"/>
                <a:cs typeface="Calibri" panose="020F0502020204030204" pitchFamily="34" charset="0"/>
              </a:rPr>
              <a:t>المتعلمين </a:t>
            </a:r>
          </a:p>
          <a:p>
            <a:pPr algn="r" rtl="1"/>
            <a:endParaRPr lang="en-US" sz="3600"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5233C0B2-E538-9666-19E9-AA5AA2554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3" y="4825803"/>
            <a:ext cx="2243328" cy="2243328"/>
          </a:xfrm>
          <a:prstGeom prst="rect">
            <a:avLst/>
          </a:prstGeom>
        </p:spPr>
      </p:pic>
    </p:spTree>
    <p:extLst>
      <p:ext uri="{BB962C8B-B14F-4D97-AF65-F5344CB8AC3E}">
        <p14:creationId xmlns:p14="http://schemas.microsoft.com/office/powerpoint/2010/main" val="24387238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268</TotalTime>
  <Words>2784</Words>
  <Application>Microsoft Office PowerPoint</Application>
  <PresentationFormat>Widescreen</PresentationFormat>
  <Paragraphs>411</Paragraphs>
  <Slides>49</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Algerian</vt:lpstr>
      <vt:lpstr>Aptos</vt:lpstr>
      <vt:lpstr>Aptos Display</vt:lpstr>
      <vt:lpstr>Arial</vt:lpstr>
      <vt:lpstr>Calibri</vt:lpstr>
      <vt:lpstr>DM Sans Bold</vt:lpstr>
      <vt:lpstr>Sylfaen</vt:lpstr>
      <vt:lpstr>Times New Roman</vt:lpstr>
      <vt:lpstr>Tw Cen MT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MODULAR SYSTEM النظام الوحداتي -  </vt:lpstr>
      <vt:lpstr>مخرجات التعلم  B2  المستوى فوق المتوسط</vt:lpstr>
      <vt:lpstr>نتائج التعلم  ESP  اللغة الإنجليزية لأغراض تخصصية  </vt:lpstr>
      <vt:lpstr>نظام التقييم </vt:lpstr>
      <vt:lpstr>الاختبارات القصيرة A1-A2</vt:lpstr>
      <vt:lpstr>الاختبارات القصيرة B1-B2</vt:lpstr>
      <vt:lpstr>تقييمات خلال الوحدة (IMA) للمستويات A1 و A2</vt:lpstr>
      <vt:lpstr>تقييمات خلال الوحدة (IMA) للمستويات B1 و B2</vt:lpstr>
      <vt:lpstr>PowerPoint Presentation</vt:lpstr>
      <vt:lpstr> درجة النجاح في الوحدة : % 60</vt:lpstr>
      <vt:lpstr>درجة نهاية العام</vt:lpstr>
      <vt:lpstr>حالات خاصة حول درجة النجاح</vt:lpstr>
      <vt:lpstr>تقييم الأستاذ  لمادة القواعد والقراءة والاستماع  + الواجبات المنزلية الإلكترونية</vt:lpstr>
      <vt:lpstr>تقييم الأستاذ لمادة الكتابة</vt:lpstr>
      <vt:lpstr>B2- ISLINGTON / B1-PADDINGTON</vt:lpstr>
      <vt:lpstr>A2- EXETER</vt:lpstr>
      <vt:lpstr>A1- BIRMINGHAM</vt:lpstr>
      <vt:lpstr>إعادة المستوى RICHMOND / ROCHESTER   </vt:lpstr>
      <vt:lpstr>جدول الحصص</vt:lpstr>
      <vt:lpstr>الكتب</vt:lpstr>
      <vt:lpstr>الكتب</vt:lpstr>
      <vt:lpstr>الكتب</vt:lpstr>
      <vt:lpstr>الكتب</vt:lpstr>
      <vt:lpstr>كتب اللغة الإنجليزية للأغراض التخصصية</vt:lpstr>
      <vt:lpstr>مركز التعلم / نادي التحدث / مركز الكتابة</vt:lpstr>
      <vt:lpstr>المدرسة الصيفية</vt:lpstr>
      <vt:lpstr>الحضور</vt:lpstr>
      <vt:lpstr>التقويم الأكاديمي</vt:lpstr>
      <vt:lpstr>كتيب الطلاب https://hazirlik.uskudar.edu.tr </vt:lpstr>
      <vt:lpstr>كتيب الطلاب https://hazirlik.uskudar.edu.tr </vt:lpstr>
      <vt:lpstr>الفعاليات</vt:lpstr>
      <vt:lpstr>PowerPoint Presentation</vt:lpstr>
      <vt:lpstr>المناظرات</vt:lpstr>
      <vt:lpstr>المناظرات</vt:lpstr>
      <vt:lpstr>اللغة الإنجليزية للأغراض التخصصية  ESP </vt:lpstr>
      <vt:lpstr>اللغة الإنجليزية للأغراض التخصصية  ESP </vt:lpstr>
      <vt:lpstr>مُمثِّلو الصفوف /المُرشدون  /رفقاء الدراسة</vt:lpstr>
      <vt:lpstr>نظام رفيق الدراسة</vt:lpstr>
      <vt:lpstr>ممثلو الصفوف</vt:lpstr>
      <vt:lpstr>ممثلو الصفوف</vt:lpstr>
      <vt:lpstr>المرافق المتنوعة: المكتبة – مركز الرياضة – المطاعم والمقاهي</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 Gulsen</dc:creator>
  <cp:lastModifiedBy>Aslı Gamze Günay</cp:lastModifiedBy>
  <cp:revision>28</cp:revision>
  <cp:lastPrinted>2021-08-25T07:31:38Z</cp:lastPrinted>
  <dcterms:created xsi:type="dcterms:W3CDTF">2014-09-15T08:34:10Z</dcterms:created>
  <dcterms:modified xsi:type="dcterms:W3CDTF">2026-09-02T09:59:40Z</dcterms:modified>
</cp:coreProperties>
</file>