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0" r:id="rId1"/>
  </p:sldMasterIdLst>
  <p:sldIdLst>
    <p:sldId id="340" r:id="rId2"/>
    <p:sldId id="341" r:id="rId3"/>
    <p:sldId id="342" r:id="rId4"/>
    <p:sldId id="343" r:id="rId5"/>
    <p:sldId id="344" r:id="rId6"/>
    <p:sldId id="330" r:id="rId7"/>
    <p:sldId id="331" r:id="rId8"/>
    <p:sldId id="332" r:id="rId9"/>
    <p:sldId id="333" r:id="rId10"/>
    <p:sldId id="334" r:id="rId11"/>
    <p:sldId id="335" r:id="rId12"/>
    <p:sldId id="336" r:id="rId13"/>
    <p:sldId id="337" r:id="rId14"/>
    <p:sldId id="338" r:id="rId15"/>
    <p:sldId id="339" r:id="rId16"/>
    <p:sldId id="277" r:id="rId17"/>
    <p:sldId id="297" r:id="rId18"/>
    <p:sldId id="300" r:id="rId19"/>
    <p:sldId id="298" r:id="rId20"/>
    <p:sldId id="299" r:id="rId21"/>
    <p:sldId id="325" r:id="rId22"/>
    <p:sldId id="326" r:id="rId23"/>
    <p:sldId id="327" r:id="rId24"/>
    <p:sldId id="328" r:id="rId25"/>
    <p:sldId id="329" r:id="rId26"/>
    <p:sldId id="348" r:id="rId27"/>
    <p:sldId id="349" r:id="rId28"/>
    <p:sldId id="350" r:id="rId29"/>
    <p:sldId id="351" r:id="rId30"/>
    <p:sldId id="352" r:id="rId31"/>
    <p:sldId id="324" r:id="rId32"/>
    <p:sldId id="295" r:id="rId33"/>
    <p:sldId id="312" r:id="rId34"/>
    <p:sldId id="315" r:id="rId35"/>
    <p:sldId id="314" r:id="rId36"/>
    <p:sldId id="316" r:id="rId37"/>
    <p:sldId id="302" r:id="rId38"/>
    <p:sldId id="347" r:id="rId39"/>
    <p:sldId id="346" r:id="rId40"/>
    <p:sldId id="345" r:id="rId41"/>
    <p:sldId id="319" r:id="rId42"/>
    <p:sldId id="320" r:id="rId43"/>
    <p:sldId id="321" r:id="rId44"/>
    <p:sldId id="322" r:id="rId45"/>
    <p:sldId id="353" r:id="rId46"/>
    <p:sldId id="354" r:id="rId47"/>
    <p:sldId id="355" r:id="rId48"/>
    <p:sldId id="356" r:id="rId49"/>
    <p:sldId id="357" r:id="rId50"/>
    <p:sldId id="358" r:id="rId51"/>
  </p:sldIdLst>
  <p:sldSz cx="12192000" cy="6858000"/>
  <p:notesSz cx="6797675" cy="9926638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urat Gulsen" initials="MG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D9DC"/>
    <a:srgbClr val="CC00FF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77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7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ar">
                <a:latin typeface="Calibri" panose="020F0502020204030204" pitchFamily="34" charset="0"/>
                <a:cs typeface="Calibri" panose="020F0502020204030204" pitchFamily="34" charset="0"/>
              </a:rPr>
              <a:t>نهاية العام</a:t>
            </a:r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tr-T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3DE-471B-A9F7-7A0BCA27C30E}"/>
              </c:ext>
            </c:extLst>
          </c:dPt>
          <c:dPt>
            <c:idx val="1"/>
            <c:bubble3D val="0"/>
            <c:explosion val="2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C3DE-471B-A9F7-7A0BCA27C30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9678-4787-B693-481672391A6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9678-4787-B693-481672391A67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000" b="1" i="0" u="none" strike="noStrike" kern="1200" baseline="0">
                    <a:solidFill>
                      <a:schemeClr val="lt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tr-T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2"/>
                <c:pt idx="0">
                  <c:v>PROFICIENCY EXAM</c:v>
                </c:pt>
                <c:pt idx="1">
                  <c:v>WEIGHTED AVERAGE OF 4 MODULES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DE-471B-A9F7-7A0BCA27C30E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2"/>
        <c:delete val="1"/>
      </c:legendEntry>
      <c:legendEntry>
        <c:idx val="3"/>
        <c:delete val="1"/>
      </c:legendEntry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tr-T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62AC53-91C1-4BFA-BAEE-8AD1D037A038}" type="doc">
      <dgm:prSet loTypeId="urn:microsoft.com/office/officeart/2005/8/layout/radial6" loCatId="cycle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11E858C-9CF6-4066-952D-B5012CF23598}">
      <dgm:prSet phldrT="[Text]" custT="1"/>
      <dgm:spPr/>
      <dgm:t>
        <a:bodyPr/>
        <a:lstStyle/>
        <a:p>
          <a:r>
            <a:rPr lang="ar-AE" sz="2000" b="1" dirty="0">
              <a:latin typeface="Calibri" panose="020F0502020204030204" pitchFamily="34" charset="0"/>
              <a:cs typeface="Calibri" panose="020F0502020204030204" pitchFamily="34" charset="0"/>
            </a:rPr>
            <a:t>تقييم المعلم + الواجبات المنزلية </a:t>
          </a:r>
          <a:endParaRPr lang="en-US" sz="20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2A15D86-6C11-4BC1-B097-3DD9EF667043}" type="parTrans" cxnId="{DA1B3305-3533-4DF0-8EF2-897643436032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112CD76-154C-4DC8-9DE6-DCFA1082974E}" type="sibTrans" cxnId="{DA1B3305-3533-4DF0-8EF2-897643436032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DCB675E-64AA-4272-AC25-FBCE69F6BE06}">
      <dgm:prSet phldrT="[Text]" custT="1"/>
      <dgm:spPr/>
      <dgm:t>
        <a:bodyPr/>
        <a:lstStyle/>
        <a:p>
          <a:r>
            <a:rPr lang="ar-AE" sz="1200" b="1" dirty="0">
              <a:latin typeface="Calibri" panose="020F0502020204030204" pitchFamily="34" charset="0"/>
              <a:cs typeface="Calibri" panose="020F0502020204030204" pitchFamily="34" charset="0"/>
            </a:rPr>
            <a:t>المشاركة</a:t>
          </a:r>
          <a:r>
            <a:rPr lang="tr-TR" sz="1200" b="1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</a:p>
        <a:p>
          <a:r>
            <a:rPr lang="tr-TR" sz="1200" b="1" dirty="0">
              <a:latin typeface="Calibri" panose="020F0502020204030204" pitchFamily="34" charset="0"/>
              <a:cs typeface="Calibri" panose="020F0502020204030204" pitchFamily="34" charset="0"/>
            </a:rPr>
            <a:t>2%</a:t>
          </a:r>
          <a:endParaRPr lang="en-US" sz="12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D5B6B6D-452F-4AFB-9A4D-3C7F65F47784}" type="parTrans" cxnId="{3DC470CB-146A-4B17-9C36-EDBDDA4C6788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60533CA-A9BD-4FAE-B856-460E64AE5C11}" type="sibTrans" cxnId="{3DC470CB-146A-4B17-9C36-EDBDDA4C6788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D8B371F-4A20-4FCF-8FBA-E446E85229BB}">
      <dgm:prSet phldrT="[Text]" custT="1"/>
      <dgm:spPr/>
      <dgm:t>
        <a:bodyPr/>
        <a:lstStyle/>
        <a:p>
          <a:r>
            <a:rPr lang="ar-AE" sz="1200" b="1" dirty="0">
              <a:latin typeface="Calibri" panose="020F0502020204030204" pitchFamily="34" charset="0"/>
              <a:cs typeface="Calibri" panose="020F0502020204030204" pitchFamily="34" charset="0"/>
            </a:rPr>
            <a:t>الاختبارات في الفصل </a:t>
          </a:r>
          <a:r>
            <a:rPr lang="tr-TR" sz="1200" b="1" dirty="0">
              <a:latin typeface="Calibri" panose="020F0502020204030204" pitchFamily="34" charset="0"/>
              <a:cs typeface="Calibri" panose="020F0502020204030204" pitchFamily="34" charset="0"/>
            </a:rPr>
            <a:t>3%</a:t>
          </a:r>
          <a:endParaRPr lang="en-US" sz="12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A0CD585-5BD4-4094-AC4D-81F743A7D657}" type="parTrans" cxnId="{6E0AB1C9-7F9E-4F92-B334-6F35F1BCD198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3E2B57B-478B-472D-B459-98583E3818A1}" type="sibTrans" cxnId="{6E0AB1C9-7F9E-4F92-B334-6F35F1BCD198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41BDBD5-43B2-47A3-A0B0-5399204FD0A6}">
      <dgm:prSet phldrT="[Text]" custT="1"/>
      <dgm:spPr/>
      <dgm:t>
        <a:bodyPr/>
        <a:lstStyle/>
        <a:p>
          <a:r>
            <a:rPr lang="ar-AE" sz="1200" b="1" dirty="0">
              <a:latin typeface="Calibri" panose="020F0502020204030204" pitchFamily="34" charset="0"/>
              <a:cs typeface="Calibri" panose="020F0502020204030204" pitchFamily="34" charset="0"/>
            </a:rPr>
            <a:t>للاستماع للعرض السمعي </a:t>
          </a:r>
          <a:endParaRPr lang="tr-TR" sz="1200" b="1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r>
            <a:rPr lang="tr-TR" sz="1200" b="1" dirty="0">
              <a:latin typeface="Calibri" panose="020F0502020204030204" pitchFamily="34" charset="0"/>
              <a:cs typeface="Calibri" panose="020F0502020204030204" pitchFamily="34" charset="0"/>
            </a:rPr>
            <a:t>12%</a:t>
          </a:r>
        </a:p>
        <a:p>
          <a:r>
            <a:rPr lang="ar-AE" sz="1200" b="1" dirty="0">
              <a:latin typeface="Calibri" panose="020F0502020204030204" pitchFamily="34" charset="0"/>
              <a:cs typeface="Calibri" panose="020F0502020204030204" pitchFamily="34" charset="0"/>
            </a:rPr>
            <a:t>المشاركة</a:t>
          </a:r>
          <a:endParaRPr lang="tr-TR" sz="1200" b="1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r>
            <a:rPr lang="tr-TR" sz="1200" b="1" dirty="0">
              <a:latin typeface="Calibri" panose="020F0502020204030204" pitchFamily="34" charset="0"/>
              <a:cs typeface="Calibri" panose="020F0502020204030204" pitchFamily="34" charset="0"/>
            </a:rPr>
            <a:t> 3%</a:t>
          </a:r>
        </a:p>
        <a:p>
          <a:endParaRPr lang="en-US" sz="12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2DBA6DC-836C-4FCD-A066-3A2A01DF82F3}" type="parTrans" cxnId="{C1CB8633-F375-4389-A407-BE9BE0475E08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2B4EBE2-B259-446E-B1CE-2F4DE5CC197B}" type="sibTrans" cxnId="{C1CB8633-F375-4389-A407-BE9BE0475E08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9F27C6C-F5D4-4F27-BD01-2C97C47AA5E2}">
      <dgm:prSet phldrT="[Text]" custT="1"/>
      <dgm:spPr/>
      <dgm:t>
        <a:bodyPr/>
        <a:lstStyle/>
        <a:p>
          <a:r>
            <a:rPr lang="ar-AE" sz="1200" b="1" dirty="0">
              <a:latin typeface="Calibri" panose="020F0502020204030204" pitchFamily="34" charset="0"/>
              <a:cs typeface="Calibri" panose="020F0502020204030204" pitchFamily="34" charset="0"/>
            </a:rPr>
            <a:t>الواجبات</a:t>
          </a:r>
          <a:endParaRPr lang="tr-TR" sz="1200" b="1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r>
            <a:rPr lang="tr-TR" sz="1200" b="1" dirty="0">
              <a:latin typeface="Calibri" panose="020F0502020204030204" pitchFamily="34" charset="0"/>
              <a:cs typeface="Calibri" panose="020F0502020204030204" pitchFamily="34" charset="0"/>
            </a:rPr>
            <a:t> 10%</a:t>
          </a:r>
          <a:endParaRPr lang="en-US" sz="12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B80283E-DA3A-45D3-82C3-EA2B2871FA4F}" type="sibTrans" cxnId="{DEA763BC-3701-4E6C-BAAC-492CD1E13C88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BDBDFC6-5AC2-4ED4-A50A-708B2C650961}" type="parTrans" cxnId="{DEA763BC-3701-4E6C-BAAC-492CD1E13C88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1041607-D204-4D3E-8E95-69C98B902591}" type="pres">
      <dgm:prSet presAssocID="{5862AC53-91C1-4BFA-BAEE-8AD1D037A03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4A2D450C-9A26-4D30-A2E6-6FA35AC137B3}" type="pres">
      <dgm:prSet presAssocID="{411E858C-9CF6-4066-952D-B5012CF23598}" presName="centerShape" presStyleLbl="node0" presStyleIdx="0" presStyleCnt="1" custScaleX="128541" custLinFactNeighborX="463" custLinFactNeighborY="-925"/>
      <dgm:spPr/>
      <dgm:t>
        <a:bodyPr/>
        <a:lstStyle/>
        <a:p>
          <a:endParaRPr lang="tr-TR"/>
        </a:p>
      </dgm:t>
    </dgm:pt>
    <dgm:pt modelId="{52DE3608-D00A-4CEE-B4DE-9DE1F546B7AB}" type="pres">
      <dgm:prSet presAssocID="{79F27C6C-F5D4-4F27-BD01-2C97C47AA5E2}" presName="node" presStyleLbl="node1" presStyleIdx="0" presStyleCnt="4" custScaleX="11287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0AC9EE4-A662-4C24-861F-3313B8A11AD2}" type="pres">
      <dgm:prSet presAssocID="{79F27C6C-F5D4-4F27-BD01-2C97C47AA5E2}" presName="dummy" presStyleCnt="0"/>
      <dgm:spPr/>
    </dgm:pt>
    <dgm:pt modelId="{482FD8AD-4975-415A-9229-61A8C961AF0A}" type="pres">
      <dgm:prSet presAssocID="{2B80283E-DA3A-45D3-82C3-EA2B2871FA4F}" presName="sibTrans" presStyleLbl="sibTrans2D1" presStyleIdx="0" presStyleCnt="4"/>
      <dgm:spPr/>
      <dgm:t>
        <a:bodyPr/>
        <a:lstStyle/>
        <a:p>
          <a:endParaRPr lang="tr-TR"/>
        </a:p>
      </dgm:t>
    </dgm:pt>
    <dgm:pt modelId="{B2FE6D2D-6A97-4559-8B39-9E5538B2B7CD}" type="pres">
      <dgm:prSet presAssocID="{8DCB675E-64AA-4272-AC25-FBCE69F6BE06}" presName="node" presStyleLbl="node1" presStyleIdx="1" presStyleCnt="4" custScaleX="117232" custRadScaleRad="121568" custRadScaleInc="-493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D5790B8-ACFC-4933-A3F9-2700AC8E9E59}" type="pres">
      <dgm:prSet presAssocID="{8DCB675E-64AA-4272-AC25-FBCE69F6BE06}" presName="dummy" presStyleCnt="0"/>
      <dgm:spPr/>
    </dgm:pt>
    <dgm:pt modelId="{339BB3C7-68EC-49E6-8D49-C1FFB6DD0394}" type="pres">
      <dgm:prSet presAssocID="{860533CA-A9BD-4FAE-B856-460E64AE5C11}" presName="sibTrans" presStyleLbl="sibTrans2D1" presStyleIdx="1" presStyleCnt="4"/>
      <dgm:spPr/>
      <dgm:t>
        <a:bodyPr/>
        <a:lstStyle/>
        <a:p>
          <a:endParaRPr lang="tr-TR"/>
        </a:p>
      </dgm:t>
    </dgm:pt>
    <dgm:pt modelId="{1F54ADBC-145D-4998-AB29-205BFB227845}" type="pres">
      <dgm:prSet presAssocID="{8D8B371F-4A20-4FCF-8FBA-E446E85229BB}" presName="node" presStyleLbl="node1" presStyleIdx="2" presStyleCnt="4" custScaleX="125228" custRadScaleRad="100001" custRadScaleInc="86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176C7B1-4956-44A8-BE80-DEDC84F8285C}" type="pres">
      <dgm:prSet presAssocID="{8D8B371F-4A20-4FCF-8FBA-E446E85229BB}" presName="dummy" presStyleCnt="0"/>
      <dgm:spPr/>
    </dgm:pt>
    <dgm:pt modelId="{1C72BB7A-7A86-469F-95D2-72AC06F2D7A2}" type="pres">
      <dgm:prSet presAssocID="{C3E2B57B-478B-472D-B459-98583E3818A1}" presName="sibTrans" presStyleLbl="sibTrans2D1" presStyleIdx="2" presStyleCnt="4"/>
      <dgm:spPr/>
      <dgm:t>
        <a:bodyPr/>
        <a:lstStyle/>
        <a:p>
          <a:endParaRPr lang="tr-TR"/>
        </a:p>
      </dgm:t>
    </dgm:pt>
    <dgm:pt modelId="{A12E1095-AD23-4861-A589-A05D8D2068C2}" type="pres">
      <dgm:prSet presAssocID="{B41BDBD5-43B2-47A3-A0B0-5399204FD0A6}" presName="node" presStyleLbl="node1" presStyleIdx="3" presStyleCnt="4" custAng="0" custScaleX="122268" custRadScaleRad="120024" custRadScaleInc="1359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DE4A3A4-C7FB-49EB-ADB6-606D0D4374D8}" type="pres">
      <dgm:prSet presAssocID="{B41BDBD5-43B2-47A3-A0B0-5399204FD0A6}" presName="dummy" presStyleCnt="0"/>
      <dgm:spPr/>
    </dgm:pt>
    <dgm:pt modelId="{A40CEB64-2410-411E-B4BB-8D9650B15130}" type="pres">
      <dgm:prSet presAssocID="{32B4EBE2-B259-446E-B1CE-2F4DE5CC197B}" presName="sibTrans" presStyleLbl="sibTrans2D1" presStyleIdx="3" presStyleCnt="4"/>
      <dgm:spPr/>
      <dgm:t>
        <a:bodyPr/>
        <a:lstStyle/>
        <a:p>
          <a:endParaRPr lang="tr-TR"/>
        </a:p>
      </dgm:t>
    </dgm:pt>
  </dgm:ptLst>
  <dgm:cxnLst>
    <dgm:cxn modelId="{162F75DE-FED8-42BA-9A31-0E6B89A44BC1}" type="presOf" srcId="{79F27C6C-F5D4-4F27-BD01-2C97C47AA5E2}" destId="{52DE3608-D00A-4CEE-B4DE-9DE1F546B7AB}" srcOrd="0" destOrd="0" presId="urn:microsoft.com/office/officeart/2005/8/layout/radial6"/>
    <dgm:cxn modelId="{DEA763BC-3701-4E6C-BAAC-492CD1E13C88}" srcId="{411E858C-9CF6-4066-952D-B5012CF23598}" destId="{79F27C6C-F5D4-4F27-BD01-2C97C47AA5E2}" srcOrd="0" destOrd="0" parTransId="{3BDBDFC6-5AC2-4ED4-A50A-708B2C650961}" sibTransId="{2B80283E-DA3A-45D3-82C3-EA2B2871FA4F}"/>
    <dgm:cxn modelId="{C3FDAF7D-FFE8-4DF3-80D6-DC89EB87E4BD}" type="presOf" srcId="{32B4EBE2-B259-446E-B1CE-2F4DE5CC197B}" destId="{A40CEB64-2410-411E-B4BB-8D9650B15130}" srcOrd="0" destOrd="0" presId="urn:microsoft.com/office/officeart/2005/8/layout/radial6"/>
    <dgm:cxn modelId="{695B2326-A6A8-4662-82C3-D3454DFBFD79}" type="presOf" srcId="{B41BDBD5-43B2-47A3-A0B0-5399204FD0A6}" destId="{A12E1095-AD23-4861-A589-A05D8D2068C2}" srcOrd="0" destOrd="0" presId="urn:microsoft.com/office/officeart/2005/8/layout/radial6"/>
    <dgm:cxn modelId="{2B1D9618-CC77-4634-8972-99541C7F4CE3}" type="presOf" srcId="{2B80283E-DA3A-45D3-82C3-EA2B2871FA4F}" destId="{482FD8AD-4975-415A-9229-61A8C961AF0A}" srcOrd="0" destOrd="0" presId="urn:microsoft.com/office/officeart/2005/8/layout/radial6"/>
    <dgm:cxn modelId="{A3CAEB4C-BBA6-4F10-8A1D-6F50E56070F8}" type="presOf" srcId="{C3E2B57B-478B-472D-B459-98583E3818A1}" destId="{1C72BB7A-7A86-469F-95D2-72AC06F2D7A2}" srcOrd="0" destOrd="0" presId="urn:microsoft.com/office/officeart/2005/8/layout/radial6"/>
    <dgm:cxn modelId="{3DC470CB-146A-4B17-9C36-EDBDDA4C6788}" srcId="{411E858C-9CF6-4066-952D-B5012CF23598}" destId="{8DCB675E-64AA-4272-AC25-FBCE69F6BE06}" srcOrd="1" destOrd="0" parTransId="{0D5B6B6D-452F-4AFB-9A4D-3C7F65F47784}" sibTransId="{860533CA-A9BD-4FAE-B856-460E64AE5C11}"/>
    <dgm:cxn modelId="{14BE37D8-301A-4721-9C6E-1972DAC11331}" type="presOf" srcId="{8D8B371F-4A20-4FCF-8FBA-E446E85229BB}" destId="{1F54ADBC-145D-4998-AB29-205BFB227845}" srcOrd="0" destOrd="0" presId="urn:microsoft.com/office/officeart/2005/8/layout/radial6"/>
    <dgm:cxn modelId="{DA1B3305-3533-4DF0-8EF2-897643436032}" srcId="{5862AC53-91C1-4BFA-BAEE-8AD1D037A038}" destId="{411E858C-9CF6-4066-952D-B5012CF23598}" srcOrd="0" destOrd="0" parTransId="{12A15D86-6C11-4BC1-B097-3DD9EF667043}" sibTransId="{7112CD76-154C-4DC8-9DE6-DCFA1082974E}"/>
    <dgm:cxn modelId="{13A248C4-FD64-40A2-BB8C-02D7CC03C456}" type="presOf" srcId="{411E858C-9CF6-4066-952D-B5012CF23598}" destId="{4A2D450C-9A26-4D30-A2E6-6FA35AC137B3}" srcOrd="0" destOrd="0" presId="urn:microsoft.com/office/officeart/2005/8/layout/radial6"/>
    <dgm:cxn modelId="{DF3F1567-5D3E-431D-8D7F-CB178EB3BB0B}" type="presOf" srcId="{5862AC53-91C1-4BFA-BAEE-8AD1D037A038}" destId="{E1041607-D204-4D3E-8E95-69C98B902591}" srcOrd="0" destOrd="0" presId="urn:microsoft.com/office/officeart/2005/8/layout/radial6"/>
    <dgm:cxn modelId="{DC9270E7-2E5D-40C3-A667-06A10E887904}" type="presOf" srcId="{860533CA-A9BD-4FAE-B856-460E64AE5C11}" destId="{339BB3C7-68EC-49E6-8D49-C1FFB6DD0394}" srcOrd="0" destOrd="0" presId="urn:microsoft.com/office/officeart/2005/8/layout/radial6"/>
    <dgm:cxn modelId="{6E0AB1C9-7F9E-4F92-B334-6F35F1BCD198}" srcId="{411E858C-9CF6-4066-952D-B5012CF23598}" destId="{8D8B371F-4A20-4FCF-8FBA-E446E85229BB}" srcOrd="2" destOrd="0" parTransId="{4A0CD585-5BD4-4094-AC4D-81F743A7D657}" sibTransId="{C3E2B57B-478B-472D-B459-98583E3818A1}"/>
    <dgm:cxn modelId="{C1CB8633-F375-4389-A407-BE9BE0475E08}" srcId="{411E858C-9CF6-4066-952D-B5012CF23598}" destId="{B41BDBD5-43B2-47A3-A0B0-5399204FD0A6}" srcOrd="3" destOrd="0" parTransId="{72DBA6DC-836C-4FCD-A066-3A2A01DF82F3}" sibTransId="{32B4EBE2-B259-446E-B1CE-2F4DE5CC197B}"/>
    <dgm:cxn modelId="{0815D842-6D58-4BAB-9356-D8CD608A0DDD}" type="presOf" srcId="{8DCB675E-64AA-4272-AC25-FBCE69F6BE06}" destId="{B2FE6D2D-6A97-4559-8B39-9E5538B2B7CD}" srcOrd="0" destOrd="0" presId="urn:microsoft.com/office/officeart/2005/8/layout/radial6"/>
    <dgm:cxn modelId="{43941EEF-28EF-48F8-AB48-0696C45032BC}" type="presParOf" srcId="{E1041607-D204-4D3E-8E95-69C98B902591}" destId="{4A2D450C-9A26-4D30-A2E6-6FA35AC137B3}" srcOrd="0" destOrd="0" presId="urn:microsoft.com/office/officeart/2005/8/layout/radial6"/>
    <dgm:cxn modelId="{E0BF06E7-866E-4319-8159-06D64AE719C6}" type="presParOf" srcId="{E1041607-D204-4D3E-8E95-69C98B902591}" destId="{52DE3608-D00A-4CEE-B4DE-9DE1F546B7AB}" srcOrd="1" destOrd="0" presId="urn:microsoft.com/office/officeart/2005/8/layout/radial6"/>
    <dgm:cxn modelId="{67D9814D-BA0A-4556-80A9-D89D9CBC5CB2}" type="presParOf" srcId="{E1041607-D204-4D3E-8E95-69C98B902591}" destId="{30AC9EE4-A662-4C24-861F-3313B8A11AD2}" srcOrd="2" destOrd="0" presId="urn:microsoft.com/office/officeart/2005/8/layout/radial6"/>
    <dgm:cxn modelId="{A87C9AC1-1340-4A80-8C92-4A260488DC1D}" type="presParOf" srcId="{E1041607-D204-4D3E-8E95-69C98B902591}" destId="{482FD8AD-4975-415A-9229-61A8C961AF0A}" srcOrd="3" destOrd="0" presId="urn:microsoft.com/office/officeart/2005/8/layout/radial6"/>
    <dgm:cxn modelId="{30BFAB9D-C24B-4C50-BAF1-D6811FF5567C}" type="presParOf" srcId="{E1041607-D204-4D3E-8E95-69C98B902591}" destId="{B2FE6D2D-6A97-4559-8B39-9E5538B2B7CD}" srcOrd="4" destOrd="0" presId="urn:microsoft.com/office/officeart/2005/8/layout/radial6"/>
    <dgm:cxn modelId="{5A2096C3-E200-4B19-A99E-634DD6C1EEF4}" type="presParOf" srcId="{E1041607-D204-4D3E-8E95-69C98B902591}" destId="{7D5790B8-ACFC-4933-A3F9-2700AC8E9E59}" srcOrd="5" destOrd="0" presId="urn:microsoft.com/office/officeart/2005/8/layout/radial6"/>
    <dgm:cxn modelId="{A9D4D746-896E-495D-9F88-6707B4271AD9}" type="presParOf" srcId="{E1041607-D204-4D3E-8E95-69C98B902591}" destId="{339BB3C7-68EC-49E6-8D49-C1FFB6DD0394}" srcOrd="6" destOrd="0" presId="urn:microsoft.com/office/officeart/2005/8/layout/radial6"/>
    <dgm:cxn modelId="{7795987C-1CA3-454F-A8DF-DB163D1B547C}" type="presParOf" srcId="{E1041607-D204-4D3E-8E95-69C98B902591}" destId="{1F54ADBC-145D-4998-AB29-205BFB227845}" srcOrd="7" destOrd="0" presId="urn:microsoft.com/office/officeart/2005/8/layout/radial6"/>
    <dgm:cxn modelId="{90FBC37B-738E-4905-8790-85305989872D}" type="presParOf" srcId="{E1041607-D204-4D3E-8E95-69C98B902591}" destId="{2176C7B1-4956-44A8-BE80-DEDC84F8285C}" srcOrd="8" destOrd="0" presId="urn:microsoft.com/office/officeart/2005/8/layout/radial6"/>
    <dgm:cxn modelId="{49E10B1D-DA3A-400F-A580-0364AD204CCC}" type="presParOf" srcId="{E1041607-D204-4D3E-8E95-69C98B902591}" destId="{1C72BB7A-7A86-469F-95D2-72AC06F2D7A2}" srcOrd="9" destOrd="0" presId="urn:microsoft.com/office/officeart/2005/8/layout/radial6"/>
    <dgm:cxn modelId="{A3B74771-4A71-4541-95F4-065A937C1CD9}" type="presParOf" srcId="{E1041607-D204-4D3E-8E95-69C98B902591}" destId="{A12E1095-AD23-4861-A589-A05D8D2068C2}" srcOrd="10" destOrd="0" presId="urn:microsoft.com/office/officeart/2005/8/layout/radial6"/>
    <dgm:cxn modelId="{F186A2B8-F598-4576-A2CE-17622491DBEE}" type="presParOf" srcId="{E1041607-D204-4D3E-8E95-69C98B902591}" destId="{EDE4A3A4-C7FB-49EB-ADB6-606D0D4374D8}" srcOrd="11" destOrd="0" presId="urn:microsoft.com/office/officeart/2005/8/layout/radial6"/>
    <dgm:cxn modelId="{E794F30E-C3C2-450C-B1E2-66E9D500803C}" type="presParOf" srcId="{E1041607-D204-4D3E-8E95-69C98B902591}" destId="{A40CEB64-2410-411E-B4BB-8D9650B15130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9D86F5-944D-4BD9-B6D0-F5F0D85407AB}" type="doc">
      <dgm:prSet loTypeId="urn:microsoft.com/office/officeart/2011/layout/HexagonRadial" loCatId="officeonline" qsTypeId="urn:microsoft.com/office/officeart/2005/8/quickstyle/3d5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BA57EFA-51E1-4526-B918-A2E04D620A4F}">
      <dgm:prSet phldrT="[Text]" custT="1"/>
      <dgm:spPr/>
      <dgm:t>
        <a:bodyPr/>
        <a:lstStyle/>
        <a:p>
          <a:r>
            <a:rPr lang="ar-AE" sz="1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مشاركة</a:t>
          </a:r>
          <a:r>
            <a:rPr lang="tr-TR" sz="1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2 %</a:t>
          </a:r>
          <a:endParaRPr lang="en-US" sz="1600" b="1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2764FEF-53FD-4854-8D70-5CAAEB66BA4B}" type="parTrans" cxnId="{06627920-EDD2-4061-8741-056FAC31D73D}">
      <dgm:prSet/>
      <dgm:spPr/>
      <dgm:t>
        <a:bodyPr/>
        <a:lstStyle/>
        <a:p>
          <a:endParaRPr lang="en-US"/>
        </a:p>
      </dgm:t>
    </dgm:pt>
    <dgm:pt modelId="{FF5D3217-94BC-4601-8DE7-568476914D19}" type="sibTrans" cxnId="{06627920-EDD2-4061-8741-056FAC31D73D}">
      <dgm:prSet/>
      <dgm:spPr/>
      <dgm:t>
        <a:bodyPr/>
        <a:lstStyle/>
        <a:p>
          <a:endParaRPr lang="en-US"/>
        </a:p>
      </dgm:t>
    </dgm:pt>
    <dgm:pt modelId="{5414F0AF-0E62-4FDC-B0D4-5286AA7EFFF5}">
      <dgm:prSet phldrT="[Text]" custT="1"/>
      <dgm:spPr/>
      <dgm:t>
        <a:bodyPr/>
        <a:lstStyle/>
        <a:p>
          <a:r>
            <a:rPr lang="ar-AE" sz="2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الاداء</a:t>
          </a:r>
          <a:r>
            <a:rPr lang="tr-TR" sz="2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13%</a:t>
          </a:r>
          <a:endParaRPr lang="en-US" sz="2000" b="1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5557ADD-9E6F-4683-B0F3-813FEBD96F3A}" type="parTrans" cxnId="{368E347A-A866-4BDA-84D2-EF088D020B29}">
      <dgm:prSet/>
      <dgm:spPr/>
      <dgm:t>
        <a:bodyPr/>
        <a:lstStyle/>
        <a:p>
          <a:endParaRPr lang="en-US"/>
        </a:p>
      </dgm:t>
    </dgm:pt>
    <dgm:pt modelId="{B83958F5-303B-41BC-87BD-107CA76F939B}" type="sibTrans" cxnId="{368E347A-A866-4BDA-84D2-EF088D020B29}">
      <dgm:prSet/>
      <dgm:spPr/>
      <dgm:t>
        <a:bodyPr/>
        <a:lstStyle/>
        <a:p>
          <a:endParaRPr lang="en-US"/>
        </a:p>
      </dgm:t>
    </dgm:pt>
    <dgm:pt modelId="{BC735F8E-FEF3-4DD5-98FC-FF45DBF9D120}" type="pres">
      <dgm:prSet presAssocID="{DF9D86F5-944D-4BD9-B6D0-F5F0D85407AB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tr-TR"/>
        </a:p>
      </dgm:t>
    </dgm:pt>
    <dgm:pt modelId="{60CBBC06-C0B5-4035-BF12-C0402AFF894B}" type="pres">
      <dgm:prSet presAssocID="{4BA57EFA-51E1-4526-B918-A2E04D620A4F}" presName="Parent" presStyleLbl="node0" presStyleIdx="0" presStyleCnt="1" custScaleX="85373" custScaleY="85540" custLinFactNeighborX="-51442" custLinFactNeighborY="34043">
        <dgm:presLayoutVars>
          <dgm:chMax val="6"/>
          <dgm:chPref val="6"/>
        </dgm:presLayoutVars>
      </dgm:prSet>
      <dgm:spPr/>
      <dgm:t>
        <a:bodyPr/>
        <a:lstStyle/>
        <a:p>
          <a:endParaRPr lang="tr-TR"/>
        </a:p>
      </dgm:t>
    </dgm:pt>
    <dgm:pt modelId="{B1BE7BB9-AFA4-4487-BD03-5666599FF15C}" type="pres">
      <dgm:prSet presAssocID="{5414F0AF-0E62-4FDC-B0D4-5286AA7EFFF5}" presName="Accent1" presStyleCnt="0"/>
      <dgm:spPr/>
    </dgm:pt>
    <dgm:pt modelId="{57034BAC-24E6-45DF-A093-8D3EDD75398C}" type="pres">
      <dgm:prSet presAssocID="{5414F0AF-0E62-4FDC-B0D4-5286AA7EFFF5}" presName="Accent" presStyleLbl="bgShp" presStyleIdx="0" presStyleCnt="1"/>
      <dgm:spPr/>
    </dgm:pt>
    <dgm:pt modelId="{12C3F02F-DC57-46D8-867F-3A78CAB13041}" type="pres">
      <dgm:prSet presAssocID="{5414F0AF-0E62-4FDC-B0D4-5286AA7EFFF5}" presName="Child1" presStyleLbl="node1" presStyleIdx="0" presStyleCnt="1" custLinFactNeighborX="-27675" custLinFactNeighborY="55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34B2BB8C-53D0-403D-B43D-EB9273D1789C}" type="presOf" srcId="{4BA57EFA-51E1-4526-B918-A2E04D620A4F}" destId="{60CBBC06-C0B5-4035-BF12-C0402AFF894B}" srcOrd="0" destOrd="0" presId="urn:microsoft.com/office/officeart/2011/layout/HexagonRadial"/>
    <dgm:cxn modelId="{A455B849-208D-4C33-A098-10FA02208AAC}" type="presOf" srcId="{DF9D86F5-944D-4BD9-B6D0-F5F0D85407AB}" destId="{BC735F8E-FEF3-4DD5-98FC-FF45DBF9D120}" srcOrd="0" destOrd="0" presId="urn:microsoft.com/office/officeart/2011/layout/HexagonRadial"/>
    <dgm:cxn modelId="{368E347A-A866-4BDA-84D2-EF088D020B29}" srcId="{4BA57EFA-51E1-4526-B918-A2E04D620A4F}" destId="{5414F0AF-0E62-4FDC-B0D4-5286AA7EFFF5}" srcOrd="0" destOrd="0" parTransId="{35557ADD-9E6F-4683-B0F3-813FEBD96F3A}" sibTransId="{B83958F5-303B-41BC-87BD-107CA76F939B}"/>
    <dgm:cxn modelId="{E32895F1-F1C3-432B-A63C-8034AB91BFC3}" type="presOf" srcId="{5414F0AF-0E62-4FDC-B0D4-5286AA7EFFF5}" destId="{12C3F02F-DC57-46D8-867F-3A78CAB13041}" srcOrd="0" destOrd="0" presId="urn:microsoft.com/office/officeart/2011/layout/HexagonRadial"/>
    <dgm:cxn modelId="{06627920-EDD2-4061-8741-056FAC31D73D}" srcId="{DF9D86F5-944D-4BD9-B6D0-F5F0D85407AB}" destId="{4BA57EFA-51E1-4526-B918-A2E04D620A4F}" srcOrd="0" destOrd="0" parTransId="{E2764FEF-53FD-4854-8D70-5CAAEB66BA4B}" sibTransId="{FF5D3217-94BC-4601-8DE7-568476914D19}"/>
    <dgm:cxn modelId="{4370EC55-DA05-4F4D-8DA4-5E806FAEE677}" type="presParOf" srcId="{BC735F8E-FEF3-4DD5-98FC-FF45DBF9D120}" destId="{60CBBC06-C0B5-4035-BF12-C0402AFF894B}" srcOrd="0" destOrd="0" presId="urn:microsoft.com/office/officeart/2011/layout/HexagonRadial"/>
    <dgm:cxn modelId="{8539AB5F-6AB2-4B81-B493-F424525D5D96}" type="presParOf" srcId="{BC735F8E-FEF3-4DD5-98FC-FF45DBF9D120}" destId="{B1BE7BB9-AFA4-4487-BD03-5666599FF15C}" srcOrd="1" destOrd="0" presId="urn:microsoft.com/office/officeart/2011/layout/HexagonRadial"/>
    <dgm:cxn modelId="{F7E9493C-07F7-4CC4-B855-03BE24B9A913}" type="presParOf" srcId="{B1BE7BB9-AFA4-4487-BD03-5666599FF15C}" destId="{57034BAC-24E6-45DF-A093-8D3EDD75398C}" srcOrd="0" destOrd="0" presId="urn:microsoft.com/office/officeart/2011/layout/HexagonRadial"/>
    <dgm:cxn modelId="{D862BED3-CE73-4937-BB99-E1CD3F60FEF5}" type="presParOf" srcId="{BC735F8E-FEF3-4DD5-98FC-FF45DBF9D120}" destId="{12C3F02F-DC57-46D8-867F-3A78CAB13041}" srcOrd="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0CEB64-2410-411E-B4BB-8D9650B15130}">
      <dsp:nvSpPr>
        <dsp:cNvPr id="0" name=""/>
        <dsp:cNvSpPr/>
      </dsp:nvSpPr>
      <dsp:spPr>
        <a:xfrm>
          <a:off x="2017724" y="589598"/>
          <a:ext cx="4216660" cy="4216660"/>
        </a:xfrm>
        <a:prstGeom prst="blockArc">
          <a:avLst>
            <a:gd name="adj1" fmla="val 11024589"/>
            <a:gd name="adj2" fmla="val 16889883"/>
            <a:gd name="adj3" fmla="val 464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72BB7A-7A86-469F-95D2-72AC06F2D7A2}">
      <dsp:nvSpPr>
        <dsp:cNvPr id="0" name=""/>
        <dsp:cNvSpPr/>
      </dsp:nvSpPr>
      <dsp:spPr>
        <a:xfrm>
          <a:off x="2010691" y="671790"/>
          <a:ext cx="4216660" cy="4216660"/>
        </a:xfrm>
        <a:prstGeom prst="blockArc">
          <a:avLst>
            <a:gd name="adj1" fmla="val 4714025"/>
            <a:gd name="adj2" fmla="val 11162303"/>
            <a:gd name="adj3" fmla="val 464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9BB3C7-68EC-49E6-8D49-C1FFB6DD0394}">
      <dsp:nvSpPr>
        <dsp:cNvPr id="0" name=""/>
        <dsp:cNvSpPr/>
      </dsp:nvSpPr>
      <dsp:spPr>
        <a:xfrm>
          <a:off x="2874823" y="682028"/>
          <a:ext cx="4216660" cy="4216660"/>
        </a:xfrm>
        <a:prstGeom prst="blockArc">
          <a:avLst>
            <a:gd name="adj1" fmla="val 21406664"/>
            <a:gd name="adj2" fmla="val 6167422"/>
            <a:gd name="adj3" fmla="val 464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2FD8AD-4975-415A-9229-61A8C961AF0A}">
      <dsp:nvSpPr>
        <dsp:cNvPr id="0" name=""/>
        <dsp:cNvSpPr/>
      </dsp:nvSpPr>
      <dsp:spPr>
        <a:xfrm>
          <a:off x="2871632" y="582628"/>
          <a:ext cx="4216660" cy="4216660"/>
        </a:xfrm>
        <a:prstGeom prst="blockArc">
          <a:avLst>
            <a:gd name="adj1" fmla="val 15453991"/>
            <a:gd name="adj2" fmla="val 21572693"/>
            <a:gd name="adj3" fmla="val 464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2D450C-9A26-4D30-A2E6-6FA35AC137B3}">
      <dsp:nvSpPr>
        <dsp:cNvPr id="0" name=""/>
        <dsp:cNvSpPr/>
      </dsp:nvSpPr>
      <dsp:spPr>
        <a:xfrm>
          <a:off x="3307531" y="1730184"/>
          <a:ext cx="2496202" cy="19419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AE" sz="2000" b="1" kern="1200" dirty="0">
              <a:latin typeface="Calibri" panose="020F0502020204030204" pitchFamily="34" charset="0"/>
              <a:cs typeface="Calibri" panose="020F0502020204030204" pitchFamily="34" charset="0"/>
            </a:rPr>
            <a:t>تقييم المعلم + الواجبات المنزلية </a:t>
          </a:r>
          <a:endParaRPr lang="en-US" sz="20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673091" y="2014576"/>
        <a:ext cx="1765082" cy="1373166"/>
      </dsp:txXfrm>
    </dsp:sp>
    <dsp:sp modelId="{52DE3608-D00A-4CEE-B4DE-9DE1F546B7AB}">
      <dsp:nvSpPr>
        <dsp:cNvPr id="0" name=""/>
        <dsp:cNvSpPr/>
      </dsp:nvSpPr>
      <dsp:spPr>
        <a:xfrm>
          <a:off x="3769391" y="182"/>
          <a:ext cx="1534342" cy="135936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AE" sz="1200" b="1" kern="1200" dirty="0">
              <a:latin typeface="Calibri" panose="020F0502020204030204" pitchFamily="34" charset="0"/>
              <a:cs typeface="Calibri" panose="020F0502020204030204" pitchFamily="34" charset="0"/>
            </a:rPr>
            <a:t>الواجبات</a:t>
          </a:r>
          <a:endParaRPr lang="tr-TR" sz="1200" b="1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>
              <a:latin typeface="Calibri" panose="020F0502020204030204" pitchFamily="34" charset="0"/>
              <a:cs typeface="Calibri" panose="020F0502020204030204" pitchFamily="34" charset="0"/>
            </a:rPr>
            <a:t> 10%</a:t>
          </a:r>
          <a:endParaRPr lang="en-US" sz="12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994090" y="199256"/>
        <a:ext cx="1084944" cy="961217"/>
      </dsp:txXfrm>
    </dsp:sp>
    <dsp:sp modelId="{B2FE6D2D-6A97-4559-8B39-9E5538B2B7CD}">
      <dsp:nvSpPr>
        <dsp:cNvPr id="0" name=""/>
        <dsp:cNvSpPr/>
      </dsp:nvSpPr>
      <dsp:spPr>
        <a:xfrm>
          <a:off x="6242484" y="1994917"/>
          <a:ext cx="1593611" cy="135936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AE" sz="1200" b="1" kern="1200" dirty="0">
              <a:latin typeface="Calibri" panose="020F0502020204030204" pitchFamily="34" charset="0"/>
              <a:cs typeface="Calibri" panose="020F0502020204030204" pitchFamily="34" charset="0"/>
            </a:rPr>
            <a:t>المشاركة</a:t>
          </a:r>
          <a:r>
            <a:rPr lang="tr-TR" sz="1200" b="1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>
              <a:latin typeface="Calibri" panose="020F0502020204030204" pitchFamily="34" charset="0"/>
              <a:cs typeface="Calibri" panose="020F0502020204030204" pitchFamily="34" charset="0"/>
            </a:rPr>
            <a:t>2%</a:t>
          </a:r>
          <a:endParaRPr lang="en-US" sz="12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6475863" y="2193991"/>
        <a:ext cx="1126853" cy="961217"/>
      </dsp:txXfrm>
    </dsp:sp>
    <dsp:sp modelId="{1F54ADBC-145D-4998-AB29-205BFB227845}">
      <dsp:nvSpPr>
        <dsp:cNvPr id="0" name=""/>
        <dsp:cNvSpPr/>
      </dsp:nvSpPr>
      <dsp:spPr>
        <a:xfrm>
          <a:off x="3676082" y="4118967"/>
          <a:ext cx="1702305" cy="135936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AE" sz="1200" b="1" kern="1200" dirty="0">
              <a:latin typeface="Calibri" panose="020F0502020204030204" pitchFamily="34" charset="0"/>
              <a:cs typeface="Calibri" panose="020F0502020204030204" pitchFamily="34" charset="0"/>
            </a:rPr>
            <a:t>الاختبارات في الفصل </a:t>
          </a:r>
          <a:r>
            <a:rPr lang="tr-TR" sz="1200" b="1" kern="1200" dirty="0">
              <a:latin typeface="Calibri" panose="020F0502020204030204" pitchFamily="34" charset="0"/>
              <a:cs typeface="Calibri" panose="020F0502020204030204" pitchFamily="34" charset="0"/>
            </a:rPr>
            <a:t>3%</a:t>
          </a:r>
          <a:endParaRPr lang="en-US" sz="12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925379" y="4318041"/>
        <a:ext cx="1203711" cy="961217"/>
      </dsp:txXfrm>
    </dsp:sp>
    <dsp:sp modelId="{A12E1095-AD23-4861-A589-A05D8D2068C2}">
      <dsp:nvSpPr>
        <dsp:cNvPr id="0" name=""/>
        <dsp:cNvSpPr/>
      </dsp:nvSpPr>
      <dsp:spPr>
        <a:xfrm>
          <a:off x="1240020" y="1883801"/>
          <a:ext cx="1662068" cy="135936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AE" sz="1200" b="1" kern="1200" dirty="0">
              <a:latin typeface="Calibri" panose="020F0502020204030204" pitchFamily="34" charset="0"/>
              <a:cs typeface="Calibri" panose="020F0502020204030204" pitchFamily="34" charset="0"/>
            </a:rPr>
            <a:t>للاستماع للعرض السمعي </a:t>
          </a:r>
          <a:endParaRPr lang="tr-TR" sz="1200" b="1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>
              <a:latin typeface="Calibri" panose="020F0502020204030204" pitchFamily="34" charset="0"/>
              <a:cs typeface="Calibri" panose="020F0502020204030204" pitchFamily="34" charset="0"/>
            </a:rPr>
            <a:t>12%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AE" sz="1200" b="1" kern="1200" dirty="0">
              <a:latin typeface="Calibri" panose="020F0502020204030204" pitchFamily="34" charset="0"/>
              <a:cs typeface="Calibri" panose="020F0502020204030204" pitchFamily="34" charset="0"/>
            </a:rPr>
            <a:t>المشاركة</a:t>
          </a:r>
          <a:endParaRPr lang="tr-TR" sz="1200" b="1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>
              <a:latin typeface="Calibri" panose="020F0502020204030204" pitchFamily="34" charset="0"/>
              <a:cs typeface="Calibri" panose="020F0502020204030204" pitchFamily="34" charset="0"/>
            </a:rPr>
            <a:t> 3%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483424" y="2082875"/>
        <a:ext cx="1175260" cy="9612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034BAC-24E6-45DF-A093-8D3EDD75398C}">
      <dsp:nvSpPr>
        <dsp:cNvPr id="0" name=""/>
        <dsp:cNvSpPr/>
      </dsp:nvSpPr>
      <dsp:spPr>
        <a:xfrm>
          <a:off x="2643921" y="1628920"/>
          <a:ext cx="3213978" cy="2782665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400500" extrusionH="63500" contourW="12700" prstMaterial="matte">
          <a:contourClr>
            <a:schemeClr val="lt1">
              <a:tint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CBBC06-C0B5-4035-BF12-C0402AFF894B}">
      <dsp:nvSpPr>
        <dsp:cNvPr id="0" name=""/>
        <dsp:cNvSpPr/>
      </dsp:nvSpPr>
      <dsp:spPr>
        <a:xfrm>
          <a:off x="0" y="1990292"/>
          <a:ext cx="3571188" cy="3094988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AE" sz="1600" b="1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مشاركة</a:t>
          </a:r>
          <a:r>
            <a:rPr lang="tr-TR" sz="1600" b="1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2 %</a:t>
          </a:r>
          <a:endParaRPr lang="en-US" sz="1600" b="1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92345" y="2503651"/>
        <a:ext cx="2386498" cy="2068270"/>
      </dsp:txXfrm>
    </dsp:sp>
    <dsp:sp modelId="{12C3F02F-DC57-46D8-867F-3A78CAB13041}">
      <dsp:nvSpPr>
        <dsp:cNvPr id="0" name=""/>
        <dsp:cNvSpPr/>
      </dsp:nvSpPr>
      <dsp:spPr>
        <a:xfrm>
          <a:off x="4052265" y="147313"/>
          <a:ext cx="3427548" cy="2965227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AE" sz="2000" b="1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الاداء</a:t>
          </a:r>
          <a:r>
            <a:rPr lang="tr-TR" sz="2000" b="1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13%</a:t>
          </a:r>
          <a:endParaRPr lang="en-US" sz="2000" b="1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620282" y="638714"/>
        <a:ext cx="2291514" cy="19824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05D5-651E-4397-9348-363FB4410AD5}" type="datetimeFigureOut">
              <a:rPr lang="tr-TR" smtClean="0"/>
              <a:t>9.12.2022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D2BEE-DEA8-46EA-989C-DEE96B96042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87118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05D5-651E-4397-9348-363FB4410AD5}" type="datetimeFigureOut">
              <a:rPr lang="tr-TR" smtClean="0"/>
              <a:t>9.12.2022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D2BEE-DEA8-46EA-989C-DEE96B96042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925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05D5-651E-4397-9348-363FB4410AD5}" type="datetimeFigureOut">
              <a:rPr lang="tr-TR" smtClean="0"/>
              <a:t>9.12.2022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D2BEE-DEA8-46EA-989C-DEE96B96042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90373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05D5-651E-4397-9348-363FB4410AD5}" type="datetimeFigureOut">
              <a:rPr lang="tr-TR" smtClean="0"/>
              <a:t>9.12.2022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D2BEE-DEA8-46EA-989C-DEE96B960422}" type="slidenum">
              <a:rPr lang="tr-TR" smtClean="0"/>
              <a:t>‹#›</a:t>
            </a:fld>
            <a:endParaRPr lang="tr-TR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461140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05D5-651E-4397-9348-363FB4410AD5}" type="datetimeFigureOut">
              <a:rPr lang="tr-TR" smtClean="0"/>
              <a:t>9.12.2022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D2BEE-DEA8-46EA-989C-DEE96B96042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41445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05D5-651E-4397-9348-363FB4410AD5}" type="datetimeFigureOut">
              <a:rPr lang="tr-TR" smtClean="0"/>
              <a:t>9.12.2022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D2BEE-DEA8-46EA-989C-DEE96B96042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723599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05D5-651E-4397-9348-363FB4410AD5}" type="datetimeFigureOut">
              <a:rPr lang="tr-TR" smtClean="0"/>
              <a:t>9.12.2022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D2BEE-DEA8-46EA-989C-DEE96B96042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335281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05D5-651E-4397-9348-363FB4410AD5}" type="datetimeFigureOut">
              <a:rPr lang="tr-TR" smtClean="0"/>
              <a:t>9.12.2022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D2BEE-DEA8-46EA-989C-DEE96B96042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52996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05D5-651E-4397-9348-363FB4410AD5}" type="datetimeFigureOut">
              <a:rPr lang="tr-TR" smtClean="0"/>
              <a:t>9.12.2022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D2BEE-DEA8-46EA-989C-DEE96B96042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81123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05D5-651E-4397-9348-363FB4410AD5}" type="datetimeFigureOut">
              <a:rPr lang="tr-TR" smtClean="0"/>
              <a:t>9.12.2022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D2BEE-DEA8-46EA-989C-DEE96B96042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46191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05D5-651E-4397-9348-363FB4410AD5}" type="datetimeFigureOut">
              <a:rPr lang="tr-TR" smtClean="0"/>
              <a:t>9.12.2022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D2BEE-DEA8-46EA-989C-DEE96B96042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0741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05D5-651E-4397-9348-363FB4410AD5}" type="datetimeFigureOut">
              <a:rPr lang="tr-TR" smtClean="0"/>
              <a:t>9.12.2022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D2BEE-DEA8-46EA-989C-DEE96B96042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42779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05D5-651E-4397-9348-363FB4410AD5}" type="datetimeFigureOut">
              <a:rPr lang="tr-TR" smtClean="0"/>
              <a:t>9.12.2022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D2BEE-DEA8-46EA-989C-DEE96B96042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16838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05D5-651E-4397-9348-363FB4410AD5}" type="datetimeFigureOut">
              <a:rPr lang="tr-TR" smtClean="0"/>
              <a:t>9.12.2022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D2BEE-DEA8-46EA-989C-DEE96B96042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82969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05D5-651E-4397-9348-363FB4410AD5}" type="datetimeFigureOut">
              <a:rPr lang="tr-TR" smtClean="0"/>
              <a:t>9.12.2022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D2BEE-DEA8-46EA-989C-DEE96B96042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06918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05D5-651E-4397-9348-363FB4410AD5}" type="datetimeFigureOut">
              <a:rPr lang="tr-TR" smtClean="0"/>
              <a:t>9.12.2022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D2BEE-DEA8-46EA-989C-DEE96B96042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68629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05D5-651E-4397-9348-363FB4410AD5}" type="datetimeFigureOut">
              <a:rPr lang="tr-TR" smtClean="0"/>
              <a:t>9.12.2022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D2BEE-DEA8-46EA-989C-DEE96B96042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11375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04C05D5-651E-4397-9348-363FB4410AD5}" type="datetimeFigureOut">
              <a:rPr lang="tr-TR" smtClean="0"/>
              <a:t>9.12.2022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23D2BEE-DEA8-46EA-989C-DEE96B96042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22339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  <p:sldLayoutId id="2147483862" r:id="rId12"/>
    <p:sldLayoutId id="2147483863" r:id="rId13"/>
    <p:sldLayoutId id="2147483864" r:id="rId14"/>
    <p:sldLayoutId id="2147483865" r:id="rId15"/>
    <p:sldLayoutId id="2147483866" r:id="rId16"/>
    <p:sldLayoutId id="214748386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hazirlik.uskudar.edu.tr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dilek.batursecer@uskudar.edu.tr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bookshelf.vitalsource.com/#/user/signin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hyperlink" Target="https://www.ets.org/toefl/test-takers/ibt/prepare/tests/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4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hazirlik.uskudar.edu.tr/" TargetMode="Externa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mailto:dilek.batursecer@uskudar.edu.tr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7293000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5457672" y="4510115"/>
            <a:ext cx="5668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" sz="2800" b="1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https://hazirlik.uskudar.edu.tr</a:t>
            </a:r>
            <a:r>
              <a:rPr lang="ar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tr-TR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5526536" y="5101338"/>
            <a:ext cx="64937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" sz="2000" b="1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dilek.batur@uskudar.edu.tr</a:t>
            </a:r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5266478" y="927561"/>
            <a:ext cx="649372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2022-2023 العام الأكاديمي</a:t>
            </a:r>
          </a:p>
          <a:p>
            <a:pPr algn="ctr"/>
            <a:r>
              <a:rPr lang="ar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قسم اللغات الأجنبية</a:t>
            </a:r>
          </a:p>
          <a:p>
            <a:pPr algn="ctr"/>
            <a:r>
              <a:rPr lang="ar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مدرسة اعدادية</a:t>
            </a:r>
          </a:p>
        </p:txBody>
      </p:sp>
    </p:spTree>
    <p:extLst>
      <p:ext uri="{BB962C8B-B14F-4D97-AF65-F5344CB8AC3E}">
        <p14:creationId xmlns:p14="http://schemas.microsoft.com/office/powerpoint/2010/main" val="658117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10851931" cy="911882"/>
          </a:xfrm>
        </p:spPr>
        <p:txBody>
          <a:bodyPr>
            <a:normAutofit/>
          </a:bodyPr>
          <a:lstStyle/>
          <a:p>
            <a:r>
              <a:rPr lang="ar" b="1" dirty="0">
                <a:solidFill>
                  <a:srgbClr val="00B2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في تقييمات الوحدة </a:t>
            </a:r>
            <a:r>
              <a:rPr lang="tr-TR" b="1" dirty="0">
                <a:solidFill>
                  <a:srgbClr val="00B2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/ IMA– A1-A2 </a:t>
            </a: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8935685" y="1720254"/>
          <a:ext cx="2317531" cy="3461862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004837">
                  <a:extLst>
                    <a:ext uri="{9D8B030D-6E8A-4147-A177-3AD203B41FA5}">
                      <a16:colId xmlns:a16="http://schemas.microsoft.com/office/drawing/2014/main" val="3863842388"/>
                    </a:ext>
                  </a:extLst>
                </a:gridCol>
                <a:gridCol w="1312694">
                  <a:extLst>
                    <a:ext uri="{9D8B030D-6E8A-4147-A177-3AD203B41FA5}">
                      <a16:colId xmlns:a16="http://schemas.microsoft.com/office/drawing/2014/main" val="1532945995"/>
                    </a:ext>
                  </a:extLst>
                </a:gridCol>
              </a:tblGrid>
              <a:tr h="595710">
                <a:tc gridSpan="2">
                  <a:txBody>
                    <a:bodyPr/>
                    <a:lstStyle/>
                    <a:p>
                      <a:pPr algn="ctr"/>
                      <a:r>
                        <a:rPr lang="tr-TR" sz="3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MODULE 4</a:t>
                      </a:r>
                      <a:endParaRPr lang="tr-TR" sz="3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3410704"/>
                  </a:ext>
                </a:extLst>
              </a:tr>
              <a:tr h="470297">
                <a:tc>
                  <a:txBody>
                    <a:bodyPr/>
                    <a:lstStyle/>
                    <a:p>
                      <a:r>
                        <a:rPr lang="tr-TR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UOE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7797296"/>
                  </a:ext>
                </a:extLst>
              </a:tr>
              <a:tr h="470297">
                <a:tc>
                  <a:txBody>
                    <a:bodyPr/>
                    <a:lstStyle/>
                    <a:p>
                      <a:r>
                        <a:rPr lang="tr-TR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3813776"/>
                  </a:ext>
                </a:extLst>
              </a:tr>
              <a:tr h="470297">
                <a:tc>
                  <a:txBody>
                    <a:bodyPr/>
                    <a:lstStyle/>
                    <a:p>
                      <a:r>
                        <a:rPr lang="tr-TR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NTL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2959884"/>
                  </a:ext>
                </a:extLst>
              </a:tr>
              <a:tr h="470297">
                <a:tc>
                  <a:txBody>
                    <a:bodyPr/>
                    <a:lstStyle/>
                    <a:p>
                      <a:r>
                        <a:rPr lang="tr-TR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2100946"/>
                  </a:ext>
                </a:extLst>
              </a:tr>
              <a:tr h="470297">
                <a:tc>
                  <a:txBody>
                    <a:bodyPr/>
                    <a:lstStyle/>
                    <a:p>
                      <a:r>
                        <a:rPr lang="tr-TR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4538798"/>
                  </a:ext>
                </a:extLst>
              </a:tr>
              <a:tr h="470297">
                <a:tc>
                  <a:txBody>
                    <a:bodyPr/>
                    <a:lstStyle/>
                    <a:p>
                      <a:r>
                        <a:rPr lang="tr-TR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174743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1552" y="4779264"/>
            <a:ext cx="2243328" cy="224332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474076" y="5716262"/>
            <a:ext cx="799311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" sz="4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الأسبوع الرابع من كل وحدة</a:t>
            </a:r>
            <a:endParaRPr lang="tr-TR" sz="4400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2C0EA7-0A91-4294-B256-A0CB1AF5B1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300" y="1582091"/>
            <a:ext cx="2116902" cy="362747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7B754FB-4325-40D6-B0C4-11968427C1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1356" y="1582091"/>
            <a:ext cx="2052765" cy="36274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355F8E1-AEDF-41EF-B271-4D65C104C9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800" y="1582091"/>
            <a:ext cx="2125910" cy="362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70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10851931" cy="911882"/>
          </a:xfrm>
        </p:spPr>
        <p:txBody>
          <a:bodyPr>
            <a:normAutofit/>
          </a:bodyPr>
          <a:lstStyle/>
          <a:p>
            <a:r>
              <a:rPr lang="ar" b="1" dirty="0">
                <a:solidFill>
                  <a:srgbClr val="00B2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في تقييمات الوحدة / IMA-B1-B2</a:t>
            </a: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3"/>
            <p:extLst/>
          </p:nvPr>
        </p:nvGraphicFramePr>
        <p:xfrm>
          <a:off x="1815662" y="1825625"/>
          <a:ext cx="2425262" cy="33223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4040">
                  <a:extLst>
                    <a:ext uri="{9D8B030D-6E8A-4147-A177-3AD203B41FA5}">
                      <a16:colId xmlns:a16="http://schemas.microsoft.com/office/drawing/2014/main" val="607796888"/>
                    </a:ext>
                  </a:extLst>
                </a:gridCol>
                <a:gridCol w="1431222">
                  <a:extLst>
                    <a:ext uri="{9D8B030D-6E8A-4147-A177-3AD203B41FA5}">
                      <a16:colId xmlns:a16="http://schemas.microsoft.com/office/drawing/2014/main" val="3353765799"/>
                    </a:ext>
                  </a:extLst>
                </a:gridCol>
              </a:tblGrid>
              <a:tr h="671533">
                <a:tc gridSpan="2">
                  <a:txBody>
                    <a:bodyPr/>
                    <a:lstStyle/>
                    <a:p>
                      <a:pPr algn="ctr"/>
                      <a:r>
                        <a:rPr lang="ar" sz="3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وحدة 1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4447490"/>
                  </a:ext>
                </a:extLst>
              </a:tr>
              <a:tr h="530157">
                <a:tc>
                  <a:txBody>
                    <a:bodyPr/>
                    <a:lstStyle/>
                    <a:p>
                      <a:r>
                        <a:rPr lang="ar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IOE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25٪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5390871"/>
                  </a:ext>
                </a:extLst>
              </a:tr>
              <a:tr h="530157">
                <a:tc>
                  <a:txBody>
                    <a:bodyPr/>
                    <a:lstStyle/>
                    <a:p>
                      <a:r>
                        <a:rPr lang="ar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25٪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0371543"/>
                  </a:ext>
                </a:extLst>
              </a:tr>
              <a:tr h="530157">
                <a:tc>
                  <a:txBody>
                    <a:bodyPr/>
                    <a:lstStyle/>
                    <a:p>
                      <a:r>
                        <a:rPr lang="ar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NTL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15٪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5739476"/>
                  </a:ext>
                </a:extLst>
              </a:tr>
              <a:tr h="530157">
                <a:tc>
                  <a:txBody>
                    <a:bodyPr/>
                    <a:lstStyle/>
                    <a:p>
                      <a:r>
                        <a:rPr lang="ar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10٪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3495717"/>
                  </a:ext>
                </a:extLst>
              </a:tr>
              <a:tr h="530157">
                <a:tc>
                  <a:txBody>
                    <a:bodyPr/>
                    <a:lstStyle/>
                    <a:p>
                      <a:r>
                        <a:rPr lang="ar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دبليو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25٪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335803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6077607" y="1825625"/>
          <a:ext cx="2317531" cy="332232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004837">
                  <a:extLst>
                    <a:ext uri="{9D8B030D-6E8A-4147-A177-3AD203B41FA5}">
                      <a16:colId xmlns:a16="http://schemas.microsoft.com/office/drawing/2014/main" val="3863842388"/>
                    </a:ext>
                  </a:extLst>
                </a:gridCol>
                <a:gridCol w="1312694">
                  <a:extLst>
                    <a:ext uri="{9D8B030D-6E8A-4147-A177-3AD203B41FA5}">
                      <a16:colId xmlns:a16="http://schemas.microsoft.com/office/drawing/2014/main" val="1532945995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ar" sz="3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الوحدة 2</a:t>
                      </a:r>
                      <a:endParaRPr lang="tr-TR" sz="32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34107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ar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IOE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15٪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77972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ar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25٪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38137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ar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NTL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10٪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2959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ar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10٪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21009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ar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10٪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4538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ar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دبليو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30٪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174743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1552" y="4779264"/>
            <a:ext cx="2243328" cy="224332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474076" y="5716262"/>
            <a:ext cx="799311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" sz="4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الأسبوع الرابع من كل وحدة</a:t>
            </a:r>
            <a:endParaRPr lang="tr-TR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9880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841" y="365126"/>
            <a:ext cx="11508828" cy="1053772"/>
          </a:xfrm>
        </p:spPr>
        <p:txBody>
          <a:bodyPr>
            <a:normAutofit/>
          </a:bodyPr>
          <a:lstStyle/>
          <a:p>
            <a:r>
              <a:rPr lang="ar" b="1" dirty="0">
                <a:solidFill>
                  <a:srgbClr val="00B2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تقييمات نهاية الوحدة / </a:t>
            </a:r>
            <a:r>
              <a:rPr lang="ar" b="1" dirty="0" smtClean="0">
                <a:solidFill>
                  <a:srgbClr val="00B2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EMA-B1-B2</a:t>
            </a: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3"/>
            <p:extLst/>
          </p:nvPr>
        </p:nvGraphicFramePr>
        <p:xfrm>
          <a:off x="3195145" y="1825625"/>
          <a:ext cx="5181600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1474532432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4521627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ar" sz="40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IOE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" sz="40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25٪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8847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ar" sz="40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" sz="40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25٪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75621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ar" sz="40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 / NTL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" sz="40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25٪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36524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ar" sz="40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دبليو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" sz="40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25٪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7622623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852448" y="5292052"/>
            <a:ext cx="7906407" cy="816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ar" sz="4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الأسبوع الثامن من كل وحدة</a:t>
            </a:r>
            <a:endParaRPr lang="tr-TR" sz="16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1552" y="4779264"/>
            <a:ext cx="2243328" cy="224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9465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8798"/>
            <a:ext cx="10515600" cy="726557"/>
          </a:xfrm>
        </p:spPr>
        <p:txBody>
          <a:bodyPr>
            <a:normAutofit/>
          </a:bodyPr>
          <a:lstStyle/>
          <a:p>
            <a:pPr algn="ctr"/>
            <a:r>
              <a:rPr lang="ar" b="1" dirty="0">
                <a:solidFill>
                  <a:srgbClr val="00B2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درجة تمرير الوحدة: 60</a:t>
            </a: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778" y="4301091"/>
            <a:ext cx="2243328" cy="2243328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1704C59-0443-4223-BE46-32DF518A863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914400" y="805355"/>
            <a:ext cx="10310070" cy="541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912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951" y="365126"/>
            <a:ext cx="11792607" cy="670573"/>
          </a:xfrm>
        </p:spPr>
        <p:txBody>
          <a:bodyPr>
            <a:normAutofit/>
          </a:bodyPr>
          <a:lstStyle/>
          <a:p>
            <a:pPr algn="ctr"/>
            <a:r>
              <a:rPr lang="ar" b="1" dirty="0">
                <a:solidFill>
                  <a:srgbClr val="00B2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نهاية العام</a:t>
            </a: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55973" y="1382944"/>
            <a:ext cx="11690561" cy="5262466"/>
          </a:xfrm>
        </p:spPr>
        <p:txBody>
          <a:bodyPr/>
          <a:lstStyle/>
          <a:p>
            <a:r>
              <a:rPr lang="ar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اختبار الكفاءة 40٪ </a:t>
            </a:r>
            <a:r>
              <a:rPr lang="ar" b="1" dirty="0">
                <a:solidFill>
                  <a:srgbClr val="54D9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ar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" b="1" dirty="0">
                <a:latin typeface="Calibri" panose="020F0502020204030204" pitchFamily="34" charset="0"/>
                <a:cs typeface="Calibri" panose="020F0502020204030204" pitchFamily="34" charset="0"/>
              </a:rPr>
              <a:t>متوسط الوزن 4 وحدات 60٪</a:t>
            </a:r>
            <a:r>
              <a:rPr lang="ar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ar" b="1" dirty="0">
                <a:solidFill>
                  <a:srgbClr val="54D9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ar" sz="4000" b="1" u="sng" dirty="0">
                <a:solidFill>
                  <a:srgbClr val="54D9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60 وما فوق</a:t>
            </a:r>
          </a:p>
          <a:p>
            <a:endParaRPr lang="tr-T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1552" y="4779264"/>
            <a:ext cx="2243328" cy="2243328"/>
          </a:xfrm>
          <a:prstGeom prst="rect">
            <a:avLst/>
          </a:prstGeom>
        </p:spPr>
      </p:pic>
      <p:graphicFrame>
        <p:nvGraphicFramePr>
          <p:cNvPr id="8" name="Chart 7"/>
          <p:cNvGraphicFramePr/>
          <p:nvPr>
            <p:extLst/>
          </p:nvPr>
        </p:nvGraphicFramePr>
        <p:xfrm>
          <a:off x="1418253" y="2467303"/>
          <a:ext cx="9237305" cy="3671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Dikdörtgen 3"/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4614672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390" y="200533"/>
            <a:ext cx="10515600" cy="941161"/>
          </a:xfrm>
        </p:spPr>
        <p:txBody>
          <a:bodyPr/>
          <a:lstStyle/>
          <a:p>
            <a:pPr algn="ctr"/>
            <a:r>
              <a:rPr lang="ar" b="1" dirty="0">
                <a:solidFill>
                  <a:srgbClr val="00B2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امتحان الكفاءة</a:t>
            </a: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3"/>
            <p:extLst/>
          </p:nvPr>
        </p:nvGraphicFramePr>
        <p:xfrm>
          <a:off x="1252508" y="1045080"/>
          <a:ext cx="9787813" cy="36889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867554">
                  <a:extLst>
                    <a:ext uri="{9D8B030D-6E8A-4147-A177-3AD203B41FA5}">
                      <a16:colId xmlns:a16="http://schemas.microsoft.com/office/drawing/2014/main" val="1662484317"/>
                    </a:ext>
                  </a:extLst>
                </a:gridCol>
                <a:gridCol w="2920259">
                  <a:extLst>
                    <a:ext uri="{9D8B030D-6E8A-4147-A177-3AD203B41FA5}">
                      <a16:colId xmlns:a16="http://schemas.microsoft.com/office/drawing/2014/main" val="2562555258"/>
                    </a:ext>
                  </a:extLst>
                </a:gridCol>
              </a:tblGrid>
              <a:tr h="737780">
                <a:tc>
                  <a:txBody>
                    <a:bodyPr/>
                    <a:lstStyle/>
                    <a:p>
                      <a:r>
                        <a:rPr lang="ar" sz="3200" b="1" dirty="0">
                          <a:solidFill>
                            <a:schemeClr val="tx1"/>
                          </a:solidFill>
                        </a:rPr>
                        <a:t>قراءة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" sz="3200" b="1" dirty="0">
                          <a:solidFill>
                            <a:schemeClr val="tx1"/>
                          </a:solidFill>
                        </a:rPr>
                        <a:t>35 </a:t>
                      </a:r>
                      <a:r>
                        <a:rPr lang="ar" sz="3200" b="1" dirty="0" err="1">
                          <a:solidFill>
                            <a:schemeClr val="tx1"/>
                          </a:solidFill>
                        </a:rPr>
                        <a:t>الاثنين</a:t>
                      </a:r>
                      <a:endParaRPr lang="tr-TR" sz="3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4253928"/>
                  </a:ext>
                </a:extLst>
              </a:tr>
              <a:tr h="737780">
                <a:tc>
                  <a:txBody>
                    <a:bodyPr/>
                    <a:lstStyle/>
                    <a:p>
                      <a:r>
                        <a:rPr lang="ar" sz="3200" b="1" dirty="0">
                          <a:solidFill>
                            <a:schemeClr val="tx1"/>
                          </a:solidFill>
                        </a:rPr>
                        <a:t>أثناء الاستماع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" sz="3200" b="1" dirty="0">
                          <a:solidFill>
                            <a:schemeClr val="tx1"/>
                          </a:solidFill>
                        </a:rPr>
                        <a:t>10 </a:t>
                      </a:r>
                      <a:r>
                        <a:rPr lang="ar" sz="3200" b="1" dirty="0" err="1">
                          <a:solidFill>
                            <a:schemeClr val="tx1"/>
                          </a:solidFill>
                        </a:rPr>
                        <a:t>الاثنين</a:t>
                      </a:r>
                      <a:endParaRPr lang="tr-TR" sz="3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9544795"/>
                  </a:ext>
                </a:extLst>
              </a:tr>
              <a:tr h="737780">
                <a:tc>
                  <a:txBody>
                    <a:bodyPr/>
                    <a:lstStyle/>
                    <a:p>
                      <a:r>
                        <a:rPr lang="ar" sz="3200" b="1" dirty="0">
                          <a:solidFill>
                            <a:schemeClr val="tx1"/>
                          </a:solidFill>
                        </a:rPr>
                        <a:t>تدوين الملاحظات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" sz="3200" b="1" dirty="0">
                          <a:solidFill>
                            <a:schemeClr val="tx1"/>
                          </a:solidFill>
                        </a:rPr>
                        <a:t>15 </a:t>
                      </a:r>
                      <a:r>
                        <a:rPr lang="ar" sz="3200" b="1" dirty="0" err="1">
                          <a:solidFill>
                            <a:schemeClr val="tx1"/>
                          </a:solidFill>
                        </a:rPr>
                        <a:t>الاثنين</a:t>
                      </a:r>
                      <a:endParaRPr lang="tr-TR" sz="3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4787456"/>
                  </a:ext>
                </a:extLst>
              </a:tr>
              <a:tr h="737780">
                <a:tc>
                  <a:txBody>
                    <a:bodyPr/>
                    <a:lstStyle/>
                    <a:p>
                      <a:r>
                        <a:rPr lang="ar" sz="3200" b="1" dirty="0">
                          <a:solidFill>
                            <a:schemeClr val="tx1"/>
                          </a:solidFill>
                        </a:rPr>
                        <a:t>تكلم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" sz="3200" b="1" dirty="0">
                          <a:solidFill>
                            <a:schemeClr val="tx1"/>
                          </a:solidFill>
                        </a:rPr>
                        <a:t>10 </a:t>
                      </a:r>
                      <a:r>
                        <a:rPr lang="ar" sz="3200" b="1" dirty="0" err="1">
                          <a:solidFill>
                            <a:schemeClr val="tx1"/>
                          </a:solidFill>
                        </a:rPr>
                        <a:t>الاثنين</a:t>
                      </a:r>
                      <a:endParaRPr lang="tr-TR" sz="3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0299871"/>
                  </a:ext>
                </a:extLst>
              </a:tr>
              <a:tr h="737780">
                <a:tc>
                  <a:txBody>
                    <a:bodyPr/>
                    <a:lstStyle/>
                    <a:p>
                      <a:r>
                        <a:rPr lang="ar" sz="3200" b="1" dirty="0">
                          <a:solidFill>
                            <a:schemeClr val="tx1"/>
                          </a:solidFill>
                        </a:rPr>
                        <a:t>جاري الكتابة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" sz="3200" b="1" dirty="0">
                          <a:solidFill>
                            <a:schemeClr val="tx1"/>
                          </a:solidFill>
                        </a:rPr>
                        <a:t>30 </a:t>
                      </a:r>
                      <a:r>
                        <a:rPr lang="ar" sz="3200" b="1" dirty="0" err="1">
                          <a:solidFill>
                            <a:schemeClr val="tx1"/>
                          </a:solidFill>
                        </a:rPr>
                        <a:t>الاثنين</a:t>
                      </a:r>
                      <a:endParaRPr lang="tr-TR" sz="3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5717645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4804" y="5071872"/>
            <a:ext cx="2243328" cy="224332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336483" y="4978362"/>
            <a:ext cx="924663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" sz="2800" b="1" dirty="0">
                <a:latin typeface="Calibri" panose="020F0502020204030204" pitchFamily="34" charset="0"/>
                <a:cs typeface="Calibri" panose="020F0502020204030204" pitchFamily="34" charset="0"/>
              </a:rPr>
              <a:t>درجة النجاح = 40٪ من نتيجة امتحان الكفاءة + 60٪ من المتوسط المرجح لجميع الوحدات.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ar" sz="2800" b="1" dirty="0">
                <a:latin typeface="Calibri" panose="020F0502020204030204" pitchFamily="34" charset="0"/>
                <a:cs typeface="Calibri" panose="020F0502020204030204" pitchFamily="34" charset="0"/>
              </a:rPr>
              <a:t>60 وما يزيد عن 100 = اجتياز</a:t>
            </a:r>
            <a:endParaRPr lang="tr-T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9464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241" y="365126"/>
            <a:ext cx="11271379" cy="931830"/>
          </a:xfrm>
        </p:spPr>
        <p:txBody>
          <a:bodyPr>
            <a:normAutofit/>
          </a:bodyPr>
          <a:lstStyle/>
          <a:p>
            <a:r>
              <a:rPr lang="ar-SA" b="1" dirty="0">
                <a:solidFill>
                  <a:srgbClr val="54D9DC"/>
                </a:solidFill>
              </a:rPr>
              <a:t>حالات خاصة حول درجة النجاح</a:t>
            </a:r>
            <a:endParaRPr lang="tr-TR" dirty="0">
              <a:solidFill>
                <a:srgbClr val="54D9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17241" y="1129003"/>
            <a:ext cx="11809941" cy="4926563"/>
          </a:xfrm>
        </p:spPr>
        <p:txBody>
          <a:bodyPr>
            <a:normAutofit/>
          </a:bodyPr>
          <a:lstStyle/>
          <a:p>
            <a:r>
              <a:rPr lang="ar-SA" dirty="0"/>
              <a:t/>
            </a:r>
            <a:br>
              <a:rPr lang="ar-SA" dirty="0"/>
            </a:br>
            <a:r>
              <a:rPr lang="ar-SA" b="1" dirty="0"/>
              <a:t>.إذا كان التقدير العام لـ 4 وحدات (بدون أي فشل) هو </a:t>
            </a:r>
            <a:r>
              <a:rPr lang="ar-SA" b="1" u="sng" dirty="0"/>
              <a:t>85</a:t>
            </a:r>
            <a:r>
              <a:rPr lang="ar-SA" b="1" dirty="0"/>
              <a:t> وما يزيد عن ذلك = لا يوجد امتحان الكفاءة- يمكن الذهاب الى الكلية بشكل </a:t>
            </a:r>
            <a:r>
              <a:rPr lang="ar-SA" b="1" dirty="0" smtClean="0"/>
              <a:t>مباشر</a:t>
            </a:r>
            <a:r>
              <a:rPr lang="ar-SA" dirty="0"/>
              <a:t/>
            </a:r>
            <a:br>
              <a:rPr lang="ar-SA" dirty="0"/>
            </a:br>
            <a:r>
              <a:rPr lang="ar-SA" dirty="0"/>
              <a:t/>
            </a:r>
            <a:br>
              <a:rPr lang="ar-SA" dirty="0"/>
            </a:br>
            <a:r>
              <a:rPr lang="ar-SA" dirty="0"/>
              <a:t/>
            </a:r>
            <a:br>
              <a:rPr lang="ar-SA" dirty="0"/>
            </a:br>
            <a:r>
              <a:rPr lang="ar-SA" dirty="0"/>
              <a:t/>
            </a:r>
            <a:br>
              <a:rPr lang="ar-SA" dirty="0"/>
            </a:br>
            <a:r>
              <a:rPr lang="ar-SA" b="1" dirty="0"/>
              <a:t>.</a:t>
            </a:r>
            <a:r>
              <a:rPr lang="tr-TR" b="1" dirty="0"/>
              <a:t>B2 </a:t>
            </a:r>
            <a:r>
              <a:rPr lang="ar-SA" b="1" dirty="0"/>
              <a:t>و </a:t>
            </a:r>
            <a:r>
              <a:rPr lang="tr-TR" b="1" dirty="0"/>
              <a:t>B1 </a:t>
            </a:r>
            <a:r>
              <a:rPr lang="ar-SA" b="1" dirty="0"/>
              <a:t>هذه الحالة </a:t>
            </a:r>
            <a:r>
              <a:rPr lang="ar-SA" b="1" dirty="0" smtClean="0"/>
              <a:t>خاصة </a:t>
            </a:r>
            <a:r>
              <a:rPr lang="ar-SA" b="1" dirty="0"/>
              <a:t>مخصصة فقط لطلاب المستوى </a:t>
            </a:r>
            <a:endParaRPr lang="ar-SA" dirty="0"/>
          </a:p>
          <a:p>
            <a:pPr marL="0" indent="0">
              <a:buNone/>
            </a:pPr>
            <a:endParaRPr lang="tr-T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2222" y="5003199"/>
            <a:ext cx="2243328" cy="2243328"/>
          </a:xfrm>
          <a:prstGeom prst="rect">
            <a:avLst/>
          </a:prstGeom>
        </p:spPr>
      </p:pic>
      <p:pic>
        <p:nvPicPr>
          <p:cNvPr id="6" name="Picture 2" descr="http://images.clipartlogo.com/files/images/18/180956/thumbs-up-smiley_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803" y="3207362"/>
            <a:ext cx="1630645" cy="1630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16745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54D9DC"/>
                </a:solidFill>
              </a:rPr>
              <a:t>C1 </a:t>
            </a:r>
            <a:r>
              <a:rPr lang="ar-SA" b="1" dirty="0" smtClean="0">
                <a:solidFill>
                  <a:srgbClr val="54D9DC"/>
                </a:solidFill>
              </a:rPr>
              <a:t>حالة </a:t>
            </a:r>
            <a:r>
              <a:rPr lang="ar-SA" b="1" dirty="0">
                <a:solidFill>
                  <a:srgbClr val="54D9DC"/>
                </a:solidFill>
              </a:rPr>
              <a:t>خاصة </a:t>
            </a:r>
            <a:r>
              <a:rPr lang="ar-SA" b="1" dirty="0" smtClean="0">
                <a:solidFill>
                  <a:srgbClr val="54D9DC"/>
                </a:solidFill>
              </a:rPr>
              <a:t>حول</a:t>
            </a:r>
            <a:endParaRPr lang="en-US" dirty="0">
              <a:solidFill>
                <a:srgbClr val="54D9DC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211756" y="1825625"/>
            <a:ext cx="11502189" cy="4351338"/>
          </a:xfrm>
        </p:spPr>
        <p:txBody>
          <a:bodyPr>
            <a:normAutofit/>
          </a:bodyPr>
          <a:lstStyle/>
          <a:p>
            <a:r>
              <a:rPr lang="ar-SA" dirty="0"/>
              <a:t/>
            </a:r>
            <a:br>
              <a:rPr lang="ar-SA" dirty="0"/>
            </a:br>
            <a:r>
              <a:rPr lang="ar-SA" b="1" dirty="0"/>
              <a:t>  لوحدتين.  </a:t>
            </a:r>
            <a:r>
              <a:rPr lang="tr-TR" b="1" dirty="0"/>
              <a:t>C1 </a:t>
            </a:r>
            <a:r>
              <a:rPr lang="ar-SA" b="1" dirty="0"/>
              <a:t>إذا كان التقدير العام لوحدتين (بدون أي رسوب) هو </a:t>
            </a:r>
            <a:r>
              <a:rPr lang="ar-SA" b="1" u="sng" dirty="0"/>
              <a:t>85</a:t>
            </a:r>
            <a:r>
              <a:rPr lang="ar-SA" b="1" dirty="0"/>
              <a:t> وما فوق = يمكن للطلاب دراسة مستوى</a:t>
            </a:r>
            <a:endParaRPr lang="ar-SA" dirty="0"/>
          </a:p>
          <a:p>
            <a:r>
              <a:rPr lang="ar-SA" dirty="0"/>
              <a:t/>
            </a:r>
            <a:br>
              <a:rPr lang="ar-SA" dirty="0"/>
            </a:br>
            <a:r>
              <a:rPr lang="ar-SA" b="1" dirty="0"/>
              <a:t>.</a:t>
            </a:r>
            <a:r>
              <a:rPr lang="tr-TR" b="1" dirty="0"/>
              <a:t>B2 </a:t>
            </a:r>
            <a:r>
              <a:rPr lang="ar-SA" b="1" dirty="0"/>
              <a:t>و </a:t>
            </a:r>
            <a:r>
              <a:rPr lang="tr-TR" b="1" dirty="0"/>
              <a:t>B1 </a:t>
            </a:r>
            <a:r>
              <a:rPr lang="ar-SA" b="1" dirty="0"/>
              <a:t>هذه الحالة الخاصة مخصصة فقط لطلاب المستوى </a:t>
            </a:r>
            <a:endParaRPr lang="ar-SA" dirty="0"/>
          </a:p>
          <a:p>
            <a:pPr marL="0" indent="0">
              <a:buNone/>
            </a:pPr>
            <a:r>
              <a:rPr lang="ar-SA" dirty="0"/>
              <a:t/>
            </a:r>
            <a:br>
              <a:rPr lang="ar-SA" dirty="0"/>
            </a:br>
            <a:r>
              <a:rPr lang="ar-SA" dirty="0"/>
              <a:t/>
            </a:r>
            <a:br>
              <a:rPr lang="ar-SA" dirty="0"/>
            </a:br>
            <a:r>
              <a:rPr lang="ar-SA" dirty="0"/>
              <a:t/>
            </a:r>
            <a:br>
              <a:rPr lang="ar-SA" dirty="0"/>
            </a:br>
            <a:r>
              <a:rPr lang="ar-SA" dirty="0"/>
              <a:t/>
            </a:r>
            <a:br>
              <a:rPr lang="ar-SA" dirty="0"/>
            </a:b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0079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/>
          <p:cNvSpPr>
            <a:spLocks noGrp="1"/>
          </p:cNvSpPr>
          <p:nvPr>
            <p:ph type="title"/>
          </p:nvPr>
        </p:nvSpPr>
        <p:spPr>
          <a:xfrm>
            <a:off x="1213033" y="94510"/>
            <a:ext cx="10364451" cy="699817"/>
          </a:xfrm>
        </p:spPr>
        <p:txBody>
          <a:bodyPr>
            <a:normAutofit/>
          </a:bodyPr>
          <a:lstStyle/>
          <a:p>
            <a:r>
              <a:rPr lang="ar-SA" b="1" dirty="0">
                <a:solidFill>
                  <a:srgbClr val="54D9DC"/>
                </a:solidFill>
              </a:rPr>
              <a:t> الوحدة 3 و 4  - </a:t>
            </a:r>
            <a:r>
              <a:rPr lang="tr-TR" b="1" dirty="0">
                <a:solidFill>
                  <a:srgbClr val="54D9DC"/>
                </a:solidFill>
              </a:rPr>
              <a:t>C1  </a:t>
            </a:r>
            <a:r>
              <a:rPr lang="ar-SA" b="1" dirty="0">
                <a:solidFill>
                  <a:srgbClr val="54D9DC"/>
                </a:solidFill>
              </a:rPr>
              <a:t>المستوى  </a:t>
            </a:r>
            <a:endParaRPr lang="en-US" sz="4000" b="1" dirty="0">
              <a:solidFill>
                <a:srgbClr val="54D9D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392220" y="794327"/>
            <a:ext cx="10364450" cy="5969163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tr-TR" dirty="0"/>
              <a:t>.TOEFL IBT </a:t>
            </a:r>
            <a:r>
              <a:rPr lang="ar-SA" dirty="0"/>
              <a:t>التحضير لاختبار</a:t>
            </a:r>
          </a:p>
          <a:p>
            <a:pPr marL="457200" indent="-457200">
              <a:buFont typeface="+mj-lt"/>
              <a:buAutoNum type="arabicPeriod"/>
            </a:pPr>
            <a:r>
              <a:rPr lang="ar-SA" dirty="0"/>
              <a:t>تلخيص الكتابة الأكاديمية.</a:t>
            </a:r>
          </a:p>
          <a:p>
            <a:pPr marL="457200" indent="-457200">
              <a:buFont typeface="+mj-lt"/>
              <a:buAutoNum type="arabicPeriod"/>
            </a:pPr>
            <a:r>
              <a:rPr lang="ar-SA" dirty="0"/>
              <a:t>كتابة التقارير.</a:t>
            </a:r>
          </a:p>
          <a:p>
            <a:pPr marL="457200" indent="-457200">
              <a:buFont typeface="+mj-lt"/>
              <a:buAutoNum type="arabicPeriod"/>
            </a:pPr>
            <a:r>
              <a:rPr lang="ar-SA" dirty="0"/>
              <a:t>نصوص ال</a:t>
            </a:r>
            <a:r>
              <a:rPr lang="ar-SA" dirty="0" smtClean="0"/>
              <a:t>أكاديمية</a:t>
            </a:r>
            <a:r>
              <a:rPr lang="ar-SA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ar-SA" dirty="0"/>
              <a:t>التقارير الأكاديمية.</a:t>
            </a:r>
          </a:p>
          <a:p>
            <a:pPr marL="457200" indent="-457200">
              <a:buFont typeface="+mj-lt"/>
              <a:buAutoNum type="arabicPeriod"/>
            </a:pPr>
            <a:r>
              <a:rPr lang="ar-SA" dirty="0"/>
              <a:t>العبارات القياسية والكلمات المحيرة.</a:t>
            </a:r>
          </a:p>
          <a:p>
            <a:pPr marL="457200" indent="-457200">
              <a:buFont typeface="+mj-lt"/>
              <a:buAutoNum type="arabicPeriod"/>
            </a:pPr>
            <a:r>
              <a:rPr lang="ar-SA" dirty="0"/>
              <a:t>أشباه الجمل الفعلية.</a:t>
            </a:r>
          </a:p>
          <a:p>
            <a:pPr marL="457200" indent="-457200">
              <a:buFont typeface="+mj-lt"/>
              <a:buAutoNum type="arabicPeriod"/>
            </a:pPr>
            <a:r>
              <a:rPr lang="ar-SA" dirty="0"/>
              <a:t>الأسماء / الأفعال / الصفات + حروف الجر.</a:t>
            </a:r>
          </a:p>
          <a:p>
            <a:pPr marL="457200" indent="-457200">
              <a:buFont typeface="+mj-lt"/>
              <a:buAutoNum type="arabicPeriod"/>
            </a:pPr>
            <a:r>
              <a:rPr lang="ar-SA" dirty="0"/>
              <a:t>أدوات ربط الكلمات.</a:t>
            </a:r>
          </a:p>
          <a:p>
            <a:pPr marL="457200" indent="-457200">
              <a:buFont typeface="+mj-lt"/>
              <a:buAutoNum type="arabicPeriod"/>
            </a:pPr>
            <a:r>
              <a:rPr lang="ar-SA" dirty="0"/>
              <a:t>كيفية المناقشة.</a:t>
            </a:r>
          </a:p>
          <a:p>
            <a:pPr marL="457200" indent="-457200">
              <a:buFont typeface="+mj-lt"/>
              <a:buAutoNum type="arabicPeriod"/>
            </a:pPr>
            <a:r>
              <a:rPr lang="ar-SA" dirty="0"/>
              <a:t>.</a:t>
            </a:r>
            <a:r>
              <a:rPr lang="tr-TR" dirty="0"/>
              <a:t>TOEFL IBT  </a:t>
            </a:r>
            <a:r>
              <a:rPr lang="ar-SA" dirty="0"/>
              <a:t>اختبارات</a:t>
            </a:r>
          </a:p>
          <a:p>
            <a:pPr marL="457200" indent="-457200">
              <a:buFont typeface="+mj-lt"/>
              <a:buAutoNum type="arabicPeriod"/>
            </a:pPr>
            <a:r>
              <a:rPr lang="ar-SA" dirty="0"/>
              <a:t>كلمات المفردات (500 كلمة). </a:t>
            </a:r>
            <a:r>
              <a:rPr lang="tr-TR" dirty="0"/>
              <a:t>TOEFL IBT </a:t>
            </a:r>
          </a:p>
          <a:p>
            <a:pPr marL="457200" indent="-457200">
              <a:buFont typeface="+mj-lt"/>
              <a:buAutoNum type="arabicPeriod"/>
            </a:pPr>
            <a:r>
              <a:rPr lang="tr-TR" dirty="0"/>
              <a:t> </a:t>
            </a:r>
            <a:r>
              <a:rPr lang="ar-SA" dirty="0"/>
              <a:t>تتضمن جميع المهارات.</a:t>
            </a:r>
            <a:r>
              <a:rPr lang="tr-TR" dirty="0"/>
              <a:t>TOEFL IBT </a:t>
            </a:r>
            <a:r>
              <a:rPr lang="ar-SA" dirty="0"/>
              <a:t>الاختبارات المصغره ل </a:t>
            </a:r>
            <a:br>
              <a:rPr lang="ar-SA" dirty="0"/>
            </a:b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1482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4781885"/>
              </p:ext>
            </p:extLst>
          </p:nvPr>
        </p:nvGraphicFramePr>
        <p:xfrm>
          <a:off x="612933" y="504332"/>
          <a:ext cx="10915037" cy="5961783"/>
        </p:xfrm>
        <a:graphic>
          <a:graphicData uri="http://schemas.openxmlformats.org/drawingml/2006/table">
            <a:tbl>
              <a:tblPr/>
              <a:tblGrid>
                <a:gridCol w="1878734">
                  <a:extLst>
                    <a:ext uri="{9D8B030D-6E8A-4147-A177-3AD203B41FA5}">
                      <a16:colId xmlns:a16="http://schemas.microsoft.com/office/drawing/2014/main" val="3275097630"/>
                    </a:ext>
                  </a:extLst>
                </a:gridCol>
                <a:gridCol w="2715997">
                  <a:extLst>
                    <a:ext uri="{9D8B030D-6E8A-4147-A177-3AD203B41FA5}">
                      <a16:colId xmlns:a16="http://schemas.microsoft.com/office/drawing/2014/main" val="4081018610"/>
                    </a:ext>
                  </a:extLst>
                </a:gridCol>
                <a:gridCol w="2072733">
                  <a:extLst>
                    <a:ext uri="{9D8B030D-6E8A-4147-A177-3AD203B41FA5}">
                      <a16:colId xmlns:a16="http://schemas.microsoft.com/office/drawing/2014/main" val="3081494683"/>
                    </a:ext>
                  </a:extLst>
                </a:gridCol>
                <a:gridCol w="2920206">
                  <a:extLst>
                    <a:ext uri="{9D8B030D-6E8A-4147-A177-3AD203B41FA5}">
                      <a16:colId xmlns:a16="http://schemas.microsoft.com/office/drawing/2014/main" val="573784789"/>
                    </a:ext>
                  </a:extLst>
                </a:gridCol>
                <a:gridCol w="1327367">
                  <a:extLst>
                    <a:ext uri="{9D8B030D-6E8A-4147-A177-3AD203B41FA5}">
                      <a16:colId xmlns:a16="http://schemas.microsoft.com/office/drawing/2014/main" val="1388470894"/>
                    </a:ext>
                  </a:extLst>
                </a:gridCol>
              </a:tblGrid>
              <a:tr h="796458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الامتحانات</a:t>
                      </a:r>
                      <a:endParaRPr lang="ar-SA" sz="1100" dirty="0">
                        <a:effectLst/>
                      </a:endParaRPr>
                    </a:p>
                    <a:p>
                      <a:pPr fontAlgn="ctr"/>
                      <a:r>
                        <a:rPr lang="ar-SA" sz="1100" dirty="0">
                          <a:effectLst/>
                        </a:rPr>
                        <a:t/>
                      </a:r>
                      <a:br>
                        <a:rPr lang="ar-SA" sz="1100" dirty="0">
                          <a:effectLst/>
                        </a:rPr>
                      </a:br>
                      <a:endParaRPr lang="ar-SA" sz="1100" dirty="0">
                        <a:effectLst/>
                      </a:endParaRPr>
                    </a:p>
                  </a:txBody>
                  <a:tcPr marL="28685" marR="28685" marT="27538" marB="27538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لأشباه الجمل الفعلية  </a:t>
                      </a:r>
                      <a:r>
                        <a:rPr lang="tr-T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TOEFL </a:t>
                      </a:r>
                      <a:r>
                        <a:rPr lang="ar-SA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مفردات</a:t>
                      </a:r>
                      <a:endParaRPr lang="ar-SA" sz="1100">
                        <a:effectLst/>
                      </a:endParaRPr>
                    </a:p>
                  </a:txBody>
                  <a:tcPr marL="28685" marR="28685" marT="27538" marB="27538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المحادثة</a:t>
                      </a:r>
                      <a:endParaRPr lang="ar-SA" sz="1100">
                        <a:effectLst/>
                      </a:endParaRPr>
                    </a:p>
                  </a:txBody>
                  <a:tcPr marL="28685" marR="28685" marT="27538" marB="2753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كتابة أكاديمية، النصوص ، التقارير ، </a:t>
                      </a:r>
                      <a:r>
                        <a:rPr lang="tr-T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TOEFL </a:t>
                      </a:r>
                      <a:r>
                        <a:rPr lang="ar-SA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التحضيري</a:t>
                      </a:r>
                      <a:endParaRPr lang="ar-SA" sz="1100">
                        <a:effectLst/>
                      </a:endParaRPr>
                    </a:p>
                  </a:txBody>
                  <a:tcPr marL="28685" marR="28685" marT="27538" marB="2753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C-1-</a:t>
                      </a:r>
                      <a:endParaRPr lang="tr-TR" sz="1100">
                        <a:effectLst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ar-SA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الوحدة 1</a:t>
                      </a:r>
                      <a:endParaRPr lang="ar-SA" sz="1100">
                        <a:effectLst/>
                      </a:endParaRPr>
                    </a:p>
                  </a:txBody>
                  <a:tcPr marL="28685" marR="28685" marT="27538" marB="2753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023516"/>
                  </a:ext>
                </a:extLst>
              </a:tr>
              <a:tr h="1341855">
                <a:tc>
                  <a:txBody>
                    <a:bodyPr/>
                    <a:lstStyle/>
                    <a:p>
                      <a:pPr fontAlgn="ctr"/>
                      <a:r>
                        <a:rPr lang="tr-TR" sz="1100" dirty="0">
                          <a:effectLst/>
                        </a:rPr>
                        <a:t> </a:t>
                      </a:r>
                    </a:p>
                  </a:txBody>
                  <a:tcPr marL="28685" marR="28685" marT="27538" marB="27538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1-3 /24 الصفحات</a:t>
                      </a:r>
                      <a:endParaRPr lang="ar-SA" sz="1100">
                        <a:effectLst/>
                      </a:endParaRPr>
                    </a:p>
                  </a:txBody>
                  <a:tcPr marL="28685" marR="28685" marT="27538" marB="27538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التعبيرات القياسية والكلمات المربكة</a:t>
                      </a:r>
                      <a:endParaRPr lang="ar-SA" sz="1100">
                        <a:effectLst/>
                      </a:endParaRPr>
                    </a:p>
                  </a:txBody>
                  <a:tcPr marL="28685" marR="28685" marT="27538" marB="27538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الغرض من الكتابة الأكاديمية</a:t>
                      </a:r>
                      <a:endParaRPr lang="ar-SA" sz="1100">
                        <a:effectLst/>
                      </a:endParaRPr>
                    </a:p>
                    <a:p>
                      <a:pPr algn="ctr" rtl="0" font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ar-S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مميزات الكتابة الأكاديمية</a:t>
                      </a:r>
                      <a:endParaRPr lang="ar-SA" sz="1100">
                        <a:effectLst/>
                      </a:endParaRPr>
                    </a:p>
                    <a:p>
                      <a:pPr algn="ctr" rtl="0" font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ar-S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الجزء 1 عملية الكتابة = من الصفحات 3 - إلى 90</a:t>
                      </a:r>
                      <a:endParaRPr lang="ar-SA" sz="1100">
                        <a:effectLst/>
                      </a:endParaRPr>
                    </a:p>
                    <a:p>
                      <a:pPr fontAlgn="ctr"/>
                      <a:r>
                        <a:rPr lang="ar-SA" sz="1100">
                          <a:effectLst/>
                        </a:rPr>
                        <a:t/>
                      </a:r>
                      <a:br>
                        <a:rPr lang="ar-SA" sz="1100">
                          <a:effectLst/>
                        </a:rPr>
                      </a:br>
                      <a:endParaRPr lang="ar-SA" sz="1100">
                        <a:effectLst/>
                      </a:endParaRPr>
                    </a:p>
                  </a:txBody>
                  <a:tcPr marL="28685" marR="28685" marT="27538" marB="27538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الأسبوع الأول</a:t>
                      </a:r>
                      <a:endParaRPr lang="ar-SA" sz="1100">
                        <a:effectLst/>
                      </a:endParaRPr>
                    </a:p>
                  </a:txBody>
                  <a:tcPr marL="28685" marR="28685" marT="27538" marB="2753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664502"/>
                  </a:ext>
                </a:extLst>
              </a:tr>
              <a:tr h="606743">
                <a:tc>
                  <a:txBody>
                    <a:bodyPr/>
                    <a:lstStyle/>
                    <a:p>
                      <a:pPr fontAlgn="ctr"/>
                      <a:r>
                        <a:rPr lang="tr-TR" sz="1100">
                          <a:effectLst/>
                        </a:rPr>
                        <a:t> </a:t>
                      </a:r>
                    </a:p>
                  </a:txBody>
                  <a:tcPr marL="28685" marR="28685" marT="27538" marB="27538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4-6 /24 الصفحات</a:t>
                      </a:r>
                      <a:endParaRPr lang="ar-SA" sz="1100" dirty="0">
                        <a:effectLst/>
                      </a:endParaRPr>
                    </a:p>
                  </a:txBody>
                  <a:tcPr marL="28685" marR="28685" marT="27538" marB="27538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أشباه الجمل الفعلية</a:t>
                      </a:r>
                      <a:endParaRPr lang="ar-SA" sz="1100">
                        <a:effectLst/>
                      </a:endParaRPr>
                    </a:p>
                  </a:txBody>
                  <a:tcPr marL="28685" marR="28685" marT="27538" marB="27538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نصوص أكاديمية مقالات، قراءة القوائم </a:t>
                      </a:r>
                      <a:endParaRPr lang="ar-SA" sz="1100">
                        <a:effectLst/>
                      </a:endParaRPr>
                    </a:p>
                    <a:p>
                      <a:pPr algn="ctr" rtl="0" font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ar-S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الجزء 1 - عملية الكتابة = الصفحات 3-90</a:t>
                      </a:r>
                      <a:endParaRPr lang="ar-SA" sz="1100">
                        <a:effectLst/>
                      </a:endParaRPr>
                    </a:p>
                  </a:txBody>
                  <a:tcPr marL="28685" marR="28685" marT="27538" marB="27538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الأسبوع الثاني</a:t>
                      </a:r>
                      <a:endParaRPr lang="ar-SA" sz="1100">
                        <a:effectLst/>
                      </a:endParaRPr>
                    </a:p>
                  </a:txBody>
                  <a:tcPr marL="28685" marR="28685" marT="27538" marB="2753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7075477"/>
                  </a:ext>
                </a:extLst>
              </a:tr>
              <a:tr h="702845">
                <a:tc>
                  <a:txBody>
                    <a:bodyPr/>
                    <a:lstStyle/>
                    <a:p>
                      <a:pPr fontAlgn="ctr"/>
                      <a:r>
                        <a:rPr lang="tr-TR" sz="1100">
                          <a:effectLst/>
                        </a:rPr>
                        <a:t> </a:t>
                      </a:r>
                    </a:p>
                  </a:txBody>
                  <a:tcPr marL="28685" marR="28685" marT="27538" marB="27538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7-9 /24 الصفحات</a:t>
                      </a:r>
                      <a:endParaRPr lang="ar-SA" sz="1100">
                        <a:effectLst/>
                      </a:endParaRPr>
                    </a:p>
                  </a:txBody>
                  <a:tcPr marL="28685" marR="28685" marT="27538" marB="27538" anchor="b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الأسماء / الأفعال / الصفات + حروف الجر</a:t>
                      </a:r>
                      <a:endParaRPr lang="ar-SA" sz="1100">
                        <a:effectLst/>
                      </a:endParaRPr>
                    </a:p>
                  </a:txBody>
                  <a:tcPr marL="28685" marR="28685" marT="27538" marB="27538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كتابة التقارير </a:t>
                      </a:r>
                      <a:endParaRPr lang="ar-SA" sz="1100">
                        <a:effectLst/>
                      </a:endParaRPr>
                    </a:p>
                    <a:p>
                      <a:pPr marL="228600" algn="ctr" rtl="0" fontAlgn="b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ar-S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الجزء 4 - نماذج الكتابة = الصفحات 247-274</a:t>
                      </a:r>
                      <a:endParaRPr lang="ar-SA" sz="1100">
                        <a:effectLst/>
                      </a:endParaRPr>
                    </a:p>
                  </a:txBody>
                  <a:tcPr marL="28685" marR="28685" marT="27538" marB="27538" anchor="b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الأسبوع الثالث </a:t>
                      </a:r>
                      <a:endParaRPr lang="ar-SA" sz="1100">
                        <a:effectLst/>
                      </a:endParaRPr>
                    </a:p>
                  </a:txBody>
                  <a:tcPr marL="28685" marR="28685" marT="27538" marB="2753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3255671"/>
                  </a:ext>
                </a:extLst>
              </a:tr>
              <a:tr h="702845">
                <a:tc>
                  <a:txBody>
                    <a:bodyPr/>
                    <a:lstStyle/>
                    <a:p>
                      <a:pPr fontAlgn="ctr"/>
                      <a:r>
                        <a:rPr lang="tr-TR" sz="1100">
                          <a:effectLst/>
                        </a:rPr>
                        <a:t> </a:t>
                      </a:r>
                    </a:p>
                  </a:txBody>
                  <a:tcPr marL="28685" marR="28685" marT="27538" marB="27538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10-12 /24 الصفحات</a:t>
                      </a:r>
                      <a:endParaRPr lang="ar-SA" sz="1100">
                        <a:effectLst/>
                      </a:endParaRPr>
                    </a:p>
                  </a:txBody>
                  <a:tcPr marL="28685" marR="28685" marT="27538" marB="27538" anchor="b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أدوات ربط الكلمات</a:t>
                      </a:r>
                      <a:endParaRPr lang="ar-SA" sz="1100">
                        <a:effectLst/>
                      </a:endParaRPr>
                    </a:p>
                  </a:txBody>
                  <a:tcPr marL="28685" marR="28685" marT="27538" marB="27538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كتابة تقارير الطالب الخاصة </a:t>
                      </a:r>
                      <a:endParaRPr lang="ar-SA" sz="1100">
                        <a:effectLst/>
                      </a:endParaRPr>
                    </a:p>
                    <a:p>
                      <a:pPr marL="228600" algn="ctr" rtl="0" fontAlgn="b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ar-S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الجزء 4 - نماذج الكتابة = الصفحات 247-274</a:t>
                      </a:r>
                      <a:endParaRPr lang="ar-SA" sz="1100">
                        <a:effectLst/>
                      </a:endParaRPr>
                    </a:p>
                  </a:txBody>
                  <a:tcPr marL="28685" marR="28685" marT="27538" marB="27538" anchor="b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الأسبوع الرابع </a:t>
                      </a:r>
                      <a:endParaRPr lang="ar-SA" sz="1100">
                        <a:effectLst/>
                      </a:endParaRPr>
                    </a:p>
                  </a:txBody>
                  <a:tcPr marL="28685" marR="28685" marT="27538" marB="2753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6889449"/>
                  </a:ext>
                </a:extLst>
              </a:tr>
              <a:tr h="514812">
                <a:tc>
                  <a:txBody>
                    <a:bodyPr/>
                    <a:lstStyle/>
                    <a:p>
                      <a:pPr fontAlgn="ctr"/>
                      <a:r>
                        <a:rPr lang="tr-TR" sz="1100">
                          <a:effectLst/>
                        </a:rPr>
                        <a:t> </a:t>
                      </a:r>
                    </a:p>
                  </a:txBody>
                  <a:tcPr marL="28685" marR="28685" marT="27538" marB="27538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13-15 /24 الصفحات</a:t>
                      </a:r>
                      <a:endParaRPr lang="ar-SA" sz="1100">
                        <a:effectLst/>
                      </a:endParaRPr>
                    </a:p>
                  </a:txBody>
                  <a:tcPr marL="28685" marR="28685" marT="27538" marB="27538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كيفية المناقشة</a:t>
                      </a:r>
                      <a:endParaRPr lang="ar-SA" sz="1100">
                        <a:effectLst/>
                      </a:endParaRPr>
                    </a:p>
                  </a:txBody>
                  <a:tcPr marL="28685" marR="28685" marT="27538" marB="27538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TOEFL IBT </a:t>
                      </a:r>
                      <a:r>
                        <a:rPr lang="ar-S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هيكل امتحان</a:t>
                      </a:r>
                      <a:endParaRPr lang="ar-SA" sz="1100">
                        <a:effectLst/>
                      </a:endParaRPr>
                    </a:p>
                  </a:txBody>
                  <a:tcPr marL="28685" marR="28685" marT="27538" marB="27538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الأسبوع الخامس </a:t>
                      </a:r>
                      <a:endParaRPr lang="ar-SA" sz="1100">
                        <a:effectLst/>
                      </a:endParaRPr>
                    </a:p>
                  </a:txBody>
                  <a:tcPr marL="28685" marR="28685" marT="27538" marB="2753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2709201"/>
                  </a:ext>
                </a:extLst>
              </a:tr>
              <a:tr h="459654">
                <a:tc>
                  <a:txBody>
                    <a:bodyPr/>
                    <a:lstStyle/>
                    <a:p>
                      <a:pPr fontAlgn="ctr"/>
                      <a:r>
                        <a:rPr lang="tr-TR" sz="1100">
                          <a:effectLst/>
                        </a:rPr>
                        <a:t> </a:t>
                      </a:r>
                    </a:p>
                  </a:txBody>
                  <a:tcPr marL="28685" marR="28685" marT="27538" marB="27538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لأشباه الجمل الفعلية اختبار تدريبي</a:t>
                      </a:r>
                      <a:endParaRPr lang="ar-SA" sz="1100">
                        <a:effectLst/>
                      </a:endParaRPr>
                    </a:p>
                  </a:txBody>
                  <a:tcPr marL="28685" marR="28685" marT="27538" marB="27538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 b="0" i="0" u="none" strike="noStrike">
                          <a:solidFill>
                            <a:srgbClr val="000000"/>
                          </a:solidFill>
                          <a:effectLst/>
                          <a:latin typeface="Twentieth Century"/>
                        </a:rPr>
                        <a:t>المناقشة</a:t>
                      </a:r>
                      <a:endParaRPr lang="ar-SA" sz="1100">
                        <a:effectLst/>
                      </a:endParaRPr>
                    </a:p>
                  </a:txBody>
                  <a:tcPr marL="28685" marR="28685" marT="27538" marB="27538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TOEFL IBT </a:t>
                      </a:r>
                      <a:r>
                        <a:rPr lang="ar-S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التحضير للقراءة</a:t>
                      </a:r>
                      <a:endParaRPr lang="ar-SA" sz="1100">
                        <a:effectLst/>
                      </a:endParaRPr>
                    </a:p>
                  </a:txBody>
                  <a:tcPr marL="28685" marR="28685" marT="27538" marB="27538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الأسبوع السادس</a:t>
                      </a:r>
                      <a:endParaRPr lang="ar-SA" sz="1100">
                        <a:effectLst/>
                      </a:endParaRPr>
                    </a:p>
                  </a:txBody>
                  <a:tcPr marL="28685" marR="28685" marT="27538" marB="2753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5633183"/>
                  </a:ext>
                </a:extLst>
              </a:tr>
              <a:tr h="441268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المشروع</a:t>
                      </a:r>
                      <a:endParaRPr lang="ar-SA" sz="1100">
                        <a:effectLst/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قراءة </a:t>
                      </a:r>
                      <a:r>
                        <a:rPr lang="ar-SA" sz="1100" b="0" i="0" u="none" strike="noStrike">
                          <a:solidFill>
                            <a:srgbClr val="000000"/>
                          </a:solidFill>
                          <a:effectLst/>
                          <a:latin typeface="Twentieth Century"/>
                        </a:rPr>
                        <a:t>الاختبار المصغر</a:t>
                      </a:r>
                      <a:endParaRPr lang="ar-SA" sz="1100">
                        <a:effectLst/>
                      </a:endParaRPr>
                    </a:p>
                  </a:txBody>
                  <a:tcPr marL="17211" marR="17211" marT="27538" marB="27538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 b="0" i="0" u="none" strike="noStrike">
                          <a:solidFill>
                            <a:srgbClr val="000000"/>
                          </a:solidFill>
                          <a:effectLst/>
                          <a:latin typeface="Twentieth Century"/>
                        </a:rPr>
                        <a:t>لأشباه الجمل الفعلية اختبار تدريبي</a:t>
                      </a:r>
                      <a:endParaRPr lang="ar-SA" sz="1100">
                        <a:effectLst/>
                      </a:endParaRPr>
                    </a:p>
                  </a:txBody>
                  <a:tcPr marL="17211" marR="17211" marT="27538" marB="27538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 b="0" i="0" u="none" strike="noStrike">
                          <a:solidFill>
                            <a:srgbClr val="000000"/>
                          </a:solidFill>
                          <a:effectLst/>
                          <a:latin typeface="Twentieth Century"/>
                        </a:rPr>
                        <a:t>المناقشة</a:t>
                      </a:r>
                      <a:endParaRPr lang="ar-SA" sz="1100">
                        <a:effectLst/>
                      </a:endParaRPr>
                    </a:p>
                  </a:txBody>
                  <a:tcPr marL="17211" marR="17211" marT="27538" marB="27538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TOEFL IBT </a:t>
                      </a:r>
                      <a:r>
                        <a:rPr lang="ar-S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التحضير للقراءة </a:t>
                      </a:r>
                      <a:endParaRPr lang="ar-SA" sz="1100">
                        <a:effectLst/>
                      </a:endParaRPr>
                    </a:p>
                  </a:txBody>
                  <a:tcPr marL="17211" marR="17211" marT="27538" marB="27538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الأسبوع السابع</a:t>
                      </a:r>
                      <a:endParaRPr lang="ar-SA" sz="1100">
                        <a:effectLst/>
                      </a:endParaRPr>
                    </a:p>
                  </a:txBody>
                  <a:tcPr marL="17211" marR="17211" marT="27538" marB="2753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6813404"/>
                  </a:ext>
                </a:extLst>
              </a:tr>
              <a:tr h="395303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المشروع</a:t>
                      </a:r>
                      <a:endParaRPr lang="ar-SA" sz="1100">
                        <a:effectLst/>
                      </a:endParaRPr>
                    </a:p>
                  </a:txBody>
                  <a:tcPr marL="28685" marR="28685" marT="27538" marB="27538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 b="0" i="0" u="none" strike="noStrike">
                          <a:solidFill>
                            <a:srgbClr val="000000"/>
                          </a:solidFill>
                          <a:effectLst/>
                          <a:latin typeface="Twentieth Century"/>
                        </a:rPr>
                        <a:t>لأشباه الجمل الفعلية اختبار تدريبي</a:t>
                      </a:r>
                      <a:endParaRPr lang="ar-SA" sz="1100">
                        <a:effectLst/>
                      </a:endParaRPr>
                    </a:p>
                  </a:txBody>
                  <a:tcPr marL="28685" marR="28685" marT="27538" marB="27538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 b="0" i="0" u="none" strike="noStrike">
                          <a:solidFill>
                            <a:srgbClr val="000000"/>
                          </a:solidFill>
                          <a:effectLst/>
                          <a:latin typeface="Twentieth Century"/>
                        </a:rPr>
                        <a:t>المناقشة</a:t>
                      </a:r>
                      <a:endParaRPr lang="ar-SA" sz="1100">
                        <a:effectLst/>
                      </a:endParaRPr>
                    </a:p>
                  </a:txBody>
                  <a:tcPr marL="28685" marR="28685" marT="27538" marB="27538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كتابة تقارير الطالب الخاصة</a:t>
                      </a:r>
                      <a:endParaRPr lang="ar-SA" sz="1100">
                        <a:effectLst/>
                      </a:endParaRPr>
                    </a:p>
                  </a:txBody>
                  <a:tcPr marL="28685" marR="28685" marT="27538" marB="27538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الأسبوع الثامن</a:t>
                      </a:r>
                      <a:endParaRPr lang="ar-SA" sz="1100" dirty="0">
                        <a:effectLst/>
                      </a:endParaRPr>
                    </a:p>
                  </a:txBody>
                  <a:tcPr marL="28685" marR="28685" marT="27538" marB="2753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6771663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073979" y="174579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17759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422795" y="699955"/>
            <a:ext cx="1117566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" sz="4400" b="1" dirty="0">
                <a:solidFill>
                  <a:srgbClr val="00B2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منظمة ضمان بيرسون</a:t>
            </a:r>
          </a:p>
        </p:txBody>
      </p:sp>
      <p:sp>
        <p:nvSpPr>
          <p:cNvPr id="3" name="Dikdörtgen 2"/>
          <p:cNvSpPr/>
          <p:nvPr/>
        </p:nvSpPr>
        <p:spPr>
          <a:xfrm>
            <a:off x="282634" y="1694483"/>
            <a:ext cx="1131583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ÜSK</a:t>
            </a: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Ü</a:t>
            </a:r>
            <a:r>
              <a:rPr lang="a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DAR</a:t>
            </a:r>
            <a:r>
              <a:rPr lang="ar-AE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جامعة </a:t>
            </a:r>
            <a:endParaRPr lang="ar-AE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a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قسم اللغات </a:t>
            </a:r>
            <a:r>
              <a:rPr lang="a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الأجنبية</a:t>
            </a:r>
            <a:endParaRPr lang="ar-AE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a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المدرسة </a:t>
            </a:r>
            <a:r>
              <a:rPr lang="a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الإعدادية</a:t>
            </a:r>
            <a:endParaRPr lang="ar-AE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a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هي منظمة معتمدة من بيرسون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1552" y="4779264"/>
            <a:ext cx="2243328" cy="2243328"/>
          </a:xfrm>
          <a:prstGeom prst="rect">
            <a:avLst/>
          </a:prstGeom>
        </p:spPr>
      </p:pic>
      <p:pic>
        <p:nvPicPr>
          <p:cNvPr id="5" name="Picture 2" descr="C:\Users\HAZIRLIK\Desktop\imag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218" y="3807155"/>
            <a:ext cx="2016224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820" y="3554985"/>
            <a:ext cx="2592288" cy="2448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2653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9770397"/>
              </p:ext>
            </p:extLst>
          </p:nvPr>
        </p:nvGraphicFramePr>
        <p:xfrm>
          <a:off x="743132" y="482970"/>
          <a:ext cx="10744593" cy="5261052"/>
        </p:xfrm>
        <a:graphic>
          <a:graphicData uri="http://schemas.openxmlformats.org/drawingml/2006/table">
            <a:tbl>
              <a:tblPr/>
              <a:tblGrid>
                <a:gridCol w="3054835">
                  <a:extLst>
                    <a:ext uri="{9D8B030D-6E8A-4147-A177-3AD203B41FA5}">
                      <a16:colId xmlns:a16="http://schemas.microsoft.com/office/drawing/2014/main" val="901050646"/>
                    </a:ext>
                  </a:extLst>
                </a:gridCol>
                <a:gridCol w="3118039">
                  <a:extLst>
                    <a:ext uri="{9D8B030D-6E8A-4147-A177-3AD203B41FA5}">
                      <a16:colId xmlns:a16="http://schemas.microsoft.com/office/drawing/2014/main" val="2414431914"/>
                    </a:ext>
                  </a:extLst>
                </a:gridCol>
                <a:gridCol w="2791488">
                  <a:extLst>
                    <a:ext uri="{9D8B030D-6E8A-4147-A177-3AD203B41FA5}">
                      <a16:colId xmlns:a16="http://schemas.microsoft.com/office/drawing/2014/main" val="4185158219"/>
                    </a:ext>
                  </a:extLst>
                </a:gridCol>
                <a:gridCol w="1780231">
                  <a:extLst>
                    <a:ext uri="{9D8B030D-6E8A-4147-A177-3AD203B41FA5}">
                      <a16:colId xmlns:a16="http://schemas.microsoft.com/office/drawing/2014/main" val="2406283103"/>
                    </a:ext>
                  </a:extLst>
                </a:gridCol>
              </a:tblGrid>
              <a:tr h="562949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ar-SA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الاختبارات المصغرة والامتحانات </a:t>
                      </a:r>
                      <a:endParaRPr lang="ar-SA" sz="1200" dirty="0">
                        <a:effectLst/>
                      </a:endParaRPr>
                    </a:p>
                  </a:txBody>
                  <a:tcPr marL="27435" marR="27435" marT="26337" marB="26337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المفردات</a:t>
                      </a:r>
                      <a:endParaRPr lang="ar-SA" sz="1200">
                        <a:effectLst/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BARRON’S </a:t>
                      </a:r>
                      <a:r>
                        <a:rPr lang="ar-SA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قائمة كلمات </a:t>
                      </a:r>
                      <a:endParaRPr lang="ar-SA" sz="1200">
                        <a:effectLst/>
                      </a:endParaRPr>
                    </a:p>
                  </a:txBody>
                  <a:tcPr marL="27435" marR="27435" marT="26337" marB="26337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الاختبار الإعدادي </a:t>
                      </a:r>
                      <a:endParaRPr lang="ar-SA" sz="1200">
                        <a:effectLst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الدليل الكامل لاختبار </a:t>
                      </a:r>
                      <a:endParaRPr lang="ar-SA" sz="1200">
                        <a:effectLst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TOEFL: IBT EDITION</a:t>
                      </a:r>
                      <a:endParaRPr lang="tr-TR" sz="1200">
                        <a:effectLst/>
                      </a:endParaRPr>
                    </a:p>
                  </a:txBody>
                  <a:tcPr marL="27435" marR="27435" marT="26337" marB="2633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C-1-</a:t>
                      </a:r>
                      <a:endParaRPr lang="tr-TR" sz="1200">
                        <a:effectLst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2</a:t>
                      </a:r>
                      <a:r>
                        <a:rPr lang="ar-SA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الوحدة </a:t>
                      </a:r>
                      <a:endParaRPr lang="ar-SA" sz="1200">
                        <a:effectLst/>
                      </a:endParaRPr>
                    </a:p>
                  </a:txBody>
                  <a:tcPr marL="27435" marR="27435" marT="26337" marB="2633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6224379"/>
                  </a:ext>
                </a:extLst>
              </a:tr>
              <a:tr h="654717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wentieth Century"/>
                        </a:rPr>
                        <a:t>قراءة الاختبار المصغر</a:t>
                      </a:r>
                      <a:endParaRPr lang="ar-SA" sz="1200" dirty="0">
                        <a:effectLst/>
                      </a:endParaRPr>
                    </a:p>
                  </a:txBody>
                  <a:tcPr marL="27435" marR="27435" marT="26337" marB="26337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كلمة مفردات</a:t>
                      </a:r>
                      <a:endParaRPr lang="ar-SA" sz="1200">
                        <a:effectLst/>
                      </a:endParaRPr>
                    </a:p>
                  </a:txBody>
                  <a:tcPr marL="27435" marR="27435" marT="26337" marB="26337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   والقراءة الإعدادية </a:t>
                      </a:r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TOEFL IBT  </a:t>
                      </a:r>
                      <a:r>
                        <a:rPr lang="ar-S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هيكل</a:t>
                      </a:r>
                      <a:endParaRPr lang="ar-SA" sz="1200">
                        <a:effectLst/>
                      </a:endParaRPr>
                    </a:p>
                  </a:txBody>
                  <a:tcPr marL="27435" marR="27435" marT="26337" marB="26337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الأسبوع الأول</a:t>
                      </a:r>
                      <a:endParaRPr lang="ar-SA" sz="1200">
                        <a:effectLst/>
                      </a:endParaRPr>
                    </a:p>
                  </a:txBody>
                  <a:tcPr marL="27435" marR="27435" marT="26337" marB="2633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2730866"/>
                  </a:ext>
                </a:extLst>
              </a:tr>
              <a:tr h="546978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0" i="0" u="none" strike="noStrike">
                          <a:solidFill>
                            <a:srgbClr val="000000"/>
                          </a:solidFill>
                          <a:effectLst/>
                          <a:latin typeface="Twentieth Century"/>
                        </a:rPr>
                        <a:t>قراءة الاختبار المصغر</a:t>
                      </a:r>
                      <a:endParaRPr lang="ar-SA" sz="1200">
                        <a:effectLst/>
                      </a:endParaRPr>
                    </a:p>
                  </a:txBody>
                  <a:tcPr marL="27435" marR="27435" marT="26337" marB="26337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كلمة مفردات</a:t>
                      </a:r>
                      <a:endParaRPr lang="ar-SA" sz="1200" dirty="0">
                        <a:effectLst/>
                      </a:endParaRPr>
                    </a:p>
                  </a:txBody>
                  <a:tcPr marL="27435" marR="27435" marT="26337" marB="26337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الامتحان التحضيري للقراءة</a:t>
                      </a:r>
                      <a:endParaRPr lang="ar-SA" sz="1200">
                        <a:effectLst/>
                      </a:endParaRPr>
                    </a:p>
                  </a:txBody>
                  <a:tcPr marL="27435" marR="27435" marT="26337" marB="26337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الأسبوع الثاني</a:t>
                      </a:r>
                      <a:endParaRPr lang="ar-SA" sz="1200">
                        <a:effectLst/>
                      </a:endParaRPr>
                    </a:p>
                  </a:txBody>
                  <a:tcPr marL="27435" marR="27435" marT="26337" marB="2633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3934654"/>
                  </a:ext>
                </a:extLst>
              </a:tr>
              <a:tr h="397803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0" i="0" u="none" strike="noStrike">
                          <a:solidFill>
                            <a:srgbClr val="000000"/>
                          </a:solidFill>
                          <a:effectLst/>
                          <a:latin typeface="Twentieth Century"/>
                        </a:rPr>
                        <a:t>اختبار الاستماع المصغر</a:t>
                      </a:r>
                      <a:endParaRPr lang="ar-SA" sz="1200">
                        <a:effectLst/>
                      </a:endParaRPr>
                    </a:p>
                  </a:txBody>
                  <a:tcPr marL="27435" marR="27435" marT="26337" marB="26337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كلمة مفردات</a:t>
                      </a:r>
                      <a:endParaRPr lang="ar-SA" sz="1200" dirty="0">
                        <a:effectLst/>
                      </a:endParaRPr>
                    </a:p>
                  </a:txBody>
                  <a:tcPr marL="27435" marR="27435" marT="26337" marB="26337" anchor="b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الامتحان التحضيري للاستماع</a:t>
                      </a:r>
                      <a:endParaRPr lang="ar-SA" sz="1200">
                        <a:effectLst/>
                      </a:endParaRPr>
                    </a:p>
                  </a:txBody>
                  <a:tcPr marL="27435" marR="27435" marT="26337" marB="26337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الأسبوع الثالث </a:t>
                      </a:r>
                      <a:endParaRPr lang="ar-SA" sz="1200">
                        <a:effectLst/>
                      </a:endParaRPr>
                    </a:p>
                  </a:txBody>
                  <a:tcPr marL="27435" marR="27435" marT="26337" marB="2633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0884923"/>
                  </a:ext>
                </a:extLst>
              </a:tr>
              <a:tr h="716044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0" i="0" u="none" strike="noStrike">
                          <a:solidFill>
                            <a:srgbClr val="000000"/>
                          </a:solidFill>
                          <a:effectLst/>
                          <a:latin typeface="Twentieth Century"/>
                        </a:rPr>
                        <a:t>اختبار الاستماع المصغر</a:t>
                      </a:r>
                      <a:endParaRPr lang="ar-SA" sz="1200">
                        <a:effectLst/>
                      </a:endParaRPr>
                    </a:p>
                  </a:txBody>
                  <a:tcPr marL="27435" marR="27435" marT="26337" marB="26337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مراجعة و 60 كلمة مفردات</a:t>
                      </a:r>
                      <a:endParaRPr lang="ar-SA" sz="1200" dirty="0">
                        <a:effectLst/>
                      </a:endParaRPr>
                    </a:p>
                  </a:txBody>
                  <a:tcPr marL="27435" marR="27435" marT="26337" marB="26337" anchor="b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الامتحان التحضيري للاستماع</a:t>
                      </a:r>
                      <a:endParaRPr lang="ar-SA" sz="1200">
                        <a:effectLst/>
                      </a:endParaRPr>
                    </a:p>
                    <a:p>
                      <a:pPr fontAlgn="ctr"/>
                      <a:r>
                        <a:rPr lang="ar-SA" sz="1200">
                          <a:effectLst/>
                        </a:rPr>
                        <a:t/>
                      </a:r>
                      <a:br>
                        <a:rPr lang="ar-SA" sz="1200">
                          <a:effectLst/>
                        </a:rPr>
                      </a:br>
                      <a:endParaRPr lang="ar-SA" sz="1200">
                        <a:effectLst/>
                      </a:endParaRPr>
                    </a:p>
                  </a:txBody>
                  <a:tcPr marL="27435" marR="27435" marT="26337" marB="26337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الأسبوع الرابع </a:t>
                      </a:r>
                      <a:endParaRPr lang="ar-SA" sz="1200">
                        <a:effectLst/>
                      </a:endParaRPr>
                    </a:p>
                  </a:txBody>
                  <a:tcPr marL="27435" marR="27435" marT="26337" marB="2633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5609638"/>
                  </a:ext>
                </a:extLst>
              </a:tr>
              <a:tr h="716044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0" i="0" u="none" strike="noStrike">
                          <a:solidFill>
                            <a:srgbClr val="000000"/>
                          </a:solidFill>
                          <a:effectLst/>
                          <a:latin typeface="Twentieth Century"/>
                        </a:rPr>
                        <a:t>اختبار الكتابة المصغر</a:t>
                      </a:r>
                      <a:endParaRPr lang="ar-SA" sz="1200">
                        <a:effectLst/>
                      </a:endParaRPr>
                    </a:p>
                  </a:txBody>
                  <a:tcPr marL="27435" marR="27435" marT="26337" marB="26337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كلمة مفردات</a:t>
                      </a:r>
                      <a:endParaRPr lang="ar-SA" sz="1200" dirty="0">
                        <a:effectLst/>
                      </a:endParaRPr>
                    </a:p>
                  </a:txBody>
                  <a:tcPr marL="27435" marR="27435" marT="26337" marB="26337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الامتحان التحضيري للكتابة</a:t>
                      </a:r>
                      <a:endParaRPr lang="ar-SA" sz="1200" dirty="0">
                        <a:effectLst/>
                      </a:endParaRPr>
                    </a:p>
                    <a:p>
                      <a:pPr fontAlgn="ctr"/>
                      <a:r>
                        <a:rPr lang="ar-SA" sz="1200" dirty="0">
                          <a:effectLst/>
                        </a:rPr>
                        <a:t/>
                      </a:r>
                      <a:br>
                        <a:rPr lang="ar-SA" sz="1200" dirty="0">
                          <a:effectLst/>
                        </a:rPr>
                      </a:br>
                      <a:endParaRPr lang="ar-SA" sz="1200" dirty="0">
                        <a:effectLst/>
                      </a:endParaRPr>
                    </a:p>
                  </a:txBody>
                  <a:tcPr marL="27435" marR="27435" marT="26337" marB="26337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الأسبوع الخامس </a:t>
                      </a:r>
                      <a:endParaRPr lang="ar-SA" sz="1200">
                        <a:effectLst/>
                      </a:endParaRPr>
                    </a:p>
                  </a:txBody>
                  <a:tcPr marL="27435" marR="27435" marT="26337" marB="2633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7331613"/>
                  </a:ext>
                </a:extLst>
              </a:tr>
              <a:tr h="414378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0" i="0" u="none" strike="noStrike">
                          <a:solidFill>
                            <a:srgbClr val="000000"/>
                          </a:solidFill>
                          <a:effectLst/>
                          <a:latin typeface="Twentieth Century"/>
                        </a:rPr>
                        <a:t>اختبار التحدث المصغر</a:t>
                      </a:r>
                      <a:endParaRPr lang="ar-SA" sz="1200">
                        <a:effectLst/>
                      </a:endParaRPr>
                    </a:p>
                  </a:txBody>
                  <a:tcPr marL="27435" marR="27435" marT="26337" marB="26337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كلمة مفردات</a:t>
                      </a:r>
                      <a:endParaRPr lang="ar-SA" sz="1200">
                        <a:effectLst/>
                      </a:endParaRPr>
                    </a:p>
                  </a:txBody>
                  <a:tcPr marL="27435" marR="27435" marT="26337" marB="26337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الامتحان التحضيري للمحادثة</a:t>
                      </a:r>
                      <a:endParaRPr lang="ar-SA" sz="1200" dirty="0">
                        <a:effectLst/>
                      </a:endParaRPr>
                    </a:p>
                  </a:txBody>
                  <a:tcPr marL="27435" marR="27435" marT="26337" marB="26337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الأسبوع السادس</a:t>
                      </a:r>
                      <a:endParaRPr lang="ar-SA" sz="1200">
                        <a:effectLst/>
                      </a:endParaRPr>
                    </a:p>
                  </a:txBody>
                  <a:tcPr marL="27435" marR="27435" marT="26337" marB="2633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5434174"/>
                  </a:ext>
                </a:extLst>
              </a:tr>
              <a:tr h="497730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0" i="0" u="none" strike="noStrike">
                          <a:solidFill>
                            <a:srgbClr val="000000"/>
                          </a:solidFill>
                          <a:effectLst/>
                          <a:latin typeface="Twentieth Century"/>
                        </a:rPr>
                        <a:t>اختبار </a:t>
                      </a:r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wentieth Century"/>
                        </a:rPr>
                        <a:t>TOEFL</a:t>
                      </a:r>
                      <a:endParaRPr lang="tr-TR" sz="1200">
                        <a:effectLst/>
                      </a:endParaRPr>
                    </a:p>
                    <a:p>
                      <a:pPr algn="ctr" rtl="0" font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wentieth Century"/>
                        </a:rPr>
                        <a:t> </a:t>
                      </a:r>
                      <a:r>
                        <a:rPr lang="ar-SA" sz="1200" b="0" i="0" u="none" strike="noStrike">
                          <a:solidFill>
                            <a:srgbClr val="000000"/>
                          </a:solidFill>
                          <a:effectLst/>
                          <a:latin typeface="Twentieth Century"/>
                        </a:rPr>
                        <a:t>جميع المهارات</a:t>
                      </a:r>
                      <a:endParaRPr lang="ar-SA" sz="1200">
                        <a:effectLst/>
                      </a:endParaRPr>
                    </a:p>
                  </a:txBody>
                  <a:tcPr marL="52675" marR="52675" marT="26337" marB="26337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كلمة مفردات</a:t>
                      </a:r>
                      <a:endParaRPr lang="ar-SA" sz="1200">
                        <a:effectLst/>
                      </a:endParaRPr>
                    </a:p>
                  </a:txBody>
                  <a:tcPr marL="16461" marR="16461" marT="26337" marB="26337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TOEFL IBT</a:t>
                      </a:r>
                      <a:r>
                        <a:rPr lang="ar-S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اختبار </a:t>
                      </a:r>
                      <a:endParaRPr lang="ar-SA" sz="1200" dirty="0">
                        <a:effectLst/>
                      </a:endParaRPr>
                    </a:p>
                  </a:txBody>
                  <a:tcPr marL="16461" marR="16461" marT="26337" marB="26337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الأسبوع السابع</a:t>
                      </a:r>
                      <a:endParaRPr lang="ar-SA" sz="1200">
                        <a:effectLst/>
                      </a:endParaRPr>
                    </a:p>
                  </a:txBody>
                  <a:tcPr marL="16461" marR="16461" marT="26337" marB="2633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8383521"/>
                  </a:ext>
                </a:extLst>
              </a:tr>
              <a:tr h="716044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0" i="0" u="none" strike="noStrike">
                          <a:solidFill>
                            <a:srgbClr val="000000"/>
                          </a:solidFill>
                          <a:effectLst/>
                          <a:latin typeface="Twentieth Century"/>
                        </a:rPr>
                        <a:t>اختبار </a:t>
                      </a:r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wentieth Century"/>
                        </a:rPr>
                        <a:t>TOEFL</a:t>
                      </a:r>
                      <a:endParaRPr lang="tr-TR" sz="1200">
                        <a:effectLst/>
                      </a:endParaRPr>
                    </a:p>
                    <a:p>
                      <a:pPr algn="ctr" rtl="0" font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wentieth Century"/>
                        </a:rPr>
                        <a:t> </a:t>
                      </a:r>
                      <a:r>
                        <a:rPr lang="ar-SA" sz="1200" b="0" i="0" u="none" strike="noStrike">
                          <a:solidFill>
                            <a:srgbClr val="000000"/>
                          </a:solidFill>
                          <a:effectLst/>
                          <a:latin typeface="Twentieth Century"/>
                        </a:rPr>
                        <a:t>جميع المهارات</a:t>
                      </a:r>
                      <a:endParaRPr lang="ar-SA" sz="1200">
                        <a:effectLst/>
                      </a:endParaRPr>
                    </a:p>
                  </a:txBody>
                  <a:tcPr marL="27435" marR="27435" marT="26337" marB="26337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كلمة مفردات</a:t>
                      </a:r>
                      <a:endParaRPr lang="ar-SA" sz="1200">
                        <a:effectLst/>
                      </a:endParaRPr>
                    </a:p>
                  </a:txBody>
                  <a:tcPr marL="27435" marR="27435" marT="26337" marB="26337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TOEFL IBT</a:t>
                      </a:r>
                      <a:r>
                        <a:rPr lang="ar-S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اختبار </a:t>
                      </a:r>
                      <a:endParaRPr lang="ar-SA" sz="1200" dirty="0">
                        <a:effectLst/>
                      </a:endParaRPr>
                    </a:p>
                    <a:p>
                      <a:pPr fontAlgn="ctr"/>
                      <a:r>
                        <a:rPr lang="ar-SA" sz="1200" dirty="0">
                          <a:effectLst/>
                        </a:rPr>
                        <a:t/>
                      </a:r>
                      <a:br>
                        <a:rPr lang="ar-SA" sz="1200" dirty="0">
                          <a:effectLst/>
                        </a:rPr>
                      </a:br>
                      <a:endParaRPr lang="ar-SA" sz="1200" dirty="0">
                        <a:effectLst/>
                      </a:endParaRPr>
                    </a:p>
                  </a:txBody>
                  <a:tcPr marL="27435" marR="27435" marT="26337" marB="26337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الأسبوع الثامن</a:t>
                      </a:r>
                      <a:endParaRPr lang="ar-SA" sz="1200" dirty="0">
                        <a:effectLst/>
                      </a:endParaRPr>
                    </a:p>
                  </a:txBody>
                  <a:tcPr marL="27435" marR="27435" marT="26337" marB="2633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7013049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742725" y="482290"/>
            <a:ext cx="23406259" cy="690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855217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845" y="365125"/>
            <a:ext cx="10821955" cy="857185"/>
          </a:xfrm>
        </p:spPr>
        <p:txBody>
          <a:bodyPr>
            <a:normAutofit/>
          </a:bodyPr>
          <a:lstStyle/>
          <a:p>
            <a:r>
              <a:rPr lang="ar-AE" b="1" dirty="0">
                <a:solidFill>
                  <a:srgbClr val="00B2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توازن النقاط بين المستويين</a:t>
            </a: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082845763"/>
              </p:ext>
            </p:extLst>
          </p:nvPr>
        </p:nvGraphicFramePr>
        <p:xfrm>
          <a:off x="838200" y="1147763"/>
          <a:ext cx="10825164" cy="14020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412582">
                  <a:extLst>
                    <a:ext uri="{9D8B030D-6E8A-4147-A177-3AD203B41FA5}">
                      <a16:colId xmlns:a16="http://schemas.microsoft.com/office/drawing/2014/main" val="2269129561"/>
                    </a:ext>
                  </a:extLst>
                </a:gridCol>
                <a:gridCol w="5412582">
                  <a:extLst>
                    <a:ext uri="{9D8B030D-6E8A-4147-A177-3AD203B41FA5}">
                      <a16:colId xmlns:a16="http://schemas.microsoft.com/office/drawing/2014/main" val="3921392413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tr-TR" sz="4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B1 – </a:t>
                      </a:r>
                      <a:r>
                        <a:rPr lang="tr-TR" sz="44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B2 </a:t>
                      </a:r>
                      <a:r>
                        <a:rPr lang="ar-AE" sz="44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المستوى</a:t>
                      </a:r>
                      <a:endParaRPr lang="tr-TR" sz="44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0461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AE" sz="3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المستوى الاول</a:t>
                      </a: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=</a:t>
                      </a:r>
                      <a:r>
                        <a:rPr lang="tr-TR" sz="3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3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المستوى الثاني</a:t>
                      </a: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= </a:t>
                      </a:r>
                      <a:r>
                        <a:rPr lang="tr-TR" sz="3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401554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1552" y="4779264"/>
            <a:ext cx="2243328" cy="2243328"/>
          </a:xfrm>
          <a:prstGeom prst="rect">
            <a:avLst/>
          </a:prstGeom>
        </p:spPr>
      </p:pic>
      <p:pic>
        <p:nvPicPr>
          <p:cNvPr id="11" name="Resi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989" y="3803870"/>
            <a:ext cx="4319105" cy="2448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6857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779" y="118242"/>
            <a:ext cx="11406352" cy="843456"/>
          </a:xfrm>
        </p:spPr>
        <p:txBody>
          <a:bodyPr>
            <a:noAutofit/>
          </a:bodyPr>
          <a:lstStyle/>
          <a:p>
            <a:r>
              <a:rPr lang="ar-AE" b="1" dirty="0">
                <a:solidFill>
                  <a:srgbClr val="00B2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تقييم المعلم</a:t>
            </a:r>
            <a:r>
              <a:rPr lang="tr-TR" b="1" dirty="0">
                <a:solidFill>
                  <a:srgbClr val="00B2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ar-AE" b="1" dirty="0">
                <a:solidFill>
                  <a:srgbClr val="00B2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الواجبات المنزلية</a:t>
            </a: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3"/>
            <p:extLst/>
          </p:nvPr>
        </p:nvGraphicFramePr>
        <p:xfrm>
          <a:off x="1271752" y="961698"/>
          <a:ext cx="9038896" cy="54785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1552" y="4779264"/>
            <a:ext cx="2243328" cy="224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3193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1" y="0"/>
            <a:ext cx="11765902" cy="1325563"/>
          </a:xfrm>
        </p:spPr>
        <p:txBody>
          <a:bodyPr/>
          <a:lstStyle/>
          <a:p>
            <a:r>
              <a:rPr lang="ar-AE" b="1" dirty="0">
                <a:solidFill>
                  <a:srgbClr val="00B2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درجة تقييم المعلم</a:t>
            </a: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3"/>
            <p:extLst/>
          </p:nvPr>
        </p:nvGraphicFramePr>
        <p:xfrm>
          <a:off x="1270462" y="1407565"/>
          <a:ext cx="10206038" cy="5085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1552" y="4779264"/>
            <a:ext cx="2243328" cy="224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4151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3033" y="103128"/>
            <a:ext cx="10364451" cy="1235221"/>
          </a:xfrm>
        </p:spPr>
        <p:txBody>
          <a:bodyPr>
            <a:normAutofit/>
          </a:bodyPr>
          <a:lstStyle/>
          <a:p>
            <a:pPr algn="ctr"/>
            <a:r>
              <a:rPr lang="tr-TR" sz="7200" b="1" dirty="0">
                <a:solidFill>
                  <a:srgbClr val="00B2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B2</a:t>
            </a:r>
            <a:r>
              <a:rPr lang="en-US" sz="7200" b="1" dirty="0">
                <a:solidFill>
                  <a:srgbClr val="00B2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- ISLINGTON</a:t>
            </a:r>
            <a:endParaRPr lang="tr-TR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38200" y="1117600"/>
            <a:ext cx="10675776" cy="5477164"/>
          </a:xfrm>
        </p:spPr>
        <p:txBody>
          <a:bodyPr>
            <a:normAutofit/>
          </a:bodyPr>
          <a:lstStyle/>
          <a:p>
            <a:r>
              <a:rPr lang="ar-AE" sz="2800" b="1" dirty="0">
                <a:latin typeface="Calibri" panose="020F0502020204030204" pitchFamily="34" charset="0"/>
                <a:cs typeface="Calibri" panose="020F0502020204030204" pitchFamily="34" charset="0"/>
              </a:rPr>
              <a:t>المدة الزمنية</a:t>
            </a:r>
            <a:r>
              <a:rPr lang="tr-TR" sz="2800" b="1" dirty="0">
                <a:latin typeface="Calibri" panose="020F0502020204030204" pitchFamily="34" charset="0"/>
                <a:cs typeface="Calibri" panose="020F0502020204030204" pitchFamily="34" charset="0"/>
              </a:rPr>
              <a:t> 		= </a:t>
            </a:r>
            <a:r>
              <a:rPr lang="ar-AE" sz="2800" b="1" dirty="0">
                <a:latin typeface="Calibri" panose="020F0502020204030204" pitchFamily="34" charset="0"/>
                <a:cs typeface="Calibri" panose="020F0502020204030204" pitchFamily="34" charset="0"/>
              </a:rPr>
              <a:t>وحدتان</a:t>
            </a:r>
            <a:r>
              <a:rPr lang="tr-TR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ar-AE" sz="2800" b="1" dirty="0">
                <a:latin typeface="Calibri" panose="020F0502020204030204" pitchFamily="34" charset="0"/>
                <a:cs typeface="Calibri" panose="020F0502020204030204" pitchFamily="34" charset="0"/>
              </a:rPr>
              <a:t>مستوى </a:t>
            </a:r>
            <a:r>
              <a:rPr lang="tr-TR" sz="2800" b="1" dirty="0">
                <a:latin typeface="Calibri" panose="020F0502020204030204" pitchFamily="34" charset="0"/>
                <a:cs typeface="Calibri" panose="020F0502020204030204" pitchFamily="34" charset="0"/>
              </a:rPr>
              <a:t>	 		= </a:t>
            </a:r>
            <a:r>
              <a:rPr lang="ar-AE" sz="2800" b="1" dirty="0">
                <a:latin typeface="Calibri" panose="020F0502020204030204" pitchFamily="34" charset="0"/>
                <a:cs typeface="Calibri" panose="020F0502020204030204" pitchFamily="34" charset="0"/>
              </a:rPr>
              <a:t>متوسط</a:t>
            </a:r>
            <a:r>
              <a:rPr lang="tr-TR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ar-AE" sz="2800" b="1" dirty="0">
                <a:latin typeface="Calibri" panose="020F0502020204030204" pitchFamily="34" charset="0"/>
                <a:cs typeface="Calibri" panose="020F0502020204030204" pitchFamily="34" charset="0"/>
              </a:rPr>
              <a:t>ينتهي بـ </a:t>
            </a:r>
            <a:r>
              <a:rPr lang="tr-TR" sz="2800" b="1" dirty="0">
                <a:latin typeface="Calibri" panose="020F0502020204030204" pitchFamily="34" charset="0"/>
                <a:cs typeface="Calibri" panose="020F0502020204030204" pitchFamily="34" charset="0"/>
              </a:rPr>
              <a:t>		           = </a:t>
            </a:r>
            <a:r>
              <a:rPr lang="ar-AE" sz="2800" b="1" dirty="0">
                <a:latin typeface="Calibri" panose="020F0502020204030204" pitchFamily="34" charset="0"/>
                <a:cs typeface="Calibri" panose="020F0502020204030204" pitchFamily="34" charset="0"/>
              </a:rPr>
              <a:t>فوق متوسط / متقدم</a:t>
            </a:r>
            <a:r>
              <a:rPr lang="tr-TR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ar-AE" sz="2800" b="1" dirty="0">
                <a:latin typeface="Calibri" panose="020F0502020204030204" pitchFamily="34" charset="0"/>
                <a:cs typeface="Calibri" panose="020F0502020204030204" pitchFamily="34" charset="0"/>
              </a:rPr>
              <a:t>ساعات في الأسبوع </a:t>
            </a:r>
            <a:r>
              <a:rPr lang="tr-TR" sz="2800" b="1" dirty="0">
                <a:latin typeface="Calibri" panose="020F0502020204030204" pitchFamily="34" charset="0"/>
                <a:cs typeface="Calibri" panose="020F0502020204030204" pitchFamily="34" charset="0"/>
              </a:rPr>
              <a:t>	          = </a:t>
            </a:r>
            <a:r>
              <a:rPr lang="ar-AE" sz="2800" b="1" dirty="0">
                <a:latin typeface="Calibri" panose="020F0502020204030204" pitchFamily="34" charset="0"/>
                <a:cs typeface="Calibri" panose="020F0502020204030204" pitchFamily="34" charset="0"/>
              </a:rPr>
              <a:t>22</a:t>
            </a:r>
            <a:r>
              <a:rPr lang="tr-TR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AE" sz="2800" b="1" dirty="0">
                <a:latin typeface="Calibri" panose="020F0502020204030204" pitchFamily="34" charset="0"/>
                <a:cs typeface="Calibri" panose="020F0502020204030204" pitchFamily="34" charset="0"/>
              </a:rPr>
              <a:t> ساعة</a:t>
            </a:r>
            <a:r>
              <a:rPr lang="tr-TR" sz="2800" b="1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ar-AE" sz="2800" b="1" dirty="0">
                <a:latin typeface="Calibri" panose="020F0502020204030204" pitchFamily="34" charset="0"/>
                <a:cs typeface="Calibri" panose="020F0502020204030204" pitchFamily="34" charset="0"/>
              </a:rPr>
              <a:t>بما في ذلك </a:t>
            </a:r>
            <a:r>
              <a:rPr lang="tr-TR" sz="2800" b="1" dirty="0">
                <a:latin typeface="Calibri" panose="020F0502020204030204" pitchFamily="34" charset="0"/>
                <a:cs typeface="Calibri" panose="020F0502020204030204" pitchFamily="34" charset="0"/>
              </a:rPr>
              <a:t> ESP)</a:t>
            </a:r>
          </a:p>
          <a:p>
            <a:pPr algn="r"/>
            <a:r>
              <a:rPr lang="ar-AE" sz="2800" b="1" dirty="0">
                <a:latin typeface="Calibri" panose="020F0502020204030204" pitchFamily="34" charset="0"/>
                <a:cs typeface="Calibri" panose="020F0502020204030204" pitchFamily="34" charset="0"/>
              </a:rPr>
              <a:t>بعد اجتياز اختبار الكفاءة (في نهاية الوحدة 2) إذا كانت الدرجات 60 وما فوق ، يمكن لـ </a:t>
            </a:r>
            <a:r>
              <a:rPr lang="tr-TR" sz="2800" b="1" dirty="0">
                <a:latin typeface="Calibri" panose="020F0502020204030204" pitchFamily="34" charset="0"/>
                <a:cs typeface="Calibri" panose="020F0502020204030204" pitchFamily="34" charset="0"/>
              </a:rPr>
              <a:t>B2 STS </a:t>
            </a:r>
            <a:r>
              <a:rPr lang="ar-AE" sz="2800" b="1" dirty="0">
                <a:latin typeface="Calibri" panose="020F0502020204030204" pitchFamily="34" charset="0"/>
                <a:cs typeface="Calibri" panose="020F0502020204030204" pitchFamily="34" charset="0"/>
              </a:rPr>
              <a:t>الانتقال إلى أقسام الكلية أو الدراسة </a:t>
            </a:r>
            <a:r>
              <a:rPr lang="tr-TR" sz="2800" b="1" dirty="0">
                <a:latin typeface="Calibri" panose="020F0502020204030204" pitchFamily="34" charset="0"/>
                <a:cs typeface="Calibri" panose="020F0502020204030204" pitchFamily="34" charset="0"/>
              </a:rPr>
              <a:t>C1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1552" y="4779264"/>
            <a:ext cx="2243328" cy="224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4707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3033" y="103128"/>
            <a:ext cx="10364451" cy="1235221"/>
          </a:xfrm>
        </p:spPr>
        <p:txBody>
          <a:bodyPr>
            <a:normAutofit/>
          </a:bodyPr>
          <a:lstStyle/>
          <a:p>
            <a:pPr algn="ctr"/>
            <a:r>
              <a:rPr lang="tr-TR" sz="7200" b="1" dirty="0">
                <a:solidFill>
                  <a:srgbClr val="00B2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B1</a:t>
            </a:r>
            <a:r>
              <a:rPr lang="en-US" sz="7200" b="1" dirty="0">
                <a:solidFill>
                  <a:srgbClr val="00B2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tr-TR" sz="7200" b="1" dirty="0">
                <a:solidFill>
                  <a:srgbClr val="00B2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PADDINGTON</a:t>
            </a:r>
            <a:endParaRPr lang="tr-TR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1552" y="4779264"/>
            <a:ext cx="2243328" cy="2243328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1DCEB2-FC07-48FD-833E-6A529190308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249960"/>
            <a:ext cx="10364450" cy="4882392"/>
          </a:xfrm>
        </p:spPr>
        <p:txBody>
          <a:bodyPr>
            <a:normAutofit/>
          </a:bodyPr>
          <a:lstStyle/>
          <a:p>
            <a:r>
              <a:rPr lang="ar-AE" sz="2800" b="1" dirty="0">
                <a:latin typeface="Calibri" panose="020F0502020204030204" pitchFamily="34" charset="0"/>
                <a:cs typeface="Calibri" panose="020F0502020204030204" pitchFamily="34" charset="0"/>
              </a:rPr>
              <a:t>المدة الزمنية</a:t>
            </a:r>
            <a:r>
              <a:rPr lang="tr-TR" sz="2800" b="1" dirty="0">
                <a:latin typeface="Calibri" panose="020F0502020204030204" pitchFamily="34" charset="0"/>
                <a:cs typeface="Calibri" panose="020F0502020204030204" pitchFamily="34" charset="0"/>
              </a:rPr>
              <a:t> 		=  </a:t>
            </a:r>
            <a:r>
              <a:rPr lang="ar-AE" sz="2800" b="1" dirty="0">
                <a:latin typeface="Calibri" panose="020F0502020204030204" pitchFamily="34" charset="0"/>
                <a:cs typeface="Calibri" panose="020F0502020204030204" pitchFamily="34" charset="0"/>
              </a:rPr>
              <a:t>وحدتان</a:t>
            </a:r>
            <a:r>
              <a:rPr lang="tr-TR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ar-AE" sz="2800" b="1" dirty="0">
                <a:latin typeface="Calibri" panose="020F0502020204030204" pitchFamily="34" charset="0"/>
                <a:cs typeface="Calibri" panose="020F0502020204030204" pitchFamily="34" charset="0"/>
              </a:rPr>
              <a:t>مستوى </a:t>
            </a:r>
            <a:r>
              <a:rPr lang="tr-TR" sz="2800" b="1" dirty="0">
                <a:latin typeface="Calibri" panose="020F0502020204030204" pitchFamily="34" charset="0"/>
                <a:cs typeface="Calibri" panose="020F0502020204030204" pitchFamily="34" charset="0"/>
              </a:rPr>
              <a:t>	 		= </a:t>
            </a:r>
            <a:r>
              <a:rPr lang="ar-AE" sz="2800" b="1" dirty="0">
                <a:latin typeface="Calibri" panose="020F0502020204030204" pitchFamily="34" charset="0"/>
                <a:cs typeface="Calibri" panose="020F0502020204030204" pitchFamily="34" charset="0"/>
              </a:rPr>
              <a:t>متوسط</a:t>
            </a:r>
            <a:r>
              <a:rPr lang="tr-TR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ar-AE" sz="2800" b="1" dirty="0">
                <a:latin typeface="Calibri" panose="020F0502020204030204" pitchFamily="34" charset="0"/>
                <a:cs typeface="Calibri" panose="020F0502020204030204" pitchFamily="34" charset="0"/>
              </a:rPr>
              <a:t>ينتهي بـ </a:t>
            </a:r>
            <a:r>
              <a:rPr lang="tr-TR" sz="2800" b="1" dirty="0">
                <a:latin typeface="Calibri" panose="020F0502020204030204" pitchFamily="34" charset="0"/>
                <a:cs typeface="Calibri" panose="020F0502020204030204" pitchFamily="34" charset="0"/>
              </a:rPr>
              <a:t>	                      = </a:t>
            </a:r>
            <a:r>
              <a:rPr lang="ar-AE" sz="2800" b="1" dirty="0">
                <a:latin typeface="Calibri" panose="020F0502020204030204" pitchFamily="34" charset="0"/>
                <a:cs typeface="Calibri" panose="020F0502020204030204" pitchFamily="34" charset="0"/>
              </a:rPr>
              <a:t>فوق متوسط / متقدم</a:t>
            </a:r>
            <a:r>
              <a:rPr lang="tr-TR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ar-AE" sz="2800" b="1" dirty="0">
                <a:latin typeface="Calibri" panose="020F0502020204030204" pitchFamily="34" charset="0"/>
                <a:cs typeface="Calibri" panose="020F0502020204030204" pitchFamily="34" charset="0"/>
              </a:rPr>
              <a:t>ساعات في الأسبوع </a:t>
            </a:r>
            <a:r>
              <a:rPr lang="tr-TR" sz="2800" b="1" dirty="0">
                <a:latin typeface="Calibri" panose="020F0502020204030204" pitchFamily="34" charset="0"/>
                <a:cs typeface="Calibri" panose="020F0502020204030204" pitchFamily="34" charset="0"/>
              </a:rPr>
              <a:t>		= </a:t>
            </a:r>
            <a:r>
              <a:rPr lang="ar-AE" sz="2800" b="1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tr-TR" sz="2800" b="1" dirty="0">
                <a:latin typeface="Calibri" panose="020F0502020204030204" pitchFamily="34" charset="0"/>
                <a:cs typeface="Calibri" panose="020F0502020204030204" pitchFamily="34" charset="0"/>
              </a:rPr>
              <a:t>3 </a:t>
            </a:r>
            <a:r>
              <a:rPr lang="ar-AE" sz="2800" b="1" dirty="0">
                <a:latin typeface="Calibri" panose="020F0502020204030204" pitchFamily="34" charset="0"/>
                <a:cs typeface="Calibri" panose="020F0502020204030204" pitchFamily="34" charset="0"/>
              </a:rPr>
              <a:t> ساعة</a:t>
            </a:r>
            <a:r>
              <a:rPr lang="tr-TR" sz="2800" b="1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ar-AE" sz="2800" b="1" dirty="0">
                <a:latin typeface="Calibri" panose="020F0502020204030204" pitchFamily="34" charset="0"/>
                <a:cs typeface="Calibri" panose="020F0502020204030204" pitchFamily="34" charset="0"/>
              </a:rPr>
              <a:t>بما في ذلك </a:t>
            </a:r>
            <a:r>
              <a:rPr lang="tr-TR" sz="2800" b="1" dirty="0">
                <a:latin typeface="Calibri" panose="020F0502020204030204" pitchFamily="34" charset="0"/>
                <a:cs typeface="Calibri" panose="020F0502020204030204" pitchFamily="34" charset="0"/>
              </a:rPr>
              <a:t> ESP)</a:t>
            </a:r>
          </a:p>
          <a:p>
            <a:r>
              <a:rPr lang="ar-AE" sz="2800" b="1" dirty="0">
                <a:latin typeface="Calibri" panose="020F0502020204030204" pitchFamily="34" charset="0"/>
                <a:cs typeface="Calibri" panose="020F0502020204030204" pitchFamily="34" charset="0"/>
              </a:rPr>
              <a:t>بعد اجتياز اختبار الكفاءة (في نهاية الوحدة 2) إذا كانت الدرجات 60 وما فوق ، يمكن لـ </a:t>
            </a:r>
            <a:r>
              <a:rPr lang="tr-TR" sz="2800" b="1" dirty="0">
                <a:latin typeface="Calibri" panose="020F0502020204030204" pitchFamily="34" charset="0"/>
                <a:cs typeface="Calibri" panose="020F0502020204030204" pitchFamily="34" charset="0"/>
              </a:rPr>
              <a:t>B2 STS </a:t>
            </a:r>
            <a:r>
              <a:rPr lang="ar-AE" sz="2800" b="1" dirty="0">
                <a:latin typeface="Calibri" panose="020F0502020204030204" pitchFamily="34" charset="0"/>
                <a:cs typeface="Calibri" panose="020F0502020204030204" pitchFamily="34" charset="0"/>
              </a:rPr>
              <a:t>الانتقال إلى أقسام الكلية أو الدراسة </a:t>
            </a:r>
            <a:r>
              <a:rPr lang="tr-TR" sz="2800" b="1" dirty="0">
                <a:latin typeface="Calibri" panose="020F0502020204030204" pitchFamily="34" charset="0"/>
                <a:cs typeface="Calibri" panose="020F0502020204030204" pitchFamily="34" charset="0"/>
              </a:rPr>
              <a:t>C1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1273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3033" y="103128"/>
            <a:ext cx="10364451" cy="1235221"/>
          </a:xfrm>
        </p:spPr>
        <p:txBody>
          <a:bodyPr>
            <a:normAutofit/>
          </a:bodyPr>
          <a:lstStyle/>
          <a:p>
            <a:pPr algn="ctr"/>
            <a:r>
              <a:rPr lang="tr-TR" sz="7200" b="1" dirty="0">
                <a:solidFill>
                  <a:srgbClr val="00B2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A2</a:t>
            </a:r>
            <a:r>
              <a:rPr lang="en-US" sz="7200" b="1" dirty="0">
                <a:solidFill>
                  <a:srgbClr val="00B2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tr-TR" sz="7200" b="1" dirty="0">
                <a:solidFill>
                  <a:srgbClr val="00B2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EXETER</a:t>
            </a:r>
            <a:endParaRPr lang="tr-TR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1552" y="4779264"/>
            <a:ext cx="2243328" cy="2243328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1114942" y="1818452"/>
            <a:ext cx="10214474" cy="3424107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ar-AE" sz="3600" dirty="0"/>
              <a:t>المدةالزمنية: 4 وحدات</a:t>
            </a:r>
          </a:p>
          <a:p>
            <a:pPr marL="0" indent="0" algn="r">
              <a:buNone/>
            </a:pPr>
            <a:r>
              <a:rPr lang="ar-AE" sz="3600" dirty="0"/>
              <a:t>المستوى: ابتدائي</a:t>
            </a:r>
          </a:p>
          <a:p>
            <a:pPr marL="0" indent="0" algn="r">
              <a:buNone/>
            </a:pPr>
            <a:r>
              <a:rPr lang="ar-AE" sz="3600" dirty="0"/>
              <a:t>ينتهي ب: متوسط الى اعلى </a:t>
            </a:r>
          </a:p>
          <a:p>
            <a:pPr marL="0" indent="0" algn="r">
              <a:buNone/>
            </a:pPr>
            <a:r>
              <a:rPr lang="ar-AE" sz="3600" dirty="0"/>
              <a:t>عدد الساعات في الاسبوع: الوحده الاولى و الثانيه (24 ساعة)</a:t>
            </a:r>
          </a:p>
          <a:p>
            <a:pPr marL="0" indent="0" algn="r">
              <a:buNone/>
            </a:pPr>
            <a:r>
              <a:rPr lang="tr-TR" sz="3600" dirty="0" smtClean="0"/>
              <a:t>      </a:t>
            </a:r>
            <a:r>
              <a:rPr lang="ar-AE" sz="3600" dirty="0" smtClean="0"/>
              <a:t>                               الوحده </a:t>
            </a:r>
            <a:r>
              <a:rPr lang="ar-AE" sz="3600" dirty="0"/>
              <a:t>الثالثه والرابعه (23 ساعة)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338509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3033" y="103128"/>
            <a:ext cx="10364451" cy="1235221"/>
          </a:xfrm>
        </p:spPr>
        <p:txBody>
          <a:bodyPr>
            <a:normAutofit/>
          </a:bodyPr>
          <a:lstStyle/>
          <a:p>
            <a:pPr algn="ctr"/>
            <a:r>
              <a:rPr lang="tr-TR" sz="7200" b="1" dirty="0">
                <a:solidFill>
                  <a:srgbClr val="00B2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A1</a:t>
            </a:r>
            <a:r>
              <a:rPr lang="en-US" sz="7200" b="1" dirty="0">
                <a:solidFill>
                  <a:srgbClr val="00B2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tr-TR" sz="7200" b="1" dirty="0">
                <a:solidFill>
                  <a:srgbClr val="00B2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BIRMINGHAM</a:t>
            </a:r>
            <a:endParaRPr lang="tr-TR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1552" y="4779264"/>
            <a:ext cx="2243328" cy="2243328"/>
          </a:xfrm>
          <a:prstGeom prst="rect">
            <a:avLst/>
          </a:prstGeom>
        </p:spPr>
      </p:pic>
      <p:sp>
        <p:nvSpPr>
          <p:cNvPr id="6" name="Content Placeholder 3"/>
          <p:cNvSpPr>
            <a:spLocks noGrp="1"/>
          </p:cNvSpPr>
          <p:nvPr>
            <p:ph sz="quarter" idx="13"/>
          </p:nvPr>
        </p:nvSpPr>
        <p:spPr>
          <a:xfrm>
            <a:off x="1114942" y="1818452"/>
            <a:ext cx="10214474" cy="3424107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ar-AE" sz="3600" dirty="0"/>
              <a:t>المدةالزمنية: 4 وحدات</a:t>
            </a:r>
          </a:p>
          <a:p>
            <a:pPr marL="0" indent="0" algn="r">
              <a:buNone/>
            </a:pPr>
            <a:r>
              <a:rPr lang="ar-AE" sz="3600" dirty="0"/>
              <a:t>المستوى: ابتدائي</a:t>
            </a:r>
          </a:p>
          <a:p>
            <a:pPr marL="0" indent="0" algn="r">
              <a:buNone/>
            </a:pPr>
            <a:r>
              <a:rPr lang="ar-AE" sz="3600" dirty="0"/>
              <a:t>ينتهي ب: متوسط الى اعلى </a:t>
            </a:r>
          </a:p>
          <a:p>
            <a:pPr marL="0" indent="0" algn="r">
              <a:buNone/>
            </a:pPr>
            <a:r>
              <a:rPr lang="ar-AE" sz="3600" dirty="0"/>
              <a:t>عدد الساعات في الاسبوع: الوحده الاولى و الثانيه (24 ساعة)</a:t>
            </a:r>
          </a:p>
          <a:p>
            <a:pPr marL="0" indent="0" algn="r">
              <a:buNone/>
            </a:pPr>
            <a:r>
              <a:rPr lang="tr-TR" sz="3600" dirty="0" smtClean="0"/>
              <a:t>      </a:t>
            </a:r>
            <a:r>
              <a:rPr lang="ar-AE" sz="3600" dirty="0" smtClean="0"/>
              <a:t>                               الوحده </a:t>
            </a:r>
            <a:r>
              <a:rPr lang="ar-AE" sz="3600" dirty="0"/>
              <a:t>الثالثه والرابعه (23 ساعة)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457828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3033" y="103128"/>
            <a:ext cx="10364451" cy="1235221"/>
          </a:xfrm>
        </p:spPr>
        <p:txBody>
          <a:bodyPr>
            <a:normAutofit/>
          </a:bodyPr>
          <a:lstStyle/>
          <a:p>
            <a:r>
              <a:rPr lang="ar-AE" sz="7200" b="1" dirty="0" smtClean="0">
                <a:solidFill>
                  <a:srgbClr val="00B2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الاعادة</a:t>
            </a:r>
            <a:r>
              <a:rPr lang="en-US" sz="7200" b="1" dirty="0" smtClean="0">
                <a:solidFill>
                  <a:srgbClr val="00B2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7200" b="1" dirty="0">
                <a:solidFill>
                  <a:srgbClr val="00B2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RICHMOND</a:t>
            </a:r>
            <a:r>
              <a:rPr lang="tr-TR" sz="7200" b="1" dirty="0">
                <a:solidFill>
                  <a:srgbClr val="00B2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tr-TR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1552" y="4779264"/>
            <a:ext cx="2243328" cy="22433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78627" y="1645920"/>
            <a:ext cx="7399846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ar-AE" sz="3200" dirty="0" smtClean="0"/>
              <a:t>الفترة:</a:t>
            </a:r>
          </a:p>
          <a:p>
            <a:pPr algn="r"/>
            <a:r>
              <a:rPr lang="ar-AE" sz="3200" dirty="0" smtClean="0"/>
              <a:t> اعادة نفس الوحدة بعد الواحدة الثانية او الرابعة/الخامسة</a:t>
            </a:r>
          </a:p>
          <a:p>
            <a:pPr algn="r"/>
            <a:r>
              <a:rPr lang="ar-AE" sz="3200" dirty="0" smtClean="0"/>
              <a:t> </a:t>
            </a:r>
          </a:p>
          <a:p>
            <a:pPr algn="r"/>
            <a:r>
              <a:rPr lang="ar-AE" sz="3200" dirty="0" smtClean="0"/>
              <a:t>المستوى:</a:t>
            </a:r>
            <a:endParaRPr lang="en-US" sz="3200" dirty="0" smtClean="0"/>
          </a:p>
          <a:p>
            <a:pPr algn="r"/>
            <a:r>
              <a:rPr lang="ar-AE" sz="3200" dirty="0" smtClean="0"/>
              <a:t>اي طالب لم يستطع اجتيازالمستوى</a:t>
            </a:r>
            <a:endParaRPr lang="en-US" sz="3200" dirty="0" smtClean="0"/>
          </a:p>
          <a:p>
            <a:pPr algn="r"/>
            <a:r>
              <a:rPr lang="ar-AE" sz="3200" dirty="0" smtClean="0"/>
              <a:t> </a:t>
            </a:r>
            <a:r>
              <a:rPr lang="en-US" sz="3200" dirty="0" smtClean="0"/>
              <a:t>B2</a:t>
            </a:r>
            <a:endParaRPr lang="ar-AE" sz="3200" dirty="0"/>
          </a:p>
          <a:p>
            <a:pPr algn="r"/>
            <a:endParaRPr lang="ar-AE" sz="3200" dirty="0" smtClean="0"/>
          </a:p>
          <a:p>
            <a:pPr algn="r"/>
            <a:r>
              <a:rPr lang="ar-AE" sz="3200" dirty="0" smtClean="0"/>
              <a:t>عدد الساعات في الاسبوع:</a:t>
            </a:r>
          </a:p>
          <a:p>
            <a:pPr algn="r"/>
            <a:r>
              <a:rPr lang="ar-AE" sz="3200" dirty="0" smtClean="0"/>
              <a:t> 24 ساعه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192266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62" y="340536"/>
            <a:ext cx="10833538" cy="374360"/>
          </a:xfrm>
        </p:spPr>
        <p:txBody>
          <a:bodyPr>
            <a:noAutofit/>
          </a:bodyPr>
          <a:lstStyle/>
          <a:p>
            <a:pPr algn="ctr"/>
            <a:r>
              <a:rPr lang="ar-AE" sz="4800" b="1" dirty="0" smtClean="0">
                <a:solidFill>
                  <a:srgbClr val="00B2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الاستماع</a:t>
            </a:r>
            <a:endParaRPr lang="tr-TR" sz="4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0657" y="5200529"/>
            <a:ext cx="2243522" cy="2243522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1827310" y="1231730"/>
          <a:ext cx="9218640" cy="4876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6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6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64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64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364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364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AE" dirty="0" smtClean="0"/>
                        <a:t>مكرر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ar-AE" dirty="0" smtClean="0"/>
                        <a:t>الوحدة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AE" dirty="0" smtClean="0"/>
                        <a:t>استماع و محادثات صغيرة /</a:t>
                      </a:r>
                      <a:r>
                        <a:rPr lang="ar-AE" baseline="0" dirty="0" smtClean="0"/>
                        <a:t> اختيار من متعدد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AE" dirty="0" smtClean="0"/>
                        <a:t>استماع و محادثات صغيرة /</a:t>
                      </a:r>
                      <a:r>
                        <a:rPr lang="ar-AE" baseline="0" dirty="0" smtClean="0"/>
                        <a:t> اختيار من متعدد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AE" dirty="0" smtClean="0"/>
                        <a:t>تدوين الملاحظات مفتوح مرة</a:t>
                      </a:r>
                      <a:r>
                        <a:rPr lang="ar-AE" baseline="0" dirty="0" smtClean="0"/>
                        <a:t> واحدة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AE" dirty="0" smtClean="0"/>
                        <a:t>تدوين الملاحظات مفتوح مرة</a:t>
                      </a:r>
                      <a:r>
                        <a:rPr lang="ar-AE" baseline="0" dirty="0" smtClean="0"/>
                        <a:t> واحدة</a:t>
                      </a:r>
                      <a:endParaRPr lang="en-US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r>
                        <a:rPr lang="ar-AE" dirty="0" smtClean="0"/>
                        <a:t>الطلاب اللذين</a:t>
                      </a:r>
                      <a:r>
                        <a:rPr lang="ar-AE" baseline="0" dirty="0" smtClean="0"/>
                        <a:t> لم يستطيعوا النجاح:</a:t>
                      </a:r>
                    </a:p>
                    <a:p>
                      <a:r>
                        <a:rPr lang="ar-AE" dirty="0" smtClean="0"/>
                        <a:t>اعادة نفس الوحدة بعد الواحدة الثانية او الرابعة/الخامسة في المدرسة الصيفية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36742">
                <a:tc>
                  <a:txBody>
                    <a:bodyPr/>
                    <a:lstStyle/>
                    <a:p>
                      <a:r>
                        <a:rPr lang="ar-AE" dirty="0" smtClean="0"/>
                        <a:t>الوحدة2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AE" dirty="0" smtClean="0"/>
                        <a:t>اثناء الاستماع </a:t>
                      </a:r>
                    </a:p>
                    <a:p>
                      <a:r>
                        <a:rPr lang="ar-AE" dirty="0" smtClean="0"/>
                        <a:t>اختيار من المتعدد مره واحدة</a:t>
                      </a:r>
                      <a:r>
                        <a:rPr lang="ar-AE" baseline="0" dirty="0" smtClean="0"/>
                        <a:t> و فقرة اثناء الاستماع مفتوحةمره واحدة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AE" dirty="0" smtClean="0"/>
                        <a:t>اثناء الاستماع </a:t>
                      </a:r>
                    </a:p>
                    <a:p>
                      <a:r>
                        <a:rPr lang="ar-AE" dirty="0" smtClean="0"/>
                        <a:t>اختيار من المتعدد مره واحدة</a:t>
                      </a:r>
                      <a:r>
                        <a:rPr lang="ar-AE" baseline="0" dirty="0" smtClean="0"/>
                        <a:t> و فقرة اثناء الاستماع مفتوحةمره واحدة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AE" dirty="0" smtClean="0"/>
                        <a:t>تدوين</a:t>
                      </a:r>
                      <a:r>
                        <a:rPr lang="ar-AE" baseline="0" dirty="0" smtClean="0"/>
                        <a:t> الملاحظات مفتوح مرة واحدة</a:t>
                      </a:r>
                    </a:p>
                    <a:p>
                      <a:r>
                        <a:rPr lang="ar-AE" baseline="0" dirty="0" smtClean="0"/>
                        <a:t>عرض تقديمي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AE" dirty="0" smtClean="0"/>
                        <a:t>تدوين</a:t>
                      </a:r>
                      <a:r>
                        <a:rPr lang="ar-AE" baseline="0" dirty="0" smtClean="0"/>
                        <a:t> الملاحظات مفتوح مرة واحدة</a:t>
                      </a:r>
                    </a:p>
                    <a:p>
                      <a:r>
                        <a:rPr lang="ar-AE" baseline="0" dirty="0" smtClean="0"/>
                        <a:t>عرض تقديمي</a:t>
                      </a:r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ar-AE" dirty="0" smtClean="0"/>
                        <a:t>الوحدة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AE" dirty="0" smtClean="0"/>
                        <a:t>تدوين الملاحظات مفتوح مرة</a:t>
                      </a:r>
                      <a:r>
                        <a:rPr lang="ar-AE" baseline="0" dirty="0" smtClean="0"/>
                        <a:t> واحدة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AE" dirty="0" smtClean="0"/>
                        <a:t>تدوين الملاحظات مفتوح مرة</a:t>
                      </a:r>
                      <a:r>
                        <a:rPr lang="ar-AE" baseline="0" dirty="0" smtClean="0"/>
                        <a:t> واحدة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ar-AE" dirty="0" smtClean="0"/>
                        <a:t>الوحدة 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AE" dirty="0" smtClean="0"/>
                        <a:t>تدوين</a:t>
                      </a:r>
                      <a:r>
                        <a:rPr lang="ar-AE" baseline="0" dirty="0" smtClean="0"/>
                        <a:t> الملاحظات مفتوح مرة واحدة</a:t>
                      </a:r>
                    </a:p>
                    <a:p>
                      <a:r>
                        <a:rPr lang="ar-AE" baseline="0" dirty="0" smtClean="0"/>
                        <a:t>عرض تقديمي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AE" dirty="0" smtClean="0"/>
                        <a:t>تدوين</a:t>
                      </a:r>
                      <a:r>
                        <a:rPr lang="ar-AE" baseline="0" dirty="0" smtClean="0"/>
                        <a:t> الملاحظات مفتوح مرة واحدة</a:t>
                      </a:r>
                    </a:p>
                    <a:p>
                      <a:r>
                        <a:rPr lang="ar-AE" baseline="0" dirty="0" smtClean="0"/>
                        <a:t>عرض تقديمي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1043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78765" y="90791"/>
            <a:ext cx="111257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" sz="4400" b="1" dirty="0">
                <a:solidFill>
                  <a:srgbClr val="00B2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المستويات</a:t>
            </a:r>
          </a:p>
        </p:txBody>
      </p:sp>
      <p:sp>
        <p:nvSpPr>
          <p:cNvPr id="3" name="Dikdörtgen 2"/>
          <p:cNvSpPr/>
          <p:nvPr/>
        </p:nvSpPr>
        <p:spPr>
          <a:xfrm>
            <a:off x="278766" y="756306"/>
            <a:ext cx="11703028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tr-TR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ar" b="1" dirty="0">
                <a:latin typeface="Calibri" panose="020F0502020204030204" pitchFamily="34" charset="0"/>
                <a:cs typeface="Calibri" panose="020F0502020204030204" pitchFamily="34" charset="0"/>
              </a:rPr>
              <a:t>A1: المستوى الأول</a:t>
            </a:r>
          </a:p>
          <a:p>
            <a:endParaRPr lang="tr-TR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tr-TR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tr-TR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ar" b="1" dirty="0">
                <a:latin typeface="Calibri" panose="020F0502020204030204" pitchFamily="34" charset="0"/>
                <a:cs typeface="Calibri" panose="020F0502020204030204" pitchFamily="34" charset="0"/>
              </a:rPr>
              <a:t>A2: المستوى الابتدائي</a:t>
            </a:r>
          </a:p>
          <a:p>
            <a:endParaRPr lang="tr-TR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tr-TR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tr-TR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ar" b="1" dirty="0">
                <a:latin typeface="Calibri" panose="020F0502020204030204" pitchFamily="34" charset="0"/>
                <a:cs typeface="Calibri" panose="020F0502020204030204" pitchFamily="34" charset="0"/>
              </a:rPr>
              <a:t>B1: المستوى قبل المتوسط</a:t>
            </a:r>
          </a:p>
          <a:p>
            <a:endParaRPr lang="tr-TR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tr-TR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tr-TR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ar" b="1" dirty="0">
                <a:latin typeface="Calibri" panose="020F0502020204030204" pitchFamily="34" charset="0"/>
                <a:cs typeface="Calibri" panose="020F0502020204030204" pitchFamily="34" charset="0"/>
              </a:rPr>
              <a:t>B2: متوسط / علوي</a:t>
            </a:r>
          </a:p>
          <a:p>
            <a:r>
              <a:rPr lang="ar" b="1" dirty="0">
                <a:latin typeface="Calibri" panose="020F0502020204030204" pitchFamily="34" charset="0"/>
                <a:cs typeface="Calibri" panose="020F0502020204030204" pitchFamily="34" charset="0"/>
              </a:rPr>
              <a:t>المستوى المتوسط</a:t>
            </a:r>
          </a:p>
          <a:p>
            <a:endParaRPr lang="tr-TR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tr-TR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ar" b="1" dirty="0">
                <a:latin typeface="Calibri" panose="020F0502020204030204" pitchFamily="34" charset="0"/>
                <a:cs typeface="Calibri" panose="020F0502020204030204" pitchFamily="34" charset="0"/>
              </a:rPr>
              <a:t>C1: المستوى المتقدم</a:t>
            </a:r>
          </a:p>
          <a:p>
            <a:endParaRPr lang="tr-TR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tr-TR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tr-TR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tr-TR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tr-TR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tr-TR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tr-TR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1552" y="4779264"/>
            <a:ext cx="2243328" cy="2243328"/>
          </a:xfrm>
          <a:prstGeom prst="rect">
            <a:avLst/>
          </a:prstGeom>
        </p:spPr>
      </p:pic>
      <p:sp>
        <p:nvSpPr>
          <p:cNvPr id="5" name="Sağ Ok 5"/>
          <p:cNvSpPr/>
          <p:nvPr/>
        </p:nvSpPr>
        <p:spPr>
          <a:xfrm>
            <a:off x="3113690" y="860232"/>
            <a:ext cx="1989821" cy="935317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ar" sz="16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الوحدة 1 - A1</a:t>
            </a:r>
          </a:p>
        </p:txBody>
      </p:sp>
      <p:sp>
        <p:nvSpPr>
          <p:cNvPr id="6" name="Sağ Ok 5"/>
          <p:cNvSpPr/>
          <p:nvPr/>
        </p:nvSpPr>
        <p:spPr>
          <a:xfrm>
            <a:off x="5249501" y="860232"/>
            <a:ext cx="2076393" cy="954445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rgbClr val="4BAF7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" sz="1600" b="1" i="0" u="none" strike="noStrike" kern="0" cap="none" spc="0" normalizeH="0" baseline="0" noProof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الوحدة 2 - A2</a:t>
            </a:r>
          </a:p>
        </p:txBody>
      </p:sp>
      <p:sp>
        <p:nvSpPr>
          <p:cNvPr id="8" name="Sağ Ok 5"/>
          <p:cNvSpPr/>
          <p:nvPr/>
        </p:nvSpPr>
        <p:spPr>
          <a:xfrm>
            <a:off x="7430633" y="757978"/>
            <a:ext cx="2016137" cy="1056699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rgbClr val="4BAF7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" sz="1600" b="1" i="0" u="none" strike="noStrike" kern="0" cap="none" spc="0" normalizeH="0" baseline="0" noProof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الوحدة 3 - B1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" sz="1600" b="1" kern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ESP</a:t>
            </a:r>
            <a:endParaRPr kumimoji="0" lang="tr-TR" sz="1600" b="1" i="0" u="none" strike="noStrike" kern="0" cap="none" spc="0" normalizeH="0" baseline="0" noProof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Sağ Ok 5"/>
          <p:cNvSpPr/>
          <p:nvPr/>
        </p:nvSpPr>
        <p:spPr>
          <a:xfrm>
            <a:off x="9482905" y="756306"/>
            <a:ext cx="1957786" cy="1039243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rgbClr val="4BAF7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" sz="1600" b="1" i="0" u="none" strike="noStrike" kern="0" cap="none" spc="0" normalizeH="0" baseline="0" noProof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الوحدة 4 - B2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" sz="1600" b="1" kern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ESP</a:t>
            </a:r>
            <a:r>
              <a:rPr kumimoji="0" lang="ar" sz="1600" b="1" i="0" u="none" strike="noStrike" kern="0" cap="none" spc="0" normalizeH="0" baseline="0" noProof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1" name="Sağ Ok 5"/>
          <p:cNvSpPr/>
          <p:nvPr/>
        </p:nvSpPr>
        <p:spPr>
          <a:xfrm>
            <a:off x="3153238" y="1916930"/>
            <a:ext cx="1950273" cy="876145"/>
          </a:xfrm>
          <a:prstGeom prst="rightArrow">
            <a:avLst>
              <a:gd name="adj1" fmla="val 50000"/>
              <a:gd name="adj2" fmla="val 56386"/>
            </a:avLst>
          </a:prstGeom>
          <a:gradFill rotWithShape="1">
            <a:gsLst>
              <a:gs pos="0">
                <a:srgbClr val="4BAF73">
                  <a:tint val="60000"/>
                  <a:satMod val="100000"/>
                  <a:lumMod val="110000"/>
                </a:srgbClr>
              </a:gs>
              <a:gs pos="100000">
                <a:srgbClr val="4BAF73">
                  <a:tint val="70000"/>
                  <a:satMod val="100000"/>
                  <a:lumMod val="100000"/>
                </a:srgbClr>
              </a:gs>
            </a:gsLst>
            <a:lin ang="5400000" scaled="0"/>
          </a:gradFill>
          <a:ln w="9525" cap="flat" cmpd="sng" algn="ctr">
            <a:solidFill>
              <a:srgbClr val="4BAF7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" sz="1600" b="1" i="0" u="none" strike="noStrike" kern="0" cap="none" spc="0" normalizeH="0" baseline="0" noProof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الوحدة 1 - A2</a:t>
            </a:r>
          </a:p>
        </p:txBody>
      </p:sp>
      <p:sp>
        <p:nvSpPr>
          <p:cNvPr id="12" name="Sağ Ok 5"/>
          <p:cNvSpPr/>
          <p:nvPr/>
        </p:nvSpPr>
        <p:spPr>
          <a:xfrm>
            <a:off x="5249501" y="1858740"/>
            <a:ext cx="2076393" cy="934335"/>
          </a:xfrm>
          <a:prstGeom prst="rightArrow">
            <a:avLst/>
          </a:prstGeom>
          <a:gradFill rotWithShape="1">
            <a:gsLst>
              <a:gs pos="0">
                <a:srgbClr val="4BAF73">
                  <a:tint val="60000"/>
                  <a:satMod val="100000"/>
                  <a:lumMod val="110000"/>
                </a:srgbClr>
              </a:gs>
              <a:gs pos="100000">
                <a:srgbClr val="4BAF73">
                  <a:tint val="70000"/>
                  <a:satMod val="100000"/>
                  <a:lumMod val="100000"/>
                </a:srgbClr>
              </a:gs>
            </a:gsLst>
            <a:lin ang="5400000" scaled="0"/>
          </a:gradFill>
          <a:ln w="9525" cap="flat" cmpd="sng" algn="ctr">
            <a:solidFill>
              <a:srgbClr val="4BAF7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" sz="1600" b="1" i="0" u="none" strike="noStrike" kern="0" cap="none" spc="0" normalizeH="0" baseline="0" noProof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الوحدة 2 - A2 +</a:t>
            </a:r>
          </a:p>
        </p:txBody>
      </p:sp>
      <p:sp>
        <p:nvSpPr>
          <p:cNvPr id="13" name="Sağ Ok 5"/>
          <p:cNvSpPr/>
          <p:nvPr/>
        </p:nvSpPr>
        <p:spPr>
          <a:xfrm>
            <a:off x="7389385" y="1890757"/>
            <a:ext cx="1954120" cy="934335"/>
          </a:xfrm>
          <a:prstGeom prst="rightArrow">
            <a:avLst/>
          </a:prstGeom>
          <a:gradFill rotWithShape="1">
            <a:gsLst>
              <a:gs pos="0">
                <a:srgbClr val="4BAF73">
                  <a:tint val="60000"/>
                  <a:satMod val="100000"/>
                  <a:lumMod val="110000"/>
                </a:srgbClr>
              </a:gs>
              <a:gs pos="100000">
                <a:srgbClr val="4BAF73">
                  <a:tint val="70000"/>
                  <a:satMod val="100000"/>
                  <a:lumMod val="100000"/>
                </a:srgbClr>
              </a:gs>
            </a:gsLst>
            <a:lin ang="5400000" scaled="0"/>
          </a:gradFill>
          <a:ln w="9525" cap="flat" cmpd="sng" algn="ctr">
            <a:solidFill>
              <a:srgbClr val="4BAF7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" sz="1600" b="1" i="0" u="none" strike="noStrike" kern="0" cap="none" spc="0" normalizeH="0" baseline="0" noProof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الوحدة 3 - B1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" sz="1600" b="1" kern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ESP</a:t>
            </a:r>
            <a:endParaRPr kumimoji="0" lang="tr-TR" sz="1600" b="1" i="0" u="none" strike="noStrike" kern="0" cap="none" spc="0" normalizeH="0" baseline="0" noProof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Sağ Ok 5"/>
          <p:cNvSpPr/>
          <p:nvPr/>
        </p:nvSpPr>
        <p:spPr>
          <a:xfrm>
            <a:off x="9422157" y="1890757"/>
            <a:ext cx="2018534" cy="934334"/>
          </a:xfrm>
          <a:prstGeom prst="rightArrow">
            <a:avLst/>
          </a:prstGeom>
          <a:gradFill rotWithShape="1">
            <a:gsLst>
              <a:gs pos="0">
                <a:srgbClr val="4BAF73">
                  <a:tint val="60000"/>
                  <a:satMod val="100000"/>
                  <a:lumMod val="110000"/>
                </a:srgbClr>
              </a:gs>
              <a:gs pos="100000">
                <a:srgbClr val="4BAF73">
                  <a:tint val="70000"/>
                  <a:satMod val="100000"/>
                  <a:lumMod val="100000"/>
                </a:srgbClr>
              </a:gs>
            </a:gsLst>
            <a:lin ang="5400000" scaled="0"/>
          </a:gradFill>
          <a:ln w="9525" cap="flat" cmpd="sng" algn="ctr">
            <a:solidFill>
              <a:srgbClr val="4BAF7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" sz="1600" b="1" i="0" u="none" strike="noStrike" kern="0" cap="none" spc="0" normalizeH="0" baseline="0" noProof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الوحدة 4 - B2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" sz="1600" b="1" kern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ESP</a:t>
            </a:r>
            <a:r>
              <a:rPr kumimoji="0" lang="ar" sz="1600" b="1" i="0" u="none" strike="noStrike" kern="0" cap="none" spc="0" normalizeH="0" baseline="0" noProof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5" name="Sağ Ok 5"/>
          <p:cNvSpPr/>
          <p:nvPr/>
        </p:nvSpPr>
        <p:spPr>
          <a:xfrm>
            <a:off x="3260696" y="2957665"/>
            <a:ext cx="1988805" cy="1148821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rgbClr val="4BAF7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" sz="1600" b="1" i="0" u="none" strike="noStrike" kern="0" cap="none" spc="0" normalizeH="0" baseline="0" noProof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الوحدة 1 - B1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" sz="1600" b="1" kern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ESP</a:t>
            </a:r>
            <a:r>
              <a:rPr kumimoji="0" lang="ar" sz="1600" b="1" i="0" u="none" strike="noStrike" kern="0" cap="none" spc="0" normalizeH="0" baseline="0" noProof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6" name="Sağ Ok 5"/>
          <p:cNvSpPr/>
          <p:nvPr/>
        </p:nvSpPr>
        <p:spPr>
          <a:xfrm>
            <a:off x="5529752" y="2955354"/>
            <a:ext cx="2076393" cy="1197732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rgbClr val="4BAF7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" sz="1600" b="1" i="0" u="none" strike="noStrike" kern="0" cap="none" spc="0" normalizeH="0" baseline="0" noProof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الوحدة 2 - B2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" sz="1600" b="1" kern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ESP</a:t>
            </a:r>
            <a:r>
              <a:rPr kumimoji="0" lang="ar" sz="1600" b="1" i="0" u="none" strike="noStrike" kern="0" cap="none" spc="0" normalizeH="0" baseline="0" noProof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7" name="Sağ Ok 5"/>
          <p:cNvSpPr/>
          <p:nvPr/>
        </p:nvSpPr>
        <p:spPr>
          <a:xfrm>
            <a:off x="3260696" y="4155398"/>
            <a:ext cx="1988805" cy="1098246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solidFill>
              <a:srgbClr val="4BAF7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" sz="1600" b="1" i="0" u="none" strike="noStrike" kern="0" cap="none" spc="0" normalizeH="0" baseline="0" noProof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الوحدة 1 - B2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" sz="1600" b="1" kern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ESP</a:t>
            </a:r>
            <a:r>
              <a:rPr kumimoji="0" lang="ar" sz="1600" b="1" i="0" u="none" strike="noStrike" kern="0" cap="none" spc="0" normalizeH="0" baseline="0" noProof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8" name="Sağ Ok 5"/>
          <p:cNvSpPr/>
          <p:nvPr/>
        </p:nvSpPr>
        <p:spPr>
          <a:xfrm>
            <a:off x="5529752" y="4195517"/>
            <a:ext cx="2356644" cy="1098246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solidFill>
              <a:srgbClr val="4BAF7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" sz="1600" b="1" i="0" u="none" strike="noStrike" kern="0" cap="none" spc="0" normalizeH="0" baseline="0" noProof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الوحدة 2 - B2 +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" sz="1600" b="1" kern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ESP</a:t>
            </a:r>
            <a:r>
              <a:rPr kumimoji="0" lang="ar" sz="1600" b="1" i="0" u="none" strike="noStrike" kern="0" cap="none" spc="0" normalizeH="0" baseline="0" noProof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9" name="Sağ Ok 5"/>
          <p:cNvSpPr/>
          <p:nvPr/>
        </p:nvSpPr>
        <p:spPr>
          <a:xfrm>
            <a:off x="3221624" y="5199375"/>
            <a:ext cx="2564104" cy="973514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4BAF7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" sz="1600" b="1" i="0" u="none" strike="noStrike" kern="0" cap="none" spc="0" normalizeH="0" baseline="0" noProof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الوحدة 3 - B2 + / C1</a:t>
            </a:r>
          </a:p>
        </p:txBody>
      </p:sp>
      <p:sp>
        <p:nvSpPr>
          <p:cNvPr id="20" name="Sağ Ok 5"/>
          <p:cNvSpPr/>
          <p:nvPr/>
        </p:nvSpPr>
        <p:spPr>
          <a:xfrm>
            <a:off x="6338226" y="5253644"/>
            <a:ext cx="2670748" cy="973514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4BAF7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" sz="1600" b="1" i="0" u="none" strike="noStrike" kern="0" cap="none" spc="0" normalizeH="0" baseline="0" noProof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الوحدة 4 - C1</a:t>
            </a:r>
          </a:p>
        </p:txBody>
      </p:sp>
    </p:spTree>
    <p:extLst>
      <p:ext uri="{BB962C8B-B14F-4D97-AF65-F5344CB8AC3E}">
        <p14:creationId xmlns:p14="http://schemas.microsoft.com/office/powerpoint/2010/main" val="9494215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62" y="157656"/>
            <a:ext cx="10833538" cy="374360"/>
          </a:xfrm>
        </p:spPr>
        <p:txBody>
          <a:bodyPr>
            <a:noAutofit/>
          </a:bodyPr>
          <a:lstStyle/>
          <a:p>
            <a:pPr algn="ctr"/>
            <a:r>
              <a:rPr lang="ar-AE" sz="4400" b="1" dirty="0" smtClean="0">
                <a:solidFill>
                  <a:srgbClr val="54D9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الكتابة</a:t>
            </a:r>
            <a:endParaRPr lang="tr-TR" sz="4400" b="1" dirty="0">
              <a:solidFill>
                <a:srgbClr val="54D9D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520260" y="655502"/>
          <a:ext cx="10833540" cy="59736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55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55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55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55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055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055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87982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AE" sz="1400" dirty="0" smtClean="0"/>
                        <a:t>مكرر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0340">
                <a:tc>
                  <a:txBody>
                    <a:bodyPr/>
                    <a:lstStyle/>
                    <a:p>
                      <a:r>
                        <a:rPr lang="ar-AE" sz="1400" dirty="0" smtClean="0"/>
                        <a:t>الوحدة 1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AE" sz="1400" dirty="0" smtClean="0"/>
                        <a:t>السبب و النتيجة و المقارنة </a:t>
                      </a:r>
                    </a:p>
                    <a:p>
                      <a:r>
                        <a:rPr lang="ar-AE" sz="1400" dirty="0" smtClean="0"/>
                        <a:t>انواع مقال التباين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AE" sz="1400" dirty="0" smtClean="0"/>
                        <a:t>السبب و النتيجة و المقارنة </a:t>
                      </a:r>
                    </a:p>
                    <a:p>
                      <a:r>
                        <a:rPr lang="ar-AE" sz="1400" dirty="0" smtClean="0"/>
                        <a:t>انواع مقال التباين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AE" sz="1400" dirty="0" smtClean="0"/>
                        <a:t>الفقرة /</a:t>
                      </a:r>
                      <a:r>
                        <a:rPr lang="ar-AE" sz="1400" baseline="0" dirty="0" smtClean="0"/>
                        <a:t> التنظيم</a:t>
                      </a:r>
                    </a:p>
                    <a:p>
                      <a:r>
                        <a:rPr lang="ar-AE" sz="1400" baseline="0" dirty="0" smtClean="0"/>
                        <a:t>كتابة مقال  وصفي و سردي</a:t>
                      </a:r>
                    </a:p>
                    <a:p>
                      <a:r>
                        <a:rPr lang="ar-AE" sz="1400" baseline="0" dirty="0" smtClean="0"/>
                        <a:t>وتصنيف انواع الفقرات</a:t>
                      </a:r>
                      <a:endParaRPr lang="en-US" sz="1400" dirty="0" smtClean="0"/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AE" sz="1400" dirty="0" smtClean="0"/>
                        <a:t>هيكل الجملة / الفقرة الاساسية </a:t>
                      </a:r>
                    </a:p>
                    <a:p>
                      <a:r>
                        <a:rPr lang="ar-AE" sz="1400" dirty="0" smtClean="0"/>
                        <a:t>التنظيم</a:t>
                      </a:r>
                    </a:p>
                    <a:p>
                      <a:r>
                        <a:rPr lang="ar-AE" sz="1400" dirty="0" smtClean="0"/>
                        <a:t>كتابة</a:t>
                      </a:r>
                      <a:r>
                        <a:rPr lang="ar-AE" sz="1400" baseline="0" dirty="0" smtClean="0"/>
                        <a:t> </a:t>
                      </a:r>
                      <a:r>
                        <a:rPr lang="ar-AE" sz="1400" dirty="0" smtClean="0"/>
                        <a:t>الحاضر-الماضي</a:t>
                      </a:r>
                      <a:r>
                        <a:rPr lang="ar-AE" sz="1400" baseline="0" dirty="0" smtClean="0"/>
                        <a:t> المستقبل</a:t>
                      </a: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r>
                        <a:rPr lang="ar-AE" sz="1400" dirty="0" smtClean="0"/>
                        <a:t>الطلاب اللذين</a:t>
                      </a:r>
                      <a:r>
                        <a:rPr lang="ar-AE" sz="1400" baseline="0" dirty="0" smtClean="0"/>
                        <a:t> لم يستطيعوا النجاح:</a:t>
                      </a:r>
                    </a:p>
                    <a:p>
                      <a:r>
                        <a:rPr lang="ar-AE" sz="1400" dirty="0" smtClean="0"/>
                        <a:t>اعادة نفس الوحدة بعد الواحدة الثانية او الرابعة/الخامسة في المدرسة الصيفية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5550">
                <a:tc>
                  <a:txBody>
                    <a:bodyPr/>
                    <a:lstStyle/>
                    <a:p>
                      <a:r>
                        <a:rPr lang="ar-AE" sz="1400" dirty="0" smtClean="0"/>
                        <a:t>الوحدة2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AE" sz="1400" dirty="0" smtClean="0"/>
                        <a:t>التصنيف </a:t>
                      </a:r>
                    </a:p>
                    <a:p>
                      <a:r>
                        <a:rPr lang="ar-AE" sz="1400" dirty="0" smtClean="0"/>
                        <a:t>الميزات</a:t>
                      </a:r>
                    </a:p>
                    <a:p>
                      <a:r>
                        <a:rPr lang="ar-AE" sz="1400" dirty="0" smtClean="0"/>
                        <a:t>العيوب</a:t>
                      </a:r>
                    </a:p>
                    <a:p>
                      <a:r>
                        <a:rPr lang="ar-AE" sz="1400" dirty="0" smtClean="0"/>
                        <a:t>مقال جدلي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AE" sz="1400" dirty="0" smtClean="0"/>
                        <a:t>التصنيف </a:t>
                      </a:r>
                    </a:p>
                    <a:p>
                      <a:r>
                        <a:rPr lang="ar-AE" sz="1400" dirty="0" smtClean="0"/>
                        <a:t>الميزات</a:t>
                      </a:r>
                    </a:p>
                    <a:p>
                      <a:r>
                        <a:rPr lang="ar-AE" sz="1400" dirty="0" smtClean="0"/>
                        <a:t>العيوب</a:t>
                      </a:r>
                    </a:p>
                    <a:p>
                      <a:r>
                        <a:rPr lang="ar-AE" sz="1400" dirty="0" smtClean="0"/>
                        <a:t>مقال جدلي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AE" sz="1400" dirty="0" smtClean="0"/>
                        <a:t>السبب و النتيجة و المقارنة </a:t>
                      </a:r>
                    </a:p>
                    <a:p>
                      <a:r>
                        <a:rPr lang="ar-AE" sz="1400" dirty="0" smtClean="0"/>
                        <a:t>انواع مقال التباين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AE" sz="1400" dirty="0" smtClean="0"/>
                        <a:t>الفقرة /</a:t>
                      </a:r>
                      <a:r>
                        <a:rPr lang="ar-AE" sz="1400" baseline="0" dirty="0" smtClean="0"/>
                        <a:t> التنظيم</a:t>
                      </a:r>
                    </a:p>
                    <a:p>
                      <a:r>
                        <a:rPr lang="ar-AE" sz="1400" baseline="0" dirty="0" smtClean="0"/>
                        <a:t>كتابة مقال  وصفي و سردي</a:t>
                      </a:r>
                    </a:p>
                    <a:p>
                      <a:r>
                        <a:rPr lang="ar-AE" sz="1400" baseline="0" dirty="0" smtClean="0"/>
                        <a:t>وتصنيف انواع الفقرات</a:t>
                      </a:r>
                      <a:endParaRPr lang="en-US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5550">
                <a:tc>
                  <a:txBody>
                    <a:bodyPr/>
                    <a:lstStyle/>
                    <a:p>
                      <a:r>
                        <a:rPr lang="ar-AE" sz="1400" dirty="0" smtClean="0"/>
                        <a:t>الوحدة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dirty="0" smtClean="0"/>
                        <a:t>تلخيص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dirty="0" smtClean="0"/>
                        <a:t>اعادة الصياغة و البحث استراتيجيات مستوى متقدم</a:t>
                      </a:r>
                      <a:endParaRPr lang="en-US" sz="1400" dirty="0" smtClean="0"/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dirty="0" smtClean="0"/>
                        <a:t>تلخيص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dirty="0" smtClean="0"/>
                        <a:t>اعادة الصياغة و البحث استراتيجيات مستوى متقدم</a:t>
                      </a:r>
                      <a:endParaRPr lang="en-US" sz="1400" dirty="0" smtClean="0"/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AE" sz="1400" dirty="0" smtClean="0"/>
                        <a:t>فقرة الرأي</a:t>
                      </a:r>
                    </a:p>
                    <a:p>
                      <a:r>
                        <a:rPr lang="ar-AE" sz="1400" dirty="0" smtClean="0"/>
                        <a:t>مقال</a:t>
                      </a:r>
                    </a:p>
                    <a:p>
                      <a:r>
                        <a:rPr lang="ar-AE" sz="1400" dirty="0" smtClean="0"/>
                        <a:t>سبب</a:t>
                      </a:r>
                      <a:r>
                        <a:rPr lang="ar-AE" sz="1400" baseline="0" dirty="0" smtClean="0"/>
                        <a:t> التنظيم</a:t>
                      </a:r>
                    </a:p>
                    <a:p>
                      <a:r>
                        <a:rPr lang="ar-AE" sz="1400" baseline="0" dirty="0" smtClean="0"/>
                        <a:t>انواع المقال المؤثر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AE" sz="1400" dirty="0" smtClean="0"/>
                        <a:t>السبب و النتيجة و المقارنة </a:t>
                      </a:r>
                    </a:p>
                    <a:p>
                      <a:r>
                        <a:rPr lang="ar-AE" sz="1400" dirty="0" smtClean="0"/>
                        <a:t>انواع مقال التباين</a:t>
                      </a:r>
                      <a:endParaRPr lang="en-US" sz="1400" dirty="0" smtClean="0"/>
                    </a:p>
                    <a:p>
                      <a:endParaRPr lang="en-US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4712">
                <a:tc>
                  <a:txBody>
                    <a:bodyPr/>
                    <a:lstStyle/>
                    <a:p>
                      <a:r>
                        <a:rPr lang="ar-AE" sz="1400" dirty="0" smtClean="0"/>
                        <a:t>الوحدة 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dirty="0" smtClean="0"/>
                        <a:t>تلخيص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dirty="0" smtClean="0"/>
                        <a:t>اعادة الصياغة و البحث استراتيجيات مستوى متقدم</a:t>
                      </a:r>
                      <a:endParaRPr lang="en-US" sz="1400" dirty="0" smtClean="0"/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dirty="0" smtClean="0"/>
                        <a:t>تلخيص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dirty="0" smtClean="0"/>
                        <a:t>اعادة الصياغة و البحث استراتيجيات مستوى متقدم</a:t>
                      </a:r>
                      <a:endParaRPr lang="en-US" sz="1400" dirty="0" smtClean="0"/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AE" sz="1400" dirty="0" smtClean="0"/>
                        <a:t>التصنيف </a:t>
                      </a:r>
                    </a:p>
                    <a:p>
                      <a:r>
                        <a:rPr lang="ar-AE" sz="1400" dirty="0" smtClean="0"/>
                        <a:t>الميزات</a:t>
                      </a:r>
                    </a:p>
                    <a:p>
                      <a:r>
                        <a:rPr lang="ar-AE" sz="1400" dirty="0" smtClean="0"/>
                        <a:t>العيوب</a:t>
                      </a:r>
                    </a:p>
                    <a:p>
                      <a:r>
                        <a:rPr lang="ar-AE" sz="1400" dirty="0" smtClean="0"/>
                        <a:t>مقال جدلي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AE" sz="1400" dirty="0" smtClean="0"/>
                        <a:t>السبب و النتيجة و المقارنة </a:t>
                      </a:r>
                    </a:p>
                    <a:p>
                      <a:r>
                        <a:rPr lang="ar-AE" sz="1400" dirty="0" smtClean="0"/>
                        <a:t>انواع مقال التباين</a:t>
                      </a:r>
                    </a:p>
                    <a:p>
                      <a:r>
                        <a:rPr lang="ar-AE" sz="1400" dirty="0" smtClean="0"/>
                        <a:t>التصنيف</a:t>
                      </a:r>
                    </a:p>
                    <a:p>
                      <a:r>
                        <a:rPr lang="ar-AE" sz="1400" dirty="0" smtClean="0"/>
                        <a:t>الميزات</a:t>
                      </a:r>
                    </a:p>
                    <a:p>
                      <a:r>
                        <a:rPr lang="ar-AE" sz="1400" dirty="0" smtClean="0"/>
                        <a:t>العيوب</a:t>
                      </a:r>
                    </a:p>
                    <a:p>
                      <a:r>
                        <a:rPr lang="ar-AE" sz="1400" dirty="0" smtClean="0"/>
                        <a:t>مقال جدلي</a:t>
                      </a:r>
                    </a:p>
                    <a:p>
                      <a:endParaRPr lang="en-US" sz="1400" dirty="0" smtClean="0"/>
                    </a:p>
                    <a:p>
                      <a:endParaRPr lang="en-US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2039" y="5071220"/>
            <a:ext cx="2243522" cy="2243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2035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428" y="365125"/>
            <a:ext cx="11046372" cy="1325563"/>
          </a:xfrm>
        </p:spPr>
        <p:txBody>
          <a:bodyPr/>
          <a:lstStyle/>
          <a:p>
            <a:r>
              <a:rPr lang="ar-AE" dirty="0"/>
              <a:t>جدول الحصص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38200" y="1450428"/>
            <a:ext cx="10426262" cy="4726535"/>
          </a:xfrm>
        </p:spPr>
        <p:txBody>
          <a:bodyPr/>
          <a:lstStyle/>
          <a:p>
            <a:pPr algn="r">
              <a:buNone/>
            </a:pPr>
            <a:r>
              <a:rPr lang="tr-TR" sz="4000" b="1" dirty="0">
                <a:latin typeface="Calibri" panose="020F0502020204030204" pitchFamily="34" charset="0"/>
                <a:cs typeface="Calibri" panose="020F0502020204030204" pitchFamily="34" charset="0"/>
              </a:rPr>
              <a:t>12:55-08:30          </a:t>
            </a:r>
            <a:r>
              <a:rPr lang="ar-AE" sz="4000" b="1" dirty="0">
                <a:latin typeface="Calibri" panose="020F0502020204030204" pitchFamily="34" charset="0"/>
                <a:cs typeface="Calibri" panose="020F0502020204030204" pitchFamily="34" charset="0"/>
              </a:rPr>
              <a:t>الفترة الصباحية</a:t>
            </a:r>
            <a:r>
              <a:rPr lang="tr-TR" sz="4000" b="1" dirty="0">
                <a:latin typeface="Calibri" panose="020F0502020204030204" pitchFamily="34" charset="0"/>
                <a:cs typeface="Calibri" panose="020F0502020204030204" pitchFamily="34" charset="0"/>
              </a:rPr>
              <a:t> 	             </a:t>
            </a:r>
          </a:p>
          <a:p>
            <a:pPr algn="r">
              <a:buNone/>
            </a:pPr>
            <a:r>
              <a:rPr lang="tr-TR" sz="4000" b="1" dirty="0">
                <a:latin typeface="Calibri" panose="020F0502020204030204" pitchFamily="34" charset="0"/>
                <a:cs typeface="Calibri" panose="020F0502020204030204" pitchFamily="34" charset="0"/>
              </a:rPr>
              <a:t> 	17:40-13:15         </a:t>
            </a:r>
            <a:r>
              <a:rPr lang="ar-AE" sz="4000" b="1" dirty="0">
                <a:latin typeface="Calibri" panose="020F0502020204030204" pitchFamily="34" charset="0"/>
                <a:cs typeface="Calibri" panose="020F0502020204030204" pitchFamily="34" charset="0"/>
              </a:rPr>
              <a:t>فترة ما بعد الظهر</a:t>
            </a:r>
            <a:r>
              <a:rPr lang="tr-TR" sz="4000" b="1" dirty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endParaRPr lang="en-GB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tr-T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1552" y="4779264"/>
            <a:ext cx="2243328" cy="2243328"/>
          </a:xfrm>
          <a:prstGeom prst="rect">
            <a:avLst/>
          </a:prstGeom>
        </p:spPr>
      </p:pic>
      <p:pic>
        <p:nvPicPr>
          <p:cNvPr id="1026" name="Picture 2" descr="Ders Çalışma Programı Nasıl Hazırlanmalı? 📚 - Kundu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215" y="3356426"/>
            <a:ext cx="4479488" cy="2845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3444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192" y="74180"/>
            <a:ext cx="11532637" cy="701675"/>
          </a:xfrm>
        </p:spPr>
        <p:txBody>
          <a:bodyPr>
            <a:normAutofit/>
          </a:bodyPr>
          <a:lstStyle/>
          <a:p>
            <a:r>
              <a:rPr lang="tr-TR" sz="4000" b="1" dirty="0">
                <a:solidFill>
                  <a:srgbClr val="00B2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A1 </a:t>
            </a:r>
            <a:r>
              <a:rPr lang="ar-SA" sz="4000" b="1" dirty="0">
                <a:solidFill>
                  <a:srgbClr val="00B2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الكتب</a:t>
            </a:r>
            <a:endParaRPr lang="tr-TR" sz="4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8324" y="5532068"/>
            <a:ext cx="1804572" cy="1804572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23E58A8-349B-42D4-B056-E530D226339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0" y="665018"/>
            <a:ext cx="11785600" cy="5754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8287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192" y="74180"/>
            <a:ext cx="11532637" cy="701675"/>
          </a:xfrm>
        </p:spPr>
        <p:txBody>
          <a:bodyPr>
            <a:normAutofit/>
          </a:bodyPr>
          <a:lstStyle/>
          <a:p>
            <a:r>
              <a:rPr lang="tr-TR" sz="4000" b="1" dirty="0">
                <a:solidFill>
                  <a:srgbClr val="00B2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A2 </a:t>
            </a:r>
            <a:r>
              <a:rPr lang="ar-SA" sz="4000" b="1" dirty="0">
                <a:solidFill>
                  <a:srgbClr val="00B2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الكتب</a:t>
            </a:r>
            <a:endParaRPr lang="tr-TR" sz="4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8324" y="5532068"/>
            <a:ext cx="1804572" cy="1804572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CBE41F1-9700-40D2-9717-41ED9FC2295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123192" y="609600"/>
            <a:ext cx="11819426" cy="5902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2674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192" y="74180"/>
            <a:ext cx="11532637" cy="701675"/>
          </a:xfrm>
        </p:spPr>
        <p:txBody>
          <a:bodyPr>
            <a:normAutofit/>
          </a:bodyPr>
          <a:lstStyle/>
          <a:p>
            <a:r>
              <a:rPr lang="tr-TR" sz="4000" b="1" dirty="0">
                <a:solidFill>
                  <a:srgbClr val="00B2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B1 </a:t>
            </a:r>
            <a:r>
              <a:rPr lang="ar-SA" sz="4000" b="1" dirty="0">
                <a:solidFill>
                  <a:srgbClr val="00B2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الكتب</a:t>
            </a:r>
            <a:endParaRPr lang="tr-TR" sz="4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8324" y="5532068"/>
            <a:ext cx="1804572" cy="1804572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1EA7714-6B09-44A5-A302-099499D10A9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332509" y="775854"/>
            <a:ext cx="11323319" cy="562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6128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192" y="74180"/>
            <a:ext cx="11532637" cy="701675"/>
          </a:xfrm>
        </p:spPr>
        <p:txBody>
          <a:bodyPr>
            <a:normAutofit/>
          </a:bodyPr>
          <a:lstStyle/>
          <a:p>
            <a:r>
              <a:rPr lang="tr-TR" sz="4000" b="1" dirty="0" smtClean="0">
                <a:solidFill>
                  <a:srgbClr val="00B2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B2 </a:t>
            </a:r>
            <a:r>
              <a:rPr lang="ar-SA" sz="4000" b="1" dirty="0">
                <a:solidFill>
                  <a:srgbClr val="00B2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الكتب</a:t>
            </a:r>
            <a:endParaRPr lang="tr-TR" sz="4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8324" y="5532068"/>
            <a:ext cx="1804572" cy="1804572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1D0F40F-39F1-4EEA-A229-4A531593D6E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230909" y="775855"/>
            <a:ext cx="11424919" cy="5643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4503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192" y="74180"/>
            <a:ext cx="11532637" cy="701675"/>
          </a:xfrm>
        </p:spPr>
        <p:txBody>
          <a:bodyPr>
            <a:normAutofit/>
          </a:bodyPr>
          <a:lstStyle/>
          <a:p>
            <a:r>
              <a:rPr lang="ar-SA" sz="4000" b="1" dirty="0" smtClean="0">
                <a:solidFill>
                  <a:srgbClr val="00B2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كتب </a:t>
            </a:r>
            <a:r>
              <a:rPr lang="tr-TR" sz="4000" b="1" dirty="0">
                <a:solidFill>
                  <a:srgbClr val="00B2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ESP</a:t>
            </a:r>
            <a:endParaRPr lang="tr-TR" sz="4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8324" y="5532068"/>
            <a:ext cx="1804572" cy="1804572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8E7E91F-1F9B-4949-9829-9D9E8D39F9E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240145" y="775855"/>
            <a:ext cx="11532637" cy="572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3159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213351" y="59296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B2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C1– CARDIFF </a:t>
            </a:r>
            <a:r>
              <a:rPr lang="ar-SA" b="1" dirty="0">
                <a:solidFill>
                  <a:srgbClr val="00B2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الكتب</a:t>
            </a:r>
            <a:endParaRPr lang="en-US" dirty="0"/>
          </a:p>
        </p:txBody>
      </p:sp>
      <p:pic>
        <p:nvPicPr>
          <p:cNvPr id="1026" name="Picture 2" descr="https://images-na.ssl-images-amazon.com/images/I/512UHK4jUiL._SX389_BO1,204,203,200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14" y="2538352"/>
            <a:ext cx="2870258" cy="4129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1" y="1556929"/>
            <a:ext cx="3217024" cy="671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ar-SA" b="1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الدليل الكامل لاختبار </a:t>
            </a:r>
            <a:r>
              <a:rPr lang="tr-TR" b="1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TOEFL  </a:t>
            </a:r>
            <a:r>
              <a:rPr lang="tr-TR" b="1" dirty="0" smtClean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ar-SA" b="1" dirty="0" smtClean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إصدار </a:t>
            </a:r>
            <a:r>
              <a:rPr lang="tr-TR" b="1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tr-TR" b="1" dirty="0" smtClean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IBT = </a:t>
            </a:r>
            <a:r>
              <a:rPr lang="tr-TR" u="sng" dirty="0">
                <a:solidFill>
                  <a:srgbClr val="0563C1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  <a:hlinkClick r:id="rId3"/>
              </a:rPr>
              <a:t>Bruce </a:t>
            </a:r>
            <a:r>
              <a:rPr lang="tr-TR" u="sng" dirty="0" err="1">
                <a:solidFill>
                  <a:srgbClr val="0563C1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  <a:hlinkClick r:id="rId3"/>
              </a:rPr>
              <a:t>Rogers</a:t>
            </a:r>
            <a:endParaRPr lang="tr-T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3910446" y="1665386"/>
            <a:ext cx="32336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https://www.ets.org/toefl/test-takers/ibt/prepare/tests/</a:t>
            </a:r>
            <a:endParaRPr lang="en-US" dirty="0"/>
          </a:p>
        </p:txBody>
      </p:sp>
      <p:pic>
        <p:nvPicPr>
          <p:cNvPr id="1028" name="Picture 4" descr="interface background for ID:7455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485" y="2455225"/>
            <a:ext cx="3009611" cy="4150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27559" y="2455225"/>
            <a:ext cx="2826241" cy="4047520"/>
          </a:xfrm>
          <a:prstGeom prst="rect">
            <a:avLst/>
          </a:prstGeom>
        </p:spPr>
      </p:pic>
      <p:sp>
        <p:nvSpPr>
          <p:cNvPr id="9" name="Dikdörtgen 8"/>
          <p:cNvSpPr/>
          <p:nvPr/>
        </p:nvSpPr>
        <p:spPr>
          <a:xfrm>
            <a:off x="8266687" y="1556929"/>
            <a:ext cx="35620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b="1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كلمات بارون الأساسية للإصدار السابع من </a:t>
            </a:r>
            <a:r>
              <a:rPr lang="en-US" b="1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TOEFL</a:t>
            </a:r>
            <a:endParaRPr lang="en-US" b="1" i="0" dirty="0">
              <a:solidFill>
                <a:srgbClr val="212529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3309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Skillful Second Edition Level 3 Reading and Writing Premium Student&amp;#39;s Pack  : Rogers, Louis, Zemach, Dorothy: Amazon.com.tr: Kita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1" r="9568"/>
          <a:stretch/>
        </p:blipFill>
        <p:spPr bwMode="auto">
          <a:xfrm>
            <a:off x="4480412" y="839585"/>
            <a:ext cx="3134046" cy="5602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Listening and Notetaking 3 eBook – 4th Edition – English Centr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765" y="839586"/>
            <a:ext cx="3433305" cy="5602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DF47074-2747-4E00-BFB1-88629D73F7F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23" y="839584"/>
            <a:ext cx="3134046" cy="56027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08188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B3D33C7-BBBA-430A-8217-03F0772B707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613" y="1015242"/>
            <a:ext cx="2994869" cy="5184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1C6784B-9F5D-4E24-ACB8-52354BB9532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555" y="1015243"/>
            <a:ext cx="2718033" cy="5184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473FBB6-61A3-4F80-8768-57F5C19D4FFF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128" y="1015242"/>
            <a:ext cx="2994868" cy="51842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7272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080" y="308219"/>
            <a:ext cx="10907485" cy="1062182"/>
          </a:xfrm>
        </p:spPr>
        <p:txBody>
          <a:bodyPr>
            <a:normAutofit fontScale="90000"/>
          </a:bodyPr>
          <a:lstStyle/>
          <a:p>
            <a:pPr lvl="0" algn="ctr"/>
            <a:r>
              <a:rPr lang="ar" sz="4900" b="1" dirty="0">
                <a:solidFill>
                  <a:srgbClr val="00B2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مخرجات التعلم </a:t>
            </a:r>
            <a:r>
              <a:rPr lang="tr-TR" sz="4900" b="1" dirty="0">
                <a:solidFill>
                  <a:srgbClr val="00B2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tr-TR" sz="4900" b="1" dirty="0">
                <a:solidFill>
                  <a:srgbClr val="00B2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ar" b="1" dirty="0" smtClean="0">
                <a:solidFill>
                  <a:prstClr val="black"/>
                </a:solidFill>
                <a:cs typeface="Times New Roman" pitchFamily="18" charset="0"/>
              </a:rPr>
              <a:t>B2</a:t>
            </a:r>
            <a:r>
              <a:rPr lang="ar-AE" b="1" dirty="0" smtClean="0">
                <a:solidFill>
                  <a:prstClr val="black"/>
                </a:solidFill>
                <a:cs typeface="Times New Roman" pitchFamily="18" charset="0"/>
              </a:rPr>
              <a:t/>
            </a:r>
            <a:br>
              <a:rPr lang="ar-AE" b="1" dirty="0" smtClean="0">
                <a:solidFill>
                  <a:prstClr val="black"/>
                </a:solidFill>
                <a:cs typeface="Times New Roman" pitchFamily="18" charset="0"/>
              </a:rPr>
            </a:br>
            <a:r>
              <a:rPr lang="ar" b="1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ar" b="1" dirty="0">
                <a:solidFill>
                  <a:prstClr val="black"/>
                </a:solidFill>
                <a:cs typeface="Times New Roman" pitchFamily="18" charset="0"/>
              </a:rPr>
              <a:t>متوسط المستوى</a:t>
            </a:r>
            <a:endParaRPr lang="tr-TR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4279" y="5329792"/>
            <a:ext cx="1804572" cy="180457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6469" y="1561704"/>
            <a:ext cx="1160194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r" fontAlgn="base"/>
            <a:r>
              <a:rPr lang="ar" sz="2400" b="1" dirty="0" smtClean="0">
                <a:latin typeface="Sylfaen" panose="010A0502050306030303" pitchFamily="18" charset="0"/>
                <a:cs typeface="Calibri" panose="020F0502020204030204" pitchFamily="34" charset="0"/>
              </a:rPr>
              <a:t>▪ </a:t>
            </a:r>
            <a:r>
              <a:rPr lang="a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مق</a:t>
            </a:r>
            <a:r>
              <a:rPr lang="ar-AE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ال عدد</a:t>
            </a:r>
            <a:r>
              <a:rPr lang="a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AE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ال</a:t>
            </a:r>
            <a:r>
              <a:rPr lang="a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كلمات </a:t>
            </a:r>
            <a:r>
              <a:rPr lang="ar" sz="2400" b="1" dirty="0">
                <a:latin typeface="Calibri" panose="020F0502020204030204" pitchFamily="34" charset="0"/>
                <a:cs typeface="Calibri" panose="020F0502020204030204" pitchFamily="34" charset="0"/>
              </a:rPr>
              <a:t>350-400 </a:t>
            </a:r>
            <a:r>
              <a:rPr lang="a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ar-AE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عن:</a:t>
            </a:r>
            <a:r>
              <a:rPr lang="a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" sz="2400" b="1" dirty="0">
                <a:latin typeface="Calibri" panose="020F0502020204030204" pitchFamily="34" charset="0"/>
                <a:cs typeface="Calibri" panose="020F0502020204030204" pitchFamily="34" charset="0"/>
              </a:rPr>
              <a:t>السبب ، التأثير ، المقارنة ، التباين ، التصنيف ، الرأي ، التقليل من المزايا ، أنواع المقولات الجدلية ، التلخيص ، العرض.</a:t>
            </a:r>
          </a:p>
          <a:p>
            <a:pPr lvl="1" algn="r" fontAlgn="base"/>
            <a:r>
              <a:rPr lang="ar" sz="2400" b="1" dirty="0" smtClean="0">
                <a:latin typeface="Sylfaen" panose="010A0502050306030303" pitchFamily="18" charset="0"/>
                <a:cs typeface="Calibri" panose="020F0502020204030204" pitchFamily="34" charset="0"/>
              </a:rPr>
              <a:t>▪</a:t>
            </a:r>
            <a:r>
              <a:rPr lang="ar-AE" sz="2400" b="1" dirty="0" smtClean="0">
                <a:latin typeface="Sylfaen" panose="010A0502050306030303" pitchFamily="18" charset="0"/>
                <a:cs typeface="Calibri" panose="020F0502020204030204" pitchFamily="34" charset="0"/>
              </a:rPr>
              <a:t> </a:t>
            </a:r>
            <a:r>
              <a:rPr lang="a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نصوص </a:t>
            </a:r>
            <a:r>
              <a:rPr lang="ar" sz="2400" b="1" dirty="0">
                <a:latin typeface="Calibri" panose="020F0502020204030204" pitchFamily="34" charset="0"/>
                <a:cs typeface="Calibri" panose="020F0502020204030204" pitchFamily="34" charset="0"/>
              </a:rPr>
              <a:t>أصيلة في أنواع </a:t>
            </a:r>
            <a:r>
              <a:rPr lang="a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مختلفة /</a:t>
            </a:r>
            <a:r>
              <a:rPr lang="ar-AE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مهارات مستوى ثاني</a:t>
            </a:r>
            <a:r>
              <a:rPr lang="a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من </a:t>
            </a:r>
            <a:r>
              <a:rPr lang="ar" sz="2400" b="1" dirty="0">
                <a:latin typeface="Calibri" panose="020F0502020204030204" pitchFamily="34" charset="0"/>
                <a:cs typeface="Calibri" panose="020F0502020204030204" pitchFamily="34" charset="0"/>
              </a:rPr>
              <a:t>فهم ، تفسير ، تقييم نقدي </a:t>
            </a:r>
            <a:r>
              <a:rPr lang="a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، </a:t>
            </a:r>
            <a:r>
              <a:rPr lang="ar" sz="2400" b="1" dirty="0">
                <a:latin typeface="Calibri" panose="020F0502020204030204" pitchFamily="34" charset="0"/>
                <a:cs typeface="Calibri" panose="020F0502020204030204" pitchFamily="34" charset="0"/>
              </a:rPr>
              <a:t>مفردات </a:t>
            </a:r>
            <a:r>
              <a:rPr lang="ar-AE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و</a:t>
            </a:r>
            <a:r>
              <a:rPr lang="a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مفردات.</a:t>
            </a:r>
            <a:endParaRPr lang="ar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r" fontAlgn="base"/>
            <a:r>
              <a:rPr lang="ar" sz="2400" b="1" dirty="0" smtClean="0">
                <a:latin typeface="Sylfaen" panose="010A0502050306030303" pitchFamily="18" charset="0"/>
                <a:cs typeface="Calibri" panose="020F0502020204030204" pitchFamily="34" charset="0"/>
              </a:rPr>
              <a:t>▪</a:t>
            </a:r>
            <a:r>
              <a:rPr lang="ar-AE" sz="2400" b="1" dirty="0" smtClean="0">
                <a:latin typeface="Sylfaen" panose="010A0502050306030303" pitchFamily="18" charset="0"/>
                <a:cs typeface="Calibri" panose="020F0502020204030204" pitchFamily="34" charset="0"/>
              </a:rPr>
              <a:t> </a:t>
            </a:r>
            <a:r>
              <a:rPr lang="a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تقنيات </a:t>
            </a:r>
            <a:r>
              <a:rPr lang="ar" sz="2400" b="1" dirty="0">
                <a:latin typeface="Calibri" panose="020F0502020204030204" pitchFamily="34" charset="0"/>
                <a:cs typeface="Calibri" panose="020F0502020204030204" pitchFamily="34" charset="0"/>
              </a:rPr>
              <a:t>تدوين الملاحظات ، مهارات العرض ، التلخيص </a:t>
            </a:r>
            <a:r>
              <a:rPr lang="a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، </a:t>
            </a:r>
            <a:r>
              <a:rPr lang="ar" sz="2400" b="1" dirty="0">
                <a:latin typeface="Calibri" panose="020F0502020204030204" pitchFamily="34" charset="0"/>
                <a:cs typeface="Calibri" panose="020F0502020204030204" pitchFamily="34" charset="0"/>
              </a:rPr>
              <a:t>التعبير عن الآراء حول الموضوعات الحالية ، مواضيع محددة.</a:t>
            </a:r>
          </a:p>
          <a:p>
            <a:pPr lvl="1" algn="r" fontAlgn="base"/>
            <a:r>
              <a:rPr lang="ar" sz="2400" b="1" dirty="0">
                <a:latin typeface="Sylfaen" panose="010A0502050306030303" pitchFamily="18" charset="0"/>
                <a:cs typeface="Calibri" panose="020F0502020204030204" pitchFamily="34" charset="0"/>
              </a:rPr>
              <a:t>▪ </a:t>
            </a:r>
            <a:r>
              <a:rPr lang="ar-AE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مهارات مستوى ثاني </a:t>
            </a:r>
            <a:r>
              <a:rPr lang="a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مع الموضوعات </a:t>
            </a:r>
            <a:r>
              <a:rPr lang="ar" sz="2400" b="1" dirty="0">
                <a:latin typeface="Calibri" panose="020F0502020204030204" pitchFamily="34" charset="0"/>
                <a:cs typeface="Calibri" panose="020F0502020204030204" pitchFamily="34" charset="0"/>
              </a:rPr>
              <a:t>النحوية المستهدفة من خلال القراءة </a:t>
            </a:r>
            <a:r>
              <a:rPr lang="a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الأصلية ،</a:t>
            </a:r>
            <a:endParaRPr lang="ar-AE" sz="24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r" fontAlgn="base"/>
            <a:r>
              <a:rPr lang="a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والاستماع إلى النصوص باستخدام سياقات لغوية طبيعية ومناسبة.</a:t>
            </a:r>
            <a:endParaRPr lang="tr-TR" sz="24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r" fontAlgn="base"/>
            <a:r>
              <a:rPr lang="ar" sz="2400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عناصر ESP-VOCABULARY</a:t>
            </a:r>
            <a:r>
              <a:rPr lang="ar" sz="2400" b="1" dirty="0" smtClean="0">
                <a:latin typeface="Sylfaen" panose="010A0502050306030303" pitchFamily="18" charset="0"/>
                <a:cs typeface="Calibri" panose="020F0502020204030204" pitchFamily="34" charset="0"/>
              </a:rPr>
              <a:t>▪</a:t>
            </a:r>
            <a:r>
              <a:rPr lang="ar" sz="2400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" sz="2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المتعلقة بالأمور الرئيسية</a:t>
            </a:r>
          </a:p>
          <a:p>
            <a:pPr lvl="1" algn="r" fontAlgn="base"/>
            <a:r>
              <a:rPr lang="ar" sz="2400" b="1" dirty="0">
                <a:latin typeface="Sylfaen" panose="010A0502050306030303" pitchFamily="18" charset="0"/>
                <a:cs typeface="Calibri" panose="020F0502020204030204" pitchFamily="34" charset="0"/>
              </a:rPr>
              <a:t>▪</a:t>
            </a:r>
            <a:r>
              <a:rPr lang="ar-AE" sz="2400" b="1" dirty="0">
                <a:latin typeface="Sylfaen" panose="010A0502050306030303" pitchFamily="18" charset="0"/>
                <a:cs typeface="Calibri" panose="020F0502020204030204" pitchFamily="34" charset="0"/>
              </a:rPr>
              <a:t> </a:t>
            </a:r>
            <a:r>
              <a:rPr lang="a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الأولوية </a:t>
            </a:r>
            <a:r>
              <a:rPr lang="ar" sz="2400" b="1" dirty="0">
                <a:latin typeface="Calibri" panose="020F0502020204030204" pitchFamily="34" charset="0"/>
                <a:cs typeface="Calibri" panose="020F0502020204030204" pitchFamily="34" charset="0"/>
              </a:rPr>
              <a:t>للمحتوى والموضوع بدلاً من النقاط النحوية.</a:t>
            </a:r>
          </a:p>
          <a:p>
            <a:pPr lvl="1" algn="r" fontAlgn="base"/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2852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5E4B8E0-879E-448F-9A8A-2A200B328FF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192" y="1174456"/>
            <a:ext cx="2874625" cy="507534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D51237-3A2C-4E1A-9899-4994892EDBC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512" y="1174456"/>
            <a:ext cx="2815901" cy="507534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D675FC0-4F1F-4BD0-A215-6918A83EECC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293" y="1174456"/>
            <a:ext cx="3196204" cy="50753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46543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68EDFF4-D88E-401E-9D68-5FA4612D981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1436" y="1115735"/>
            <a:ext cx="2588659" cy="4756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7E97B24-5C02-4BFE-A205-97BB5788BF8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072" y="1115736"/>
            <a:ext cx="2742631" cy="4756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E1AC397-0B94-49A9-8B97-AE0042A246B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905" y="1115736"/>
            <a:ext cx="2742631" cy="47565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30565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918" y="365125"/>
            <a:ext cx="11577274" cy="1325563"/>
          </a:xfrm>
        </p:spPr>
        <p:txBody>
          <a:bodyPr>
            <a:normAutofit/>
          </a:bodyPr>
          <a:lstStyle/>
          <a:p>
            <a:r>
              <a:rPr lang="ar-AE" b="1" dirty="0">
                <a:solidFill>
                  <a:srgbClr val="00B2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ممثلو الفصل / المستشارون / الإرشاد</a:t>
            </a:r>
            <a:endParaRPr lang="tr-TR" dirty="0"/>
          </a:p>
        </p:txBody>
      </p:sp>
      <p:pic>
        <p:nvPicPr>
          <p:cNvPr id="2054" name="Picture 6" descr="Sınıf Temsilcisinin Görevleri Oğlanlar, Kurgu Karakterler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18" y="1841419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1552" y="4779264"/>
            <a:ext cx="2243328" cy="2243328"/>
          </a:xfrm>
          <a:prstGeom prst="rect">
            <a:avLst/>
          </a:prstGeom>
        </p:spPr>
      </p:pic>
      <p:pic>
        <p:nvPicPr>
          <p:cNvPr id="9" name="Picture 4" descr="Image result for ÃNÄ°VERSÄ°TE ÃÄRENCÄ°SÄ° ÃÄ°ZGÄ° RESÄ°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476" y="1951563"/>
            <a:ext cx="3525096" cy="354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59484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63" y="579454"/>
            <a:ext cx="11654411" cy="1150883"/>
          </a:xfrm>
        </p:spPr>
        <p:txBody>
          <a:bodyPr>
            <a:noAutofit/>
          </a:bodyPr>
          <a:lstStyle/>
          <a:p>
            <a:r>
              <a:rPr lang="ar-AE" sz="2400" b="1" dirty="0">
                <a:solidFill>
                  <a:srgbClr val="00B2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مركز التعلم / نادي التحدث / مركز الكتابة</a:t>
            </a:r>
            <a:endParaRPr lang="tr-TR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17" y="1825625"/>
            <a:ext cx="3109301" cy="4351338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161" y="1825624"/>
            <a:ext cx="3059311" cy="4351338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728" y="1825624"/>
            <a:ext cx="364459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18095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428" y="129309"/>
            <a:ext cx="11046372" cy="932873"/>
          </a:xfrm>
        </p:spPr>
        <p:txBody>
          <a:bodyPr/>
          <a:lstStyle/>
          <a:p>
            <a:r>
              <a:rPr lang="tr-TR" b="1" dirty="0">
                <a:solidFill>
                  <a:srgbClr val="00B2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GPW</a:t>
            </a:r>
            <a:r>
              <a:rPr lang="ar-AE" b="1" dirty="0">
                <a:solidFill>
                  <a:srgbClr val="00B2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كتابة امتحانات</a:t>
            </a:r>
            <a:endParaRPr lang="tr-TR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4"/>
          </p:nvPr>
        </p:nvSpPr>
        <p:spPr>
          <a:xfrm>
            <a:off x="1637844" y="1062182"/>
            <a:ext cx="8765309" cy="49691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flat" dir="t"/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tr-TR" b="1" dirty="0">
                <a:latin typeface="Calibri" panose="020F0502020204030204" pitchFamily="34" charset="0"/>
                <a:cs typeface="Calibri" panose="020F0502020204030204" pitchFamily="34" charset="0"/>
              </a:rPr>
              <a:t>GPW</a:t>
            </a:r>
            <a:r>
              <a:rPr lang="ar-AE" b="1" dirty="0">
                <a:latin typeface="Calibri" panose="020F0502020204030204" pitchFamily="34" charset="0"/>
                <a:cs typeface="Calibri" panose="020F0502020204030204" pitchFamily="34" charset="0"/>
              </a:rPr>
              <a:t>عملية الكتابة المتدرجة /</a:t>
            </a:r>
            <a:endParaRPr lang="tr-TR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1552" y="4779264"/>
            <a:ext cx="2243328" cy="224332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139435" y="2277952"/>
            <a:ext cx="632690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ar-AE" sz="2400" b="1" u="sng" dirty="0">
                <a:latin typeface="Calibri "/>
                <a:cs typeface="Times New Roman" pitchFamily="18" charset="0"/>
              </a:rPr>
              <a:t>هناك مرحلتين:</a:t>
            </a:r>
          </a:p>
          <a:p>
            <a:pPr lvl="0" algn="r"/>
            <a:endParaRPr lang="ar-AE" sz="2400" b="1" u="sng" dirty="0">
              <a:latin typeface="Calibri "/>
              <a:cs typeface="Times New Roman" pitchFamily="18" charset="0"/>
            </a:endParaRPr>
          </a:p>
          <a:p>
            <a:pPr lvl="0" algn="r"/>
            <a:r>
              <a:rPr lang="ar-AE" sz="2400" b="1" u="sng" dirty="0">
                <a:latin typeface="Calibri "/>
                <a:cs typeface="Times New Roman" pitchFamily="18" charset="0"/>
              </a:rPr>
              <a:t>- المرحلة الاولى: </a:t>
            </a:r>
            <a:r>
              <a:rPr lang="ar-AE" sz="2400" b="1" dirty="0">
                <a:latin typeface="Calibri "/>
                <a:cs typeface="Times New Roman" pitchFamily="18" charset="0"/>
              </a:rPr>
              <a:t>المسودة الأولى - العصف الذهني ، الخطوط العريضة ، باستخدام دفتر المفردات</a:t>
            </a:r>
          </a:p>
          <a:p>
            <a:pPr lvl="0" algn="r"/>
            <a:endParaRPr lang="ar-AE" sz="2400" b="1" u="sng" dirty="0">
              <a:latin typeface="Calibri "/>
              <a:cs typeface="Times New Roman" pitchFamily="18" charset="0"/>
            </a:endParaRPr>
          </a:p>
          <a:p>
            <a:pPr lvl="0" algn="r"/>
            <a:r>
              <a:rPr lang="ar-AE" sz="2400" b="1" u="sng" dirty="0">
                <a:latin typeface="Calibri "/>
                <a:cs typeface="Times New Roman" pitchFamily="18" charset="0"/>
              </a:rPr>
              <a:t>- المرحلة الثانية: </a:t>
            </a:r>
            <a:r>
              <a:rPr lang="ar-AE" sz="2400" b="1" dirty="0">
                <a:latin typeface="Calibri "/>
                <a:cs typeface="Times New Roman" pitchFamily="18" charset="0"/>
              </a:rPr>
              <a:t>المسودة الثانية - فحص الرموز وإعادة كتابتها بقاموس إنجليزي إلى إنجليزي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390208741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779" y="365125"/>
            <a:ext cx="11070021" cy="1325563"/>
          </a:xfrm>
        </p:spPr>
        <p:txBody>
          <a:bodyPr/>
          <a:lstStyle/>
          <a:p>
            <a:pPr algn="ctr"/>
            <a:r>
              <a:rPr lang="tr-TR" b="1" dirty="0" err="1">
                <a:solidFill>
                  <a:srgbClr val="00B2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المستويات</a:t>
            </a:r>
            <a:endParaRPr lang="tr-TR" dirty="0" err="1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3"/>
            <p:extLst/>
          </p:nvPr>
        </p:nvGraphicFramePr>
        <p:xfrm>
          <a:off x="731520" y="1574338"/>
          <a:ext cx="10099964" cy="29727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67527">
                  <a:extLst>
                    <a:ext uri="{9D8B030D-6E8A-4147-A177-3AD203B41FA5}">
                      <a16:colId xmlns:a16="http://schemas.microsoft.com/office/drawing/2014/main" val="1690279989"/>
                    </a:ext>
                  </a:extLst>
                </a:gridCol>
                <a:gridCol w="3832437">
                  <a:extLst>
                    <a:ext uri="{9D8B030D-6E8A-4147-A177-3AD203B41FA5}">
                      <a16:colId xmlns:a16="http://schemas.microsoft.com/office/drawing/2014/main" val="650403559"/>
                    </a:ext>
                  </a:extLst>
                </a:gridCol>
              </a:tblGrid>
              <a:tr h="40112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tr-TR" b="1" dirty="0">
                          <a:latin typeface="Calibri"/>
                          <a:cs typeface="Calibri"/>
                        </a:rPr>
                        <a:t>B1-B2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>
                          <a:latin typeface="Calibri"/>
                          <a:cs typeface="Calibri"/>
                        </a:rPr>
                        <a:t>C1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6572522"/>
                  </a:ext>
                </a:extLst>
              </a:tr>
              <a:tr h="2571598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tr-TR" sz="1800" b="1" dirty="0">
                          <a:latin typeface="Calibri"/>
                          <a:cs typeface="Calibri"/>
                        </a:rPr>
                        <a:t> </a:t>
                      </a:r>
                      <a:r>
                        <a:rPr lang="ar-SA" sz="1800" b="1" dirty="0" smtClean="0">
                          <a:latin typeface="Calibri"/>
                          <a:cs typeface="Calibri"/>
                        </a:rPr>
                        <a:t>كل مستوى</a:t>
                      </a:r>
                      <a:r>
                        <a:rPr lang="tr-TR" sz="1800" b="1" dirty="0" smtClean="0">
                          <a:latin typeface="Calibri"/>
                          <a:cs typeface="Calibri"/>
                        </a:rPr>
                        <a:t>  = </a:t>
                      </a:r>
                      <a:r>
                        <a:rPr lang="tr-TR" sz="1800" b="1" dirty="0">
                          <a:latin typeface="Calibri"/>
                          <a:cs typeface="Calibri"/>
                        </a:rPr>
                        <a:t>٨ </a:t>
                      </a:r>
                      <a:r>
                        <a:rPr lang="tr-TR" sz="1800" b="1" dirty="0" err="1">
                          <a:latin typeface="Calibri"/>
                          <a:cs typeface="Calibri"/>
                        </a:rPr>
                        <a:t>اسابيع</a:t>
                      </a:r>
                      <a:endParaRPr lang="tr-TR" dirty="0"/>
                    </a:p>
                    <a:p>
                      <a:pPr marL="0" marR="0" lvl="0"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tr-TR" sz="1800" b="1" dirty="0">
                        <a:latin typeface="Calibri"/>
                        <a:cs typeface="Calibri"/>
                      </a:endParaRPr>
                    </a:p>
                    <a:p>
                      <a:pPr marL="0" marR="0" lvl="0"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 b="1" dirty="0">
                          <a:latin typeface="Calibri"/>
                          <a:cs typeface="Calibri"/>
                        </a:rPr>
                        <a:t>: B1 – B2 </a:t>
                      </a:r>
                    </a:p>
                    <a:p>
                      <a:pPr lvl="0" algn="r">
                        <a:buNone/>
                      </a:pPr>
                      <a:r>
                        <a:rPr lang="tr-TR" sz="1800" b="1" i="0" u="none" strike="noStrike" noProof="0" dirty="0">
                          <a:latin typeface="Calibri"/>
                        </a:rPr>
                        <a:t> </a:t>
                      </a:r>
                      <a:r>
                        <a:rPr lang="tr-TR" sz="1800" b="1" i="0" u="none" strike="noStrike" noProof="0" dirty="0" err="1">
                          <a:latin typeface="Calibri"/>
                        </a:rPr>
                        <a:t>عبارة</a:t>
                      </a:r>
                      <a:r>
                        <a:rPr lang="tr-TR" sz="1800" b="1" i="0" u="none" strike="noStrike" noProof="0" dirty="0">
                          <a:latin typeface="Calibri"/>
                        </a:rPr>
                        <a:t> </a:t>
                      </a:r>
                      <a:r>
                        <a:rPr lang="tr-TR" sz="1800" b="1" i="0" u="none" strike="noStrike" noProof="0" dirty="0" err="1">
                          <a:latin typeface="Calibri"/>
                        </a:rPr>
                        <a:t>عن</a:t>
                      </a:r>
                      <a:r>
                        <a:rPr lang="tr-TR" sz="1800" b="1" i="0" u="none" strike="noStrike" noProof="0" dirty="0">
                          <a:latin typeface="Calibri"/>
                        </a:rPr>
                        <a:t> </a:t>
                      </a:r>
                      <a:r>
                        <a:rPr lang="tr-TR" sz="1800" b="1" i="0" u="none" strike="noStrike" noProof="0" dirty="0" err="1">
                          <a:latin typeface="Calibri"/>
                        </a:rPr>
                        <a:t>وحدات</a:t>
                      </a:r>
                      <a:r>
                        <a:rPr lang="tr-TR" sz="1800" b="1" i="0" u="none" strike="noStrike" noProof="0" dirty="0">
                          <a:latin typeface="Calibri"/>
                        </a:rPr>
                        <a:t> </a:t>
                      </a:r>
                      <a:r>
                        <a:rPr lang="tr-TR" sz="1800" b="1" i="0" u="none" strike="noStrike" noProof="0" dirty="0" err="1">
                          <a:latin typeface="Calibri"/>
                        </a:rPr>
                        <a:t>مجمعة</a:t>
                      </a:r>
                      <a:r>
                        <a:rPr lang="tr-TR" sz="1800" b="1" i="0" u="none" strike="noStrike" noProof="0" dirty="0">
                          <a:latin typeface="Calibri"/>
                        </a:rPr>
                        <a:t> </a:t>
                      </a:r>
                      <a:r>
                        <a:rPr lang="tr-TR" sz="1800" b="1" i="0" u="none" strike="noStrike" noProof="0" dirty="0" err="1">
                          <a:latin typeface="Calibri"/>
                        </a:rPr>
                        <a:t>لا</a:t>
                      </a:r>
                      <a:r>
                        <a:rPr lang="tr-TR" sz="1800" b="1" i="0" u="none" strike="noStrike" noProof="0" dirty="0">
                          <a:latin typeface="Calibri"/>
                        </a:rPr>
                        <a:t> </a:t>
                      </a:r>
                      <a:r>
                        <a:rPr lang="tr-TR" sz="1800" b="1" i="0" u="none" strike="noStrike" noProof="0" dirty="0" err="1">
                          <a:latin typeface="Calibri"/>
                        </a:rPr>
                        <a:t>يوجد</a:t>
                      </a:r>
                      <a:r>
                        <a:rPr lang="tr-TR" sz="1800" b="1" i="0" u="none" strike="noStrike" noProof="0" dirty="0">
                          <a:latin typeface="Calibri"/>
                        </a:rPr>
                        <a:t> </a:t>
                      </a:r>
                      <a:r>
                        <a:rPr lang="tr-TR" sz="1800" b="1" i="0" u="none" strike="noStrike" noProof="0" dirty="0" err="1">
                          <a:latin typeface="Calibri"/>
                        </a:rPr>
                        <a:t>تجاوز</a:t>
                      </a:r>
                      <a:r>
                        <a:rPr lang="tr-TR" sz="1800" b="1" i="0" u="none" strike="noStrike" noProof="0" dirty="0">
                          <a:latin typeface="Calibri"/>
                        </a:rPr>
                        <a:t> </a:t>
                      </a:r>
                      <a:r>
                        <a:rPr lang="tr-TR" sz="1800" b="1" i="0" u="none" strike="noStrike" noProof="0" dirty="0" err="1">
                          <a:latin typeface="Calibri"/>
                        </a:rPr>
                        <a:t>أو</a:t>
                      </a:r>
                      <a:r>
                        <a:rPr lang="tr-TR" sz="1800" b="1" i="0" u="none" strike="noStrike" noProof="0" dirty="0">
                          <a:latin typeface="Calibri"/>
                        </a:rPr>
                        <a:t> </a:t>
                      </a:r>
                      <a:r>
                        <a:rPr lang="tr-TR" sz="1800" b="1" i="0" u="none" strike="noStrike" noProof="0" dirty="0" err="1">
                          <a:latin typeface="Calibri"/>
                        </a:rPr>
                        <a:t>فشل</a:t>
                      </a:r>
                      <a:r>
                        <a:rPr lang="tr-TR" sz="1800" b="1" i="0" u="none" strike="noStrike" noProof="0" dirty="0">
                          <a:latin typeface="Calibri"/>
                        </a:rPr>
                        <a:t> </a:t>
                      </a:r>
                      <a:r>
                        <a:rPr lang="tr-TR" sz="1800" b="1" i="0" u="none" strike="noStrike" noProof="0" dirty="0" err="1">
                          <a:latin typeface="Calibri"/>
                        </a:rPr>
                        <a:t>بينهما</a:t>
                      </a:r>
                      <a:endParaRPr lang="tr-TR" sz="1800" b="1" dirty="0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tr-TR" sz="1800" b="1" i="0" u="none" strike="noStrike" noProof="0" dirty="0" err="1">
                          <a:latin typeface="Calibri"/>
                        </a:rPr>
                        <a:t>يشمل</a:t>
                      </a:r>
                      <a:r>
                        <a:rPr lang="tr-TR" sz="1800" b="1" i="0" u="none" strike="noStrike" noProof="0" dirty="0">
                          <a:latin typeface="Calibri"/>
                        </a:rPr>
                        <a:t> </a:t>
                      </a:r>
                      <a:r>
                        <a:rPr lang="tr-TR" sz="1800" b="1" i="0" u="none" strike="noStrike" noProof="0" dirty="0" err="1">
                          <a:latin typeface="Calibri"/>
                        </a:rPr>
                        <a:t>الطلاب</a:t>
                      </a:r>
                      <a:r>
                        <a:rPr lang="tr-TR" sz="1800" b="1" i="0" u="none" strike="noStrike" noProof="0" dirty="0">
                          <a:latin typeface="Calibri"/>
                        </a:rPr>
                        <a:t> </a:t>
                      </a:r>
                      <a:r>
                        <a:rPr lang="tr-TR" sz="1800" b="1" i="0" u="none" strike="noStrike" noProof="0" dirty="0" err="1">
                          <a:latin typeface="Calibri"/>
                        </a:rPr>
                        <a:t>الناجحين</a:t>
                      </a:r>
                      <a:r>
                        <a:rPr lang="tr-TR" sz="1800" b="1" i="0" u="none" strike="noStrike" noProof="0" dirty="0">
                          <a:latin typeface="Calibri"/>
                        </a:rPr>
                        <a:t> </a:t>
                      </a:r>
                      <a:r>
                        <a:rPr lang="tr-TR" sz="1800" b="1" i="0" u="none" strike="noStrike" noProof="0" dirty="0" err="1">
                          <a:latin typeface="Calibri"/>
                        </a:rPr>
                        <a:t>في</a:t>
                      </a:r>
                      <a:endParaRPr lang="tr-TR" b="1" dirty="0">
                        <a:latin typeface="Calibri"/>
                      </a:endParaRPr>
                    </a:p>
                    <a:p>
                      <a:pPr lvl="0" algn="r">
                        <a:buNone/>
                      </a:pPr>
                      <a:r>
                        <a:rPr lang="tr-TR" sz="1800" b="1" i="0" u="none" strike="noStrike" noProof="0" dirty="0"/>
                        <a:t>B2 و B1 </a:t>
                      </a:r>
                      <a:endParaRPr lang="tr-TR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8321744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1552" y="4779264"/>
            <a:ext cx="2243328" cy="224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37945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738" y="365125"/>
            <a:ext cx="10731062" cy="1325563"/>
          </a:xfrm>
        </p:spPr>
        <p:txBody>
          <a:bodyPr/>
          <a:lstStyle/>
          <a:p>
            <a:r>
              <a:rPr lang="tr-TR" b="1" dirty="0" err="1">
                <a:solidFill>
                  <a:srgbClr val="00B2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المعهد</a:t>
            </a:r>
            <a:r>
              <a:rPr lang="tr-TR" b="1" dirty="0">
                <a:solidFill>
                  <a:srgbClr val="00B2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lang="tr-TR" b="1" dirty="0" err="1">
                <a:solidFill>
                  <a:srgbClr val="00B2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الصيفي</a:t>
            </a:r>
            <a:endParaRPr lang="tr-TR" dirty="0" err="1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73224" y="1340432"/>
            <a:ext cx="10870163" cy="488308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r">
              <a:buClr>
                <a:srgbClr val="000000"/>
              </a:buClr>
              <a:buNone/>
            </a:pPr>
            <a:r>
              <a:rPr lang="tr-TR" b="1" dirty="0" err="1">
                <a:latin typeface="Calibri"/>
                <a:cs typeface="Calibri"/>
              </a:rPr>
              <a:t>بالنسبة</a:t>
            </a:r>
            <a:r>
              <a:rPr lang="tr-TR" b="1" dirty="0">
                <a:latin typeface="Calibri"/>
                <a:cs typeface="Calibri"/>
              </a:rPr>
              <a:t> </a:t>
            </a:r>
            <a:r>
              <a:rPr lang="tr-TR" b="1" dirty="0" err="1">
                <a:latin typeface="Calibri"/>
                <a:cs typeface="Calibri"/>
              </a:rPr>
              <a:t>للطلاب</a:t>
            </a:r>
            <a:r>
              <a:rPr lang="tr-TR" b="1" dirty="0">
                <a:latin typeface="Calibri"/>
                <a:cs typeface="Calibri"/>
              </a:rPr>
              <a:t> </a:t>
            </a:r>
            <a:r>
              <a:rPr lang="tr-TR" b="1" dirty="0" err="1">
                <a:latin typeface="Calibri"/>
                <a:cs typeface="Calibri"/>
              </a:rPr>
              <a:t>غير</a:t>
            </a:r>
            <a:r>
              <a:rPr lang="tr-TR" b="1" dirty="0">
                <a:latin typeface="Calibri"/>
                <a:cs typeface="Calibri"/>
              </a:rPr>
              <a:t> </a:t>
            </a:r>
            <a:r>
              <a:rPr lang="tr-TR" b="1" dirty="0" err="1">
                <a:latin typeface="Calibri"/>
                <a:cs typeface="Calibri"/>
              </a:rPr>
              <a:t>الناجحين</a:t>
            </a:r>
            <a:r>
              <a:rPr lang="tr-TR" b="1" dirty="0">
                <a:latin typeface="Calibri"/>
                <a:cs typeface="Calibri"/>
              </a:rPr>
              <a:t>- </a:t>
            </a:r>
            <a:r>
              <a:rPr lang="tr-TR" b="1" dirty="0">
                <a:latin typeface="Calibri"/>
                <a:cs typeface="Calibri"/>
              </a:rPr>
              <a:t>  </a:t>
            </a:r>
            <a:endParaRPr lang="tr-TR" dirty="0"/>
          </a:p>
          <a:p>
            <a:pPr marL="0" indent="0" algn="r">
              <a:buClr>
                <a:srgbClr val="000000"/>
              </a:buClr>
              <a:buNone/>
            </a:pPr>
            <a:r>
              <a:rPr lang="tr-TR" b="1" dirty="0">
                <a:latin typeface="Calibri"/>
                <a:cs typeface="Calibri"/>
              </a:rPr>
              <a:t>٣٥ </a:t>
            </a:r>
            <a:r>
              <a:rPr lang="tr-TR" b="1" dirty="0" err="1">
                <a:latin typeface="Calibri"/>
                <a:cs typeface="Calibri"/>
              </a:rPr>
              <a:t>يوم</a:t>
            </a:r>
            <a:r>
              <a:rPr lang="tr-TR" b="1" dirty="0">
                <a:latin typeface="Calibri"/>
                <a:cs typeface="Calibri"/>
              </a:rPr>
              <a:t> </a:t>
            </a:r>
            <a:r>
              <a:rPr lang="tr-TR" b="1" dirty="0" err="1">
                <a:latin typeface="Calibri"/>
                <a:cs typeface="Calibri"/>
              </a:rPr>
              <a:t>عمل</a:t>
            </a:r>
            <a:r>
              <a:rPr lang="tr-TR" b="1" dirty="0">
                <a:latin typeface="Calibri"/>
                <a:cs typeface="Calibri"/>
              </a:rPr>
              <a:t> - ٧ </a:t>
            </a:r>
            <a:r>
              <a:rPr lang="tr-TR" b="1" dirty="0" err="1">
                <a:latin typeface="Calibri"/>
                <a:cs typeface="Calibri"/>
              </a:rPr>
              <a:t>اسابيع</a:t>
            </a:r>
            <a:r>
              <a:rPr lang="tr-TR" b="1" dirty="0">
                <a:latin typeface="Calibri"/>
                <a:cs typeface="Calibri"/>
              </a:rPr>
              <a:t>-</a:t>
            </a:r>
            <a:r>
              <a:rPr lang="tr-TR" sz="1800" b="1" dirty="0">
                <a:latin typeface="Calibri"/>
                <a:cs typeface="Calibri"/>
              </a:rPr>
              <a:t> </a:t>
            </a:r>
          </a:p>
          <a:p>
            <a:pPr marL="0" indent="0" algn="r">
              <a:buNone/>
            </a:pPr>
            <a:r>
              <a:rPr lang="tr-TR" sz="1800" b="1" dirty="0" err="1">
                <a:latin typeface="Calibri"/>
                <a:ea typeface="+mn-lt"/>
                <a:cs typeface="+mn-lt"/>
              </a:rPr>
              <a:t>تستثني</a:t>
            </a:r>
            <a:r>
              <a:rPr lang="tr-TR" sz="1800" b="1" dirty="0">
                <a:latin typeface="Calibri"/>
                <a:ea typeface="+mn-lt"/>
                <a:cs typeface="+mn-lt"/>
              </a:rPr>
              <a:t> </a:t>
            </a:r>
            <a:r>
              <a:rPr lang="tr-TR" sz="1800" b="1" dirty="0" err="1">
                <a:latin typeface="Calibri"/>
                <a:ea typeface="+mn-lt"/>
                <a:cs typeface="+mn-lt"/>
              </a:rPr>
              <a:t>المدرسة</a:t>
            </a:r>
            <a:r>
              <a:rPr lang="tr-TR" sz="1800" b="1" dirty="0">
                <a:latin typeface="Calibri"/>
                <a:ea typeface="+mn-lt"/>
                <a:cs typeface="+mn-lt"/>
              </a:rPr>
              <a:t> </a:t>
            </a:r>
            <a:r>
              <a:rPr lang="tr-TR" sz="1800" b="1" dirty="0" err="1">
                <a:latin typeface="Calibri"/>
                <a:ea typeface="+mn-lt"/>
                <a:cs typeface="+mn-lt"/>
              </a:rPr>
              <a:t>الصيفية</a:t>
            </a:r>
            <a:r>
              <a:rPr lang="tr-TR" sz="1800" b="1" dirty="0">
                <a:latin typeface="Calibri"/>
                <a:ea typeface="+mn-lt"/>
                <a:cs typeface="+mn-lt"/>
              </a:rPr>
              <a:t> </a:t>
            </a:r>
            <a:r>
              <a:rPr lang="tr-TR" sz="1800" b="1" dirty="0" err="1">
                <a:latin typeface="Calibri"/>
                <a:ea typeface="+mn-lt"/>
                <a:cs typeface="+mn-lt"/>
              </a:rPr>
              <a:t>الصفوف</a:t>
            </a:r>
            <a:r>
              <a:rPr lang="tr-TR" sz="1800" b="1" dirty="0">
                <a:latin typeface="Calibri"/>
                <a:cs typeface="Calibri"/>
              </a:rPr>
              <a:t> </a:t>
            </a:r>
            <a:r>
              <a:rPr lang="tr-TR" sz="1800" b="1" dirty="0" err="1">
                <a:latin typeface="Calibri"/>
                <a:cs typeface="Calibri"/>
              </a:rPr>
              <a:t>الدرجات</a:t>
            </a:r>
            <a:r>
              <a:rPr lang="tr-TR" sz="1800" b="1" dirty="0">
                <a:latin typeface="Calibri"/>
                <a:cs typeface="Calibri"/>
              </a:rPr>
              <a:t> </a:t>
            </a:r>
            <a:r>
              <a:rPr lang="tr-TR" sz="1800" b="1" dirty="0" err="1">
                <a:latin typeface="Calibri"/>
                <a:cs typeface="Calibri"/>
              </a:rPr>
              <a:t>الكلية</a:t>
            </a:r>
            <a:r>
              <a:rPr lang="tr-TR" sz="1800" b="1" dirty="0">
                <a:latin typeface="Calibri"/>
                <a:cs typeface="Calibri"/>
              </a:rPr>
              <a:t> </a:t>
            </a:r>
            <a:r>
              <a:rPr lang="tr-TR" sz="1800" b="1" dirty="0" err="1">
                <a:latin typeface="Calibri"/>
                <a:cs typeface="Calibri"/>
              </a:rPr>
              <a:t>السنوية</a:t>
            </a:r>
            <a:r>
              <a:rPr lang="tr-TR" sz="1800" b="1" dirty="0">
                <a:latin typeface="Calibri"/>
                <a:cs typeface="Calibri"/>
              </a:rPr>
              <a:t>-</a:t>
            </a:r>
            <a:endParaRPr lang="tr-TR" sz="1800" b="1" dirty="0">
              <a:latin typeface="Calibri"/>
              <a:cs typeface="Calibri" panose="020F0502020204030204" pitchFamily="34" charset="0"/>
            </a:endParaRPr>
          </a:p>
          <a:p>
            <a:pPr marL="0" indent="0" algn="r">
              <a:buClr>
                <a:srgbClr val="000000"/>
              </a:buClr>
              <a:buNone/>
            </a:pPr>
            <a:r>
              <a:rPr lang="tr-TR" sz="1800" b="1" dirty="0" err="1">
                <a:latin typeface="Calibri"/>
                <a:ea typeface="+mn-lt"/>
                <a:cs typeface="+mn-lt"/>
              </a:rPr>
              <a:t>بعد</a:t>
            </a:r>
            <a:r>
              <a:rPr lang="tr-TR" sz="1800" b="1" dirty="0">
                <a:latin typeface="Calibri"/>
                <a:ea typeface="+mn-lt"/>
                <a:cs typeface="+mn-lt"/>
              </a:rPr>
              <a:t> </a:t>
            </a:r>
            <a:r>
              <a:rPr lang="tr-TR" sz="1800" b="1" dirty="0" err="1">
                <a:latin typeface="Calibri"/>
                <a:ea typeface="+mn-lt"/>
                <a:cs typeface="+mn-lt"/>
              </a:rPr>
              <a:t>المدرسة</a:t>
            </a:r>
            <a:r>
              <a:rPr lang="tr-TR" sz="1800" b="1" dirty="0">
                <a:latin typeface="Calibri"/>
                <a:ea typeface="+mn-lt"/>
                <a:cs typeface="+mn-lt"/>
              </a:rPr>
              <a:t> </a:t>
            </a:r>
            <a:r>
              <a:rPr lang="tr-TR" sz="1800" b="1" dirty="0" err="1">
                <a:latin typeface="Calibri"/>
                <a:ea typeface="+mn-lt"/>
                <a:cs typeface="+mn-lt"/>
              </a:rPr>
              <a:t>الصيفية</a:t>
            </a:r>
            <a:r>
              <a:rPr lang="tr-TR" sz="1800" b="1" dirty="0">
                <a:latin typeface="Calibri"/>
                <a:ea typeface="+mn-lt"/>
                <a:cs typeface="+mn-lt"/>
              </a:rPr>
              <a:t> ، </a:t>
            </a:r>
            <a:r>
              <a:rPr lang="tr-TR" sz="1800" b="1" dirty="0" err="1">
                <a:latin typeface="Calibri"/>
                <a:ea typeface="+mn-lt"/>
                <a:cs typeface="+mn-lt"/>
              </a:rPr>
              <a:t>يتم</a:t>
            </a:r>
            <a:r>
              <a:rPr lang="tr-TR" sz="1800" b="1" dirty="0">
                <a:latin typeface="Calibri"/>
                <a:ea typeface="+mn-lt"/>
                <a:cs typeface="+mn-lt"/>
              </a:rPr>
              <a:t> </a:t>
            </a:r>
            <a:r>
              <a:rPr lang="tr-TR" sz="1800" b="1" dirty="0" err="1">
                <a:latin typeface="Calibri"/>
                <a:ea typeface="+mn-lt"/>
                <a:cs typeface="+mn-lt"/>
              </a:rPr>
              <a:t>إجراء</a:t>
            </a:r>
            <a:r>
              <a:rPr lang="tr-TR" sz="1800" b="1" dirty="0">
                <a:latin typeface="Calibri"/>
                <a:ea typeface="+mn-lt"/>
                <a:cs typeface="+mn-lt"/>
              </a:rPr>
              <a:t> </a:t>
            </a:r>
            <a:r>
              <a:rPr lang="tr-TR" sz="1800" b="1" dirty="0" err="1">
                <a:latin typeface="Calibri"/>
                <a:ea typeface="+mn-lt"/>
                <a:cs typeface="+mn-lt"/>
              </a:rPr>
              <a:t>اختبار</a:t>
            </a:r>
            <a:r>
              <a:rPr lang="tr-TR" sz="1800" b="1" dirty="0">
                <a:latin typeface="Calibri"/>
                <a:ea typeface="+mn-lt"/>
                <a:cs typeface="+mn-lt"/>
              </a:rPr>
              <a:t> </a:t>
            </a:r>
            <a:r>
              <a:rPr lang="tr-TR" sz="1800" b="1" dirty="0" err="1">
                <a:latin typeface="Calibri"/>
                <a:ea typeface="+mn-lt"/>
                <a:cs typeface="+mn-lt"/>
              </a:rPr>
              <a:t>الكفاءة</a:t>
            </a:r>
            <a:r>
              <a:rPr lang="tr-TR" sz="1800" b="1" dirty="0">
                <a:latin typeface="Calibri"/>
                <a:ea typeface="+mn-lt"/>
                <a:cs typeface="+mn-lt"/>
              </a:rPr>
              <a:t> </a:t>
            </a:r>
            <a:r>
              <a:rPr lang="tr-TR" sz="1800" b="1" dirty="0" err="1">
                <a:latin typeface="Calibri"/>
                <a:ea typeface="+mn-lt"/>
                <a:cs typeface="+mn-lt"/>
              </a:rPr>
              <a:t>ويجب</a:t>
            </a:r>
            <a:r>
              <a:rPr lang="tr-TR" sz="1800" b="1" dirty="0">
                <a:latin typeface="Calibri"/>
                <a:ea typeface="+mn-lt"/>
                <a:cs typeface="+mn-lt"/>
              </a:rPr>
              <a:t> </a:t>
            </a:r>
            <a:r>
              <a:rPr lang="tr-TR" sz="1800" b="1" dirty="0" err="1">
                <a:latin typeface="Calibri"/>
                <a:ea typeface="+mn-lt"/>
                <a:cs typeface="+mn-lt"/>
              </a:rPr>
              <a:t>أن</a:t>
            </a:r>
            <a:r>
              <a:rPr lang="tr-TR" sz="1800" b="1" dirty="0">
                <a:latin typeface="Calibri"/>
                <a:ea typeface="+mn-lt"/>
                <a:cs typeface="+mn-lt"/>
              </a:rPr>
              <a:t> </a:t>
            </a:r>
            <a:r>
              <a:rPr lang="tr-TR" sz="1800" b="1" dirty="0" err="1">
                <a:latin typeface="Calibri"/>
                <a:ea typeface="+mn-lt"/>
                <a:cs typeface="+mn-lt"/>
              </a:rPr>
              <a:t>يأخذ</a:t>
            </a:r>
            <a:r>
              <a:rPr lang="tr-TR" sz="1800" b="1" dirty="0">
                <a:latin typeface="Calibri"/>
                <a:ea typeface="+mn-lt"/>
                <a:cs typeface="+mn-lt"/>
              </a:rPr>
              <a:t> </a:t>
            </a:r>
            <a:r>
              <a:rPr lang="tr-TR" sz="1800" b="1" dirty="0" err="1">
                <a:latin typeface="Calibri"/>
                <a:ea typeface="+mn-lt"/>
                <a:cs typeface="+mn-lt"/>
              </a:rPr>
              <a:t>الطلاب</a:t>
            </a:r>
            <a:r>
              <a:rPr lang="tr-TR" sz="1800" b="1" dirty="0">
                <a:latin typeface="Calibri"/>
                <a:ea typeface="+mn-lt"/>
                <a:cs typeface="+mn-lt"/>
              </a:rPr>
              <a:t> </a:t>
            </a:r>
            <a:r>
              <a:rPr lang="tr-TR" sz="1800" b="1" dirty="0" err="1">
                <a:latin typeface="Calibri"/>
                <a:ea typeface="+mn-lt"/>
                <a:cs typeface="+mn-lt"/>
              </a:rPr>
              <a:t>غير</a:t>
            </a:r>
            <a:r>
              <a:rPr lang="tr-TR" sz="1800" b="1" dirty="0">
                <a:latin typeface="Calibri"/>
                <a:ea typeface="+mn-lt"/>
                <a:cs typeface="+mn-lt"/>
              </a:rPr>
              <a:t> </a:t>
            </a:r>
            <a:r>
              <a:rPr lang="tr-TR" sz="1800" b="1" dirty="0" err="1" smtClean="0">
                <a:latin typeface="Calibri"/>
                <a:ea typeface="+mn-lt"/>
                <a:cs typeface="+mn-lt"/>
              </a:rPr>
              <a:t>الناجحين</a:t>
            </a:r>
            <a:r>
              <a:rPr lang="tr-TR" sz="1800" b="1" dirty="0" smtClean="0">
                <a:latin typeface="Calibri"/>
                <a:ea typeface="+mn-lt"/>
                <a:cs typeface="+mn-lt"/>
              </a:rPr>
              <a:t> </a:t>
            </a:r>
            <a:r>
              <a:rPr lang="tr-TR" sz="1800" b="1" dirty="0">
                <a:latin typeface="Calibri"/>
                <a:ea typeface="+mn-lt"/>
                <a:cs typeface="+mn-lt"/>
              </a:rPr>
              <a:t>٦٠ </a:t>
            </a:r>
            <a:r>
              <a:rPr lang="tr-TR" sz="1800" b="1" dirty="0" err="1">
                <a:latin typeface="Calibri"/>
                <a:ea typeface="+mn-lt"/>
                <a:cs typeface="+mn-lt"/>
              </a:rPr>
              <a:t>درجة</a:t>
            </a:r>
            <a:r>
              <a:rPr lang="tr-TR" sz="1800" b="1" dirty="0">
                <a:latin typeface="Calibri"/>
                <a:ea typeface="+mn-lt"/>
                <a:cs typeface="+mn-lt"/>
              </a:rPr>
              <a:t> </a:t>
            </a:r>
            <a:r>
              <a:rPr lang="tr-TR" sz="1800" b="1" dirty="0" err="1">
                <a:latin typeface="Calibri"/>
                <a:ea typeface="+mn-lt"/>
                <a:cs typeface="+mn-lt"/>
              </a:rPr>
              <a:t>وأكثر</a:t>
            </a:r>
            <a:r>
              <a:rPr lang="tr-TR" sz="1800" b="1" dirty="0">
                <a:latin typeface="Calibri"/>
                <a:ea typeface="+mn-lt"/>
                <a:cs typeface="+mn-lt"/>
              </a:rPr>
              <a:t> </a:t>
            </a:r>
            <a:r>
              <a:rPr lang="tr-TR" sz="1800" b="1" dirty="0" err="1">
                <a:latin typeface="Calibri"/>
                <a:ea typeface="+mn-lt"/>
                <a:cs typeface="+mn-lt"/>
              </a:rPr>
              <a:t>لاجتياز</a:t>
            </a:r>
            <a:r>
              <a:rPr lang="tr-TR" sz="1800" b="1" dirty="0">
                <a:latin typeface="Calibri"/>
                <a:ea typeface="+mn-lt"/>
                <a:cs typeface="+mn-lt"/>
              </a:rPr>
              <a:t> </a:t>
            </a:r>
            <a:r>
              <a:rPr lang="tr-TR" sz="1800" b="1" dirty="0" err="1">
                <a:latin typeface="Calibri"/>
                <a:ea typeface="+mn-lt"/>
                <a:cs typeface="+mn-lt"/>
              </a:rPr>
              <a:t>المعهد</a:t>
            </a:r>
            <a:r>
              <a:rPr lang="tr-TR" sz="1800" b="1" dirty="0">
                <a:latin typeface="Calibri"/>
                <a:ea typeface="+mn-lt"/>
                <a:cs typeface="+mn-lt"/>
              </a:rPr>
              <a:t> </a:t>
            </a:r>
            <a:r>
              <a:rPr lang="tr-TR" sz="1800" b="1" dirty="0" err="1">
                <a:latin typeface="Calibri"/>
                <a:ea typeface="+mn-lt"/>
                <a:cs typeface="+mn-lt"/>
              </a:rPr>
              <a:t>التحضيري</a:t>
            </a:r>
            <a:r>
              <a:rPr lang="tr-TR" sz="1800" b="1" dirty="0">
                <a:latin typeface="Calibri"/>
                <a:ea typeface="+mn-lt"/>
                <a:cs typeface="+mn-lt"/>
              </a:rPr>
              <a:t>-</a:t>
            </a:r>
          </a:p>
          <a:p>
            <a:pPr marL="0" indent="0" algn="r">
              <a:buClr>
                <a:srgbClr val="000000"/>
              </a:buClr>
              <a:buNone/>
            </a:pPr>
            <a:r>
              <a:rPr lang="tr-TR" sz="1800" b="1" dirty="0" err="1">
                <a:latin typeface="Calibri"/>
                <a:ea typeface="+mn-lt"/>
                <a:cs typeface="+mn-lt"/>
              </a:rPr>
              <a:t>ليس</a:t>
            </a:r>
            <a:r>
              <a:rPr lang="tr-TR" sz="1800" b="1" dirty="0">
                <a:latin typeface="Calibri"/>
                <a:ea typeface="+mn-lt"/>
                <a:cs typeface="+mn-lt"/>
              </a:rPr>
              <a:t> </a:t>
            </a:r>
            <a:r>
              <a:rPr lang="tr-TR" sz="1800" b="1" dirty="0" err="1">
                <a:latin typeface="Calibri"/>
                <a:ea typeface="+mn-lt"/>
                <a:cs typeface="+mn-lt"/>
              </a:rPr>
              <a:t>من</a:t>
            </a:r>
            <a:r>
              <a:rPr lang="tr-TR" sz="1800" b="1" dirty="0">
                <a:latin typeface="Calibri"/>
                <a:ea typeface="+mn-lt"/>
                <a:cs typeface="+mn-lt"/>
              </a:rPr>
              <a:t> </a:t>
            </a:r>
            <a:r>
              <a:rPr lang="tr-TR" sz="1800" b="1" dirty="0" err="1">
                <a:latin typeface="Calibri"/>
                <a:ea typeface="+mn-lt"/>
                <a:cs typeface="+mn-lt"/>
              </a:rPr>
              <a:t>الضروري</a:t>
            </a:r>
            <a:r>
              <a:rPr lang="tr-TR" sz="1800" b="1" dirty="0">
                <a:latin typeface="Calibri"/>
                <a:ea typeface="+mn-lt"/>
                <a:cs typeface="+mn-lt"/>
              </a:rPr>
              <a:t> </a:t>
            </a:r>
            <a:r>
              <a:rPr lang="tr-TR" sz="1800" b="1" dirty="0" err="1">
                <a:latin typeface="Calibri"/>
                <a:ea typeface="+mn-lt"/>
                <a:cs typeface="+mn-lt"/>
              </a:rPr>
              <a:t>أخذ</a:t>
            </a:r>
            <a:r>
              <a:rPr lang="tr-TR" sz="1800" b="1" dirty="0">
                <a:latin typeface="Calibri"/>
                <a:ea typeface="+mn-lt"/>
                <a:cs typeface="+mn-lt"/>
              </a:rPr>
              <a:t> </a:t>
            </a:r>
            <a:r>
              <a:rPr lang="tr-TR" sz="1800" b="1" dirty="0" err="1">
                <a:latin typeface="Calibri"/>
                <a:ea typeface="+mn-lt"/>
                <a:cs typeface="+mn-lt"/>
              </a:rPr>
              <a:t>فصول</a:t>
            </a:r>
            <a:r>
              <a:rPr lang="tr-TR" sz="1800" b="1" dirty="0">
                <a:latin typeface="Calibri"/>
                <a:ea typeface="+mn-lt"/>
                <a:cs typeface="+mn-lt"/>
              </a:rPr>
              <a:t> </a:t>
            </a:r>
            <a:r>
              <a:rPr lang="tr-TR" sz="1800" b="1" dirty="0" err="1">
                <a:latin typeface="Calibri"/>
                <a:ea typeface="+mn-lt"/>
                <a:cs typeface="+mn-lt"/>
              </a:rPr>
              <a:t>المدارس</a:t>
            </a:r>
            <a:r>
              <a:rPr lang="tr-TR" sz="1800" b="1" dirty="0">
                <a:latin typeface="Calibri"/>
                <a:ea typeface="+mn-lt"/>
                <a:cs typeface="+mn-lt"/>
              </a:rPr>
              <a:t> </a:t>
            </a:r>
            <a:r>
              <a:rPr lang="tr-TR" sz="1800" b="1" dirty="0" err="1">
                <a:latin typeface="Calibri"/>
                <a:ea typeface="+mn-lt"/>
                <a:cs typeface="+mn-lt"/>
              </a:rPr>
              <a:t>الصيفية</a:t>
            </a:r>
            <a:r>
              <a:rPr lang="tr-TR" sz="1800" b="1" dirty="0">
                <a:latin typeface="Calibri"/>
                <a:ea typeface="+mn-lt"/>
                <a:cs typeface="+mn-lt"/>
              </a:rPr>
              <a:t> </a:t>
            </a:r>
            <a:r>
              <a:rPr lang="tr-TR" sz="1800" b="1" dirty="0" err="1">
                <a:latin typeface="Calibri"/>
                <a:ea typeface="+mn-lt"/>
                <a:cs typeface="+mn-lt"/>
              </a:rPr>
              <a:t>ولكن</a:t>
            </a:r>
            <a:r>
              <a:rPr lang="tr-TR" sz="1800" b="1" dirty="0">
                <a:latin typeface="Calibri"/>
                <a:ea typeface="+mn-lt"/>
                <a:cs typeface="+mn-lt"/>
              </a:rPr>
              <a:t> </a:t>
            </a:r>
            <a:r>
              <a:rPr lang="tr-TR" sz="1800" b="1" dirty="0" err="1">
                <a:latin typeface="Calibri"/>
                <a:ea typeface="+mn-lt"/>
                <a:cs typeface="+mn-lt"/>
              </a:rPr>
              <a:t>إذا</a:t>
            </a:r>
            <a:r>
              <a:rPr lang="tr-TR" sz="1800" b="1" dirty="0">
                <a:latin typeface="Calibri"/>
                <a:ea typeface="+mn-lt"/>
                <a:cs typeface="+mn-lt"/>
              </a:rPr>
              <a:t> </a:t>
            </a:r>
            <a:r>
              <a:rPr lang="tr-TR" sz="1800" b="1" dirty="0" err="1">
                <a:latin typeface="Calibri"/>
                <a:ea typeface="+mn-lt"/>
                <a:cs typeface="+mn-lt"/>
              </a:rPr>
              <a:t>كان</a:t>
            </a:r>
            <a:r>
              <a:rPr lang="tr-TR" sz="1800" b="1" dirty="0">
                <a:latin typeface="Calibri"/>
                <a:ea typeface="+mn-lt"/>
                <a:cs typeface="+mn-lt"/>
              </a:rPr>
              <a:t> </a:t>
            </a:r>
            <a:r>
              <a:rPr lang="tr-TR" sz="1800" b="1" dirty="0" err="1">
                <a:latin typeface="Calibri"/>
                <a:ea typeface="+mn-lt"/>
                <a:cs typeface="+mn-lt"/>
              </a:rPr>
              <a:t>هناك</a:t>
            </a:r>
            <a:r>
              <a:rPr lang="tr-TR" sz="1800" b="1" dirty="0">
                <a:latin typeface="Calibri"/>
                <a:ea typeface="+mn-lt"/>
                <a:cs typeface="+mn-lt"/>
              </a:rPr>
              <a:t> </a:t>
            </a:r>
            <a:r>
              <a:rPr lang="tr-TR" sz="1800" b="1" dirty="0" err="1">
                <a:latin typeface="Calibri"/>
                <a:ea typeface="+mn-lt"/>
                <a:cs typeface="+mn-lt"/>
              </a:rPr>
              <a:t>أقل</a:t>
            </a:r>
            <a:r>
              <a:rPr lang="tr-TR" sz="1800" b="1" dirty="0">
                <a:latin typeface="Calibri"/>
                <a:ea typeface="+mn-lt"/>
                <a:cs typeface="+mn-lt"/>
              </a:rPr>
              <a:t> </a:t>
            </a:r>
            <a:r>
              <a:rPr lang="tr-TR" sz="1800" b="1" dirty="0" err="1">
                <a:latin typeface="Calibri"/>
                <a:ea typeface="+mn-lt"/>
                <a:cs typeface="+mn-lt"/>
              </a:rPr>
              <a:t>من</a:t>
            </a:r>
            <a:r>
              <a:rPr lang="tr-TR" sz="1800" b="1" dirty="0">
                <a:latin typeface="Calibri"/>
                <a:ea typeface="+mn-lt"/>
                <a:cs typeface="+mn-lt"/>
              </a:rPr>
              <a:t> ١٠ </a:t>
            </a:r>
            <a:r>
              <a:rPr lang="tr-TR" sz="1800" b="1" dirty="0" err="1">
                <a:latin typeface="Calibri"/>
                <a:ea typeface="+mn-lt"/>
                <a:cs typeface="+mn-lt"/>
              </a:rPr>
              <a:t>طلاب</a:t>
            </a:r>
            <a:r>
              <a:rPr lang="tr-TR" sz="1800" b="1" dirty="0">
                <a:latin typeface="Calibri"/>
                <a:ea typeface="+mn-lt"/>
                <a:cs typeface="+mn-lt"/>
              </a:rPr>
              <a:t> </a:t>
            </a:r>
            <a:r>
              <a:rPr lang="tr-TR" sz="1800" b="1" dirty="0" err="1">
                <a:latin typeface="Calibri"/>
                <a:ea typeface="+mn-lt"/>
                <a:cs typeface="+mn-lt"/>
              </a:rPr>
              <a:t>للتسجيل</a:t>
            </a:r>
            <a:r>
              <a:rPr lang="tr-TR" sz="1800" b="1" dirty="0">
                <a:latin typeface="Calibri"/>
                <a:ea typeface="+mn-lt"/>
                <a:cs typeface="+mn-lt"/>
              </a:rPr>
              <a:t> </a:t>
            </a:r>
            <a:r>
              <a:rPr lang="tr-TR" sz="1800" b="1" dirty="0" err="1">
                <a:latin typeface="Calibri"/>
                <a:ea typeface="+mn-lt"/>
                <a:cs typeface="+mn-lt"/>
              </a:rPr>
              <a:t>في</a:t>
            </a:r>
            <a:r>
              <a:rPr lang="tr-TR" sz="1800" b="1" dirty="0">
                <a:latin typeface="Calibri"/>
                <a:ea typeface="+mn-lt"/>
                <a:cs typeface="+mn-lt"/>
              </a:rPr>
              <a:t> </a:t>
            </a:r>
            <a:r>
              <a:rPr lang="tr-TR" sz="1800" b="1" dirty="0" err="1">
                <a:latin typeface="Calibri"/>
                <a:ea typeface="+mn-lt"/>
                <a:cs typeface="+mn-lt"/>
              </a:rPr>
              <a:t>فصول</a:t>
            </a:r>
            <a:r>
              <a:rPr lang="tr-TR" sz="1800" b="1" dirty="0">
                <a:latin typeface="Calibri"/>
                <a:ea typeface="+mn-lt"/>
                <a:cs typeface="+mn-lt"/>
              </a:rPr>
              <a:t> </a:t>
            </a:r>
            <a:r>
              <a:rPr lang="tr-TR" sz="1800" b="1" dirty="0" err="1">
                <a:latin typeface="Calibri"/>
                <a:ea typeface="+mn-lt"/>
                <a:cs typeface="+mn-lt"/>
              </a:rPr>
              <a:t>المدارس</a:t>
            </a:r>
            <a:r>
              <a:rPr lang="tr-TR" sz="1800" b="1" dirty="0">
                <a:latin typeface="Calibri"/>
                <a:ea typeface="+mn-lt"/>
                <a:cs typeface="+mn-lt"/>
              </a:rPr>
              <a:t> </a:t>
            </a:r>
            <a:r>
              <a:rPr lang="tr-TR" sz="1800" b="1" dirty="0" err="1">
                <a:latin typeface="Calibri"/>
                <a:ea typeface="+mn-lt"/>
                <a:cs typeface="+mn-lt"/>
              </a:rPr>
              <a:t>الصيفية</a:t>
            </a:r>
            <a:r>
              <a:rPr lang="tr-TR" sz="1800" b="1" dirty="0">
                <a:latin typeface="Calibri"/>
                <a:ea typeface="+mn-lt"/>
                <a:cs typeface="+mn-lt"/>
              </a:rPr>
              <a:t> ، </a:t>
            </a:r>
            <a:r>
              <a:rPr lang="tr-TR" sz="1800" b="1" dirty="0" err="1">
                <a:latin typeface="Calibri"/>
                <a:ea typeface="+mn-lt"/>
                <a:cs typeface="+mn-lt"/>
              </a:rPr>
              <a:t>فلن</a:t>
            </a:r>
            <a:r>
              <a:rPr lang="tr-TR" sz="1800" b="1" dirty="0">
                <a:latin typeface="Calibri"/>
                <a:ea typeface="+mn-lt"/>
                <a:cs typeface="+mn-lt"/>
              </a:rPr>
              <a:t> </a:t>
            </a:r>
            <a:r>
              <a:rPr lang="tr-TR" sz="1800" b="1" dirty="0" err="1">
                <a:latin typeface="Calibri"/>
                <a:ea typeface="+mn-lt"/>
                <a:cs typeface="+mn-lt"/>
              </a:rPr>
              <a:t>يتم</a:t>
            </a:r>
            <a:r>
              <a:rPr lang="tr-TR" sz="1800" b="1" dirty="0">
                <a:latin typeface="Calibri"/>
                <a:ea typeface="+mn-lt"/>
                <a:cs typeface="+mn-lt"/>
              </a:rPr>
              <a:t> </a:t>
            </a:r>
            <a:r>
              <a:rPr lang="tr-TR" sz="1800" b="1" dirty="0" err="1">
                <a:latin typeface="Calibri"/>
                <a:ea typeface="+mn-lt"/>
                <a:cs typeface="+mn-lt"/>
              </a:rPr>
              <a:t>فتحها</a:t>
            </a:r>
            <a:r>
              <a:rPr lang="tr-TR" sz="1800" b="1" dirty="0">
                <a:latin typeface="Calibri"/>
                <a:ea typeface="+mn-lt"/>
                <a:cs typeface="+mn-lt"/>
              </a:rPr>
              <a:t> </a:t>
            </a:r>
            <a:r>
              <a:rPr lang="tr-TR" sz="1800" b="1" dirty="0" err="1">
                <a:latin typeface="Calibri"/>
                <a:ea typeface="+mn-lt"/>
                <a:cs typeface="+mn-lt"/>
              </a:rPr>
              <a:t>ولن</a:t>
            </a:r>
            <a:r>
              <a:rPr lang="tr-TR" sz="1800" b="1" dirty="0">
                <a:latin typeface="Calibri"/>
                <a:ea typeface="+mn-lt"/>
                <a:cs typeface="+mn-lt"/>
              </a:rPr>
              <a:t> </a:t>
            </a:r>
            <a:r>
              <a:rPr lang="tr-TR" sz="1800" b="1" dirty="0" err="1">
                <a:latin typeface="Calibri"/>
                <a:ea typeface="+mn-lt"/>
                <a:cs typeface="+mn-lt"/>
              </a:rPr>
              <a:t>يكون</a:t>
            </a:r>
            <a:r>
              <a:rPr lang="tr-TR" sz="1800" b="1" dirty="0">
                <a:latin typeface="Calibri"/>
                <a:ea typeface="+mn-lt"/>
                <a:cs typeface="+mn-lt"/>
              </a:rPr>
              <a:t> </a:t>
            </a:r>
            <a:r>
              <a:rPr lang="tr-TR" sz="1800" b="1" dirty="0" err="1">
                <a:latin typeface="Calibri"/>
                <a:ea typeface="+mn-lt"/>
                <a:cs typeface="+mn-lt"/>
              </a:rPr>
              <a:t>هناك</a:t>
            </a:r>
            <a:r>
              <a:rPr lang="tr-TR" sz="1800" b="1" dirty="0">
                <a:latin typeface="Calibri"/>
                <a:ea typeface="+mn-lt"/>
                <a:cs typeface="+mn-lt"/>
              </a:rPr>
              <a:t> </a:t>
            </a:r>
            <a:r>
              <a:rPr lang="tr-TR" sz="1800" b="1" dirty="0" err="1">
                <a:latin typeface="Calibri"/>
                <a:ea typeface="+mn-lt"/>
                <a:cs typeface="+mn-lt"/>
              </a:rPr>
              <a:t>اختبار</a:t>
            </a:r>
            <a:r>
              <a:rPr lang="tr-TR" sz="1800" b="1" dirty="0">
                <a:latin typeface="Calibri"/>
                <a:ea typeface="+mn-lt"/>
                <a:cs typeface="+mn-lt"/>
              </a:rPr>
              <a:t> </a:t>
            </a:r>
            <a:r>
              <a:rPr lang="tr-TR" sz="1800" b="1" dirty="0" err="1">
                <a:latin typeface="Calibri"/>
                <a:ea typeface="+mn-lt"/>
                <a:cs typeface="+mn-lt"/>
              </a:rPr>
              <a:t>الكفاءة</a:t>
            </a:r>
            <a:r>
              <a:rPr lang="tr-TR" sz="1800" b="1" dirty="0">
                <a:latin typeface="Calibri"/>
                <a:ea typeface="+mn-lt"/>
                <a:cs typeface="+mn-lt"/>
              </a:rPr>
              <a:t> </a:t>
            </a:r>
            <a:r>
              <a:rPr lang="tr-TR" sz="1800" b="1" dirty="0" err="1">
                <a:latin typeface="Calibri"/>
                <a:ea typeface="+mn-lt"/>
                <a:cs typeface="+mn-lt"/>
              </a:rPr>
              <a:t>في</a:t>
            </a:r>
            <a:r>
              <a:rPr lang="tr-TR" sz="1800" b="1" dirty="0">
                <a:latin typeface="Calibri"/>
                <a:ea typeface="+mn-lt"/>
                <a:cs typeface="+mn-lt"/>
              </a:rPr>
              <a:t> </a:t>
            </a:r>
            <a:r>
              <a:rPr lang="tr-TR" sz="1800" b="1" dirty="0" err="1">
                <a:latin typeface="Calibri"/>
                <a:ea typeface="+mn-lt"/>
                <a:cs typeface="+mn-lt"/>
              </a:rPr>
              <a:t>المدرسة</a:t>
            </a:r>
            <a:r>
              <a:rPr lang="tr-TR" sz="1800" b="1" dirty="0">
                <a:latin typeface="Calibri"/>
                <a:ea typeface="+mn-lt"/>
                <a:cs typeface="+mn-lt"/>
              </a:rPr>
              <a:t> </a:t>
            </a:r>
            <a:r>
              <a:rPr lang="tr-TR" sz="1800" b="1" dirty="0" err="1">
                <a:latin typeface="Calibri"/>
                <a:ea typeface="+mn-lt"/>
                <a:cs typeface="+mn-lt"/>
              </a:rPr>
              <a:t>الصيفية</a:t>
            </a:r>
            <a:r>
              <a:rPr lang="tr-TR" sz="1800" b="1" dirty="0">
                <a:latin typeface="Calibri"/>
                <a:ea typeface="+mn-lt"/>
                <a:cs typeface="+mn-lt"/>
              </a:rPr>
              <a:t>. </a:t>
            </a:r>
            <a:r>
              <a:rPr lang="tr-TR" sz="1800" b="1" dirty="0" err="1">
                <a:latin typeface="Calibri"/>
                <a:ea typeface="+mn-lt"/>
                <a:cs typeface="+mn-lt"/>
              </a:rPr>
              <a:t>في</a:t>
            </a:r>
            <a:r>
              <a:rPr lang="tr-TR" sz="1800" b="1" dirty="0">
                <a:latin typeface="Calibri"/>
                <a:ea typeface="+mn-lt"/>
                <a:cs typeface="+mn-lt"/>
              </a:rPr>
              <a:t> </a:t>
            </a:r>
            <a:r>
              <a:rPr lang="tr-TR" sz="1800" b="1" dirty="0" err="1">
                <a:latin typeface="Calibri"/>
                <a:ea typeface="+mn-lt"/>
                <a:cs typeface="+mn-lt"/>
              </a:rPr>
              <a:t>هذه</a:t>
            </a:r>
            <a:r>
              <a:rPr lang="tr-TR" sz="1800" b="1" dirty="0">
                <a:latin typeface="Calibri"/>
                <a:ea typeface="+mn-lt"/>
                <a:cs typeface="+mn-lt"/>
              </a:rPr>
              <a:t> </a:t>
            </a:r>
            <a:r>
              <a:rPr lang="tr-TR" sz="1800" b="1" dirty="0" err="1">
                <a:latin typeface="Calibri"/>
                <a:ea typeface="+mn-lt"/>
                <a:cs typeface="+mn-lt"/>
              </a:rPr>
              <a:t>الحالة</a:t>
            </a:r>
            <a:r>
              <a:rPr lang="tr-TR" sz="1800" b="1" dirty="0">
                <a:latin typeface="Calibri"/>
                <a:ea typeface="+mn-lt"/>
                <a:cs typeface="+mn-lt"/>
              </a:rPr>
              <a:t> ، </a:t>
            </a:r>
            <a:r>
              <a:rPr lang="tr-TR" sz="1800" b="1" dirty="0" err="1">
                <a:latin typeface="Calibri"/>
                <a:ea typeface="+mn-lt"/>
                <a:cs typeface="+mn-lt"/>
              </a:rPr>
              <a:t>يمكن</a:t>
            </a:r>
            <a:r>
              <a:rPr lang="tr-TR" sz="1800" b="1" dirty="0">
                <a:latin typeface="Calibri"/>
                <a:ea typeface="+mn-lt"/>
                <a:cs typeface="+mn-lt"/>
              </a:rPr>
              <a:t> </a:t>
            </a:r>
            <a:r>
              <a:rPr lang="tr-TR" sz="1800" b="1" dirty="0" err="1">
                <a:latin typeface="Calibri"/>
                <a:ea typeface="+mn-lt"/>
                <a:cs typeface="+mn-lt"/>
              </a:rPr>
              <a:t>للطلاب</a:t>
            </a:r>
            <a:r>
              <a:rPr lang="tr-TR" sz="1800" b="1" dirty="0">
                <a:latin typeface="Calibri"/>
                <a:ea typeface="+mn-lt"/>
                <a:cs typeface="+mn-lt"/>
              </a:rPr>
              <a:t> </a:t>
            </a:r>
            <a:r>
              <a:rPr lang="tr-TR" sz="1800" b="1" dirty="0" err="1">
                <a:latin typeface="Calibri"/>
                <a:ea typeface="+mn-lt"/>
                <a:cs typeface="+mn-lt"/>
              </a:rPr>
              <a:t>غير</a:t>
            </a:r>
            <a:r>
              <a:rPr lang="tr-TR" sz="1800" b="1" dirty="0">
                <a:latin typeface="Calibri"/>
                <a:ea typeface="+mn-lt"/>
                <a:cs typeface="+mn-lt"/>
              </a:rPr>
              <a:t> </a:t>
            </a:r>
            <a:r>
              <a:rPr lang="tr-TR" sz="1800" b="1" dirty="0" err="1">
                <a:latin typeface="Calibri"/>
                <a:ea typeface="+mn-lt"/>
                <a:cs typeface="+mn-lt"/>
              </a:rPr>
              <a:t>الناجحين</a:t>
            </a:r>
            <a:r>
              <a:rPr lang="tr-TR" sz="1800" b="1" dirty="0">
                <a:latin typeface="Calibri"/>
                <a:ea typeface="+mn-lt"/>
                <a:cs typeface="+mn-lt"/>
              </a:rPr>
              <a:t> </a:t>
            </a:r>
            <a:r>
              <a:rPr lang="tr-TR" sz="1800" b="1" dirty="0" err="1">
                <a:latin typeface="Calibri"/>
                <a:ea typeface="+mn-lt"/>
                <a:cs typeface="+mn-lt"/>
              </a:rPr>
              <a:t>أن</a:t>
            </a:r>
            <a:r>
              <a:rPr lang="tr-TR" sz="1800" b="1" dirty="0">
                <a:latin typeface="Calibri"/>
                <a:ea typeface="+mn-lt"/>
                <a:cs typeface="+mn-lt"/>
              </a:rPr>
              <a:t> </a:t>
            </a:r>
            <a:r>
              <a:rPr lang="tr-TR" sz="1800" b="1" dirty="0" err="1">
                <a:latin typeface="Calibri"/>
                <a:ea typeface="+mn-lt"/>
                <a:cs typeface="+mn-lt"/>
              </a:rPr>
              <a:t>يأخذوا</a:t>
            </a:r>
            <a:r>
              <a:rPr lang="tr-TR" sz="1800" b="1" dirty="0">
                <a:latin typeface="Calibri"/>
                <a:ea typeface="+mn-lt"/>
                <a:cs typeface="+mn-lt"/>
              </a:rPr>
              <a:t> </a:t>
            </a:r>
            <a:r>
              <a:rPr lang="tr-TR" sz="1800" b="1" dirty="0" err="1">
                <a:latin typeface="Calibri"/>
                <a:ea typeface="+mn-lt"/>
                <a:cs typeface="+mn-lt"/>
              </a:rPr>
              <a:t>اختبار</a:t>
            </a:r>
            <a:r>
              <a:rPr lang="tr-TR" sz="1800" b="1" dirty="0">
                <a:latin typeface="Calibri"/>
                <a:ea typeface="+mn-lt"/>
                <a:cs typeface="+mn-lt"/>
              </a:rPr>
              <a:t> </a:t>
            </a:r>
            <a:r>
              <a:rPr lang="tr-TR" sz="1800" b="1" dirty="0" err="1">
                <a:latin typeface="Calibri"/>
                <a:ea typeface="+mn-lt"/>
                <a:cs typeface="+mn-lt"/>
              </a:rPr>
              <a:t>الكفاءة</a:t>
            </a:r>
            <a:r>
              <a:rPr lang="tr-TR" sz="1800" b="1" dirty="0">
                <a:latin typeface="Calibri"/>
                <a:ea typeface="+mn-lt"/>
                <a:cs typeface="+mn-lt"/>
              </a:rPr>
              <a:t> </a:t>
            </a:r>
            <a:r>
              <a:rPr lang="tr-TR" sz="1800" b="1" dirty="0" err="1">
                <a:latin typeface="Calibri"/>
                <a:ea typeface="+mn-lt"/>
                <a:cs typeface="+mn-lt"/>
              </a:rPr>
              <a:t>في</a:t>
            </a:r>
            <a:r>
              <a:rPr lang="tr-TR" sz="1800" b="1" dirty="0">
                <a:latin typeface="Calibri"/>
                <a:ea typeface="+mn-lt"/>
                <a:cs typeface="+mn-lt"/>
              </a:rPr>
              <a:t> </a:t>
            </a:r>
            <a:r>
              <a:rPr lang="tr-TR" sz="1800" b="1" dirty="0" err="1">
                <a:latin typeface="Calibri"/>
                <a:ea typeface="+mn-lt"/>
                <a:cs typeface="+mn-lt"/>
              </a:rPr>
              <a:t>شتنبر</a:t>
            </a:r>
            <a:r>
              <a:rPr lang="tr-TR" sz="1800" b="1" dirty="0">
                <a:latin typeface="Calibri"/>
                <a:ea typeface="+mn-lt"/>
                <a:cs typeface="+mn-lt"/>
              </a:rPr>
              <a:t> </a:t>
            </a:r>
            <a:r>
              <a:rPr lang="tr-TR" sz="1800" b="1" dirty="0" err="1">
                <a:latin typeface="Calibri"/>
                <a:ea typeface="+mn-lt"/>
                <a:cs typeface="+mn-lt"/>
              </a:rPr>
              <a:t>مع</a:t>
            </a:r>
            <a:r>
              <a:rPr lang="tr-TR" sz="1800" b="1" dirty="0">
                <a:latin typeface="Calibri"/>
                <a:ea typeface="+mn-lt"/>
                <a:cs typeface="+mn-lt"/>
              </a:rPr>
              <a:t> </a:t>
            </a:r>
            <a:r>
              <a:rPr lang="tr-TR" sz="1800" b="1" dirty="0" err="1">
                <a:latin typeface="Calibri"/>
                <a:ea typeface="+mn-lt"/>
                <a:cs typeface="+mn-lt"/>
              </a:rPr>
              <a:t>الطلاب</a:t>
            </a:r>
            <a:r>
              <a:rPr lang="tr-TR" sz="1800" b="1" dirty="0">
                <a:latin typeface="Calibri"/>
                <a:ea typeface="+mn-lt"/>
                <a:cs typeface="+mn-lt"/>
              </a:rPr>
              <a:t> </a:t>
            </a:r>
            <a:r>
              <a:rPr lang="tr-TR" sz="1800" b="1" dirty="0" err="1">
                <a:latin typeface="Calibri"/>
                <a:ea typeface="+mn-lt"/>
                <a:cs typeface="+mn-lt"/>
              </a:rPr>
              <a:t>الجدد</a:t>
            </a:r>
            <a:endParaRPr lang="tr-TR" sz="1800" b="1" dirty="0" err="1">
              <a:latin typeface="Calibri"/>
              <a:cs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1552" y="4779264"/>
            <a:ext cx="2243328" cy="224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93728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9448" y="365125"/>
            <a:ext cx="10644352" cy="1325563"/>
          </a:xfrm>
        </p:spPr>
        <p:txBody>
          <a:bodyPr/>
          <a:lstStyle/>
          <a:p>
            <a:pPr algn="ctr"/>
            <a:r>
              <a:rPr lang="tr-TR" b="1" dirty="0" err="1">
                <a:solidFill>
                  <a:srgbClr val="00B2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الحضور</a:t>
            </a:r>
            <a:endParaRPr lang="tr-TR" dirty="0" err="1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33265" y="1447251"/>
            <a:ext cx="11691257" cy="4944217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r">
              <a:buNone/>
            </a:pPr>
            <a:r>
              <a:rPr lang="tr-TR" sz="3600" b="1" dirty="0" err="1">
                <a:solidFill>
                  <a:srgbClr val="FF0000"/>
                </a:solidFill>
                <a:latin typeface="Calibri"/>
                <a:ea typeface="+mn-lt"/>
                <a:cs typeface="+mn-lt"/>
              </a:rPr>
              <a:t>حضور</a:t>
            </a:r>
            <a:r>
              <a:rPr lang="tr-TR" sz="3600" b="1" dirty="0">
                <a:solidFill>
                  <a:srgbClr val="FF0000"/>
                </a:solidFill>
                <a:latin typeface="Calibri"/>
                <a:ea typeface="+mn-lt"/>
                <a:cs typeface="+mn-lt"/>
              </a:rPr>
              <a:t> 80٪ </a:t>
            </a:r>
            <a:r>
              <a:rPr lang="tr-TR" sz="3600" b="1" dirty="0" err="1">
                <a:solidFill>
                  <a:srgbClr val="FF0000"/>
                </a:solidFill>
                <a:latin typeface="Calibri"/>
                <a:ea typeface="+mn-lt"/>
                <a:cs typeface="+mn-lt"/>
              </a:rPr>
              <a:t>من</a:t>
            </a:r>
            <a:r>
              <a:rPr lang="tr-TR" sz="3600" b="1" dirty="0">
                <a:solidFill>
                  <a:srgbClr val="FF0000"/>
                </a:solidFill>
                <a:latin typeface="Calibri"/>
                <a:ea typeface="+mn-lt"/>
                <a:cs typeface="+mn-lt"/>
              </a:rPr>
              <a:t> </a:t>
            </a:r>
            <a:r>
              <a:rPr lang="tr-TR" sz="3600" b="1" dirty="0" err="1">
                <a:solidFill>
                  <a:srgbClr val="FF0000"/>
                </a:solidFill>
                <a:latin typeface="Calibri"/>
                <a:ea typeface="+mn-lt"/>
                <a:cs typeface="+mn-lt"/>
              </a:rPr>
              <a:t>ساعات</a:t>
            </a:r>
            <a:r>
              <a:rPr lang="tr-TR" sz="3600" b="1" dirty="0">
                <a:solidFill>
                  <a:srgbClr val="FF0000"/>
                </a:solidFill>
                <a:latin typeface="Calibri"/>
                <a:ea typeface="+mn-lt"/>
                <a:cs typeface="+mn-lt"/>
              </a:rPr>
              <a:t> </a:t>
            </a:r>
            <a:r>
              <a:rPr lang="tr-TR" sz="3600" b="1" dirty="0" err="1">
                <a:solidFill>
                  <a:srgbClr val="FF0000"/>
                </a:solidFill>
                <a:latin typeface="Calibri"/>
                <a:ea typeface="+mn-lt"/>
                <a:cs typeface="+mn-lt"/>
              </a:rPr>
              <a:t>الدرس</a:t>
            </a:r>
            <a:r>
              <a:rPr lang="tr-TR" sz="3600" b="1" dirty="0">
                <a:solidFill>
                  <a:srgbClr val="FF0000"/>
                </a:solidFill>
                <a:latin typeface="Calibri"/>
                <a:ea typeface="+mn-lt"/>
                <a:cs typeface="+mn-lt"/>
              </a:rPr>
              <a:t> </a:t>
            </a:r>
            <a:r>
              <a:rPr lang="tr-TR" sz="3600" b="1" dirty="0" err="1">
                <a:solidFill>
                  <a:srgbClr val="FF0000"/>
                </a:solidFill>
                <a:latin typeface="Calibri"/>
                <a:ea typeface="+mn-lt"/>
                <a:cs typeface="+mn-lt"/>
              </a:rPr>
              <a:t>إلزامي</a:t>
            </a:r>
            <a:endParaRPr lang="tr-TR" sz="3600" b="1">
              <a:solidFill>
                <a:srgbClr val="FF0000"/>
              </a:solidFill>
              <a:latin typeface="Calibri"/>
              <a:cs typeface="Calibri"/>
            </a:endParaRPr>
          </a:p>
          <a:p>
            <a:pPr marL="0" indent="0" algn="r">
              <a:buNone/>
            </a:pPr>
            <a:r>
              <a:rPr lang="tr-TR" sz="3600" b="1" dirty="0" err="1">
                <a:solidFill>
                  <a:srgbClr val="FF0000"/>
                </a:solidFill>
                <a:latin typeface="Calibri"/>
                <a:ea typeface="+mn-lt"/>
                <a:cs typeface="+mn-lt"/>
              </a:rPr>
              <a:t>لا</a:t>
            </a:r>
            <a:r>
              <a:rPr lang="tr-TR" sz="3600" b="1" dirty="0">
                <a:solidFill>
                  <a:srgbClr val="FF0000"/>
                </a:solidFill>
                <a:latin typeface="Calibri"/>
                <a:ea typeface="+mn-lt"/>
                <a:cs typeface="+mn-lt"/>
              </a:rPr>
              <a:t> </a:t>
            </a:r>
            <a:r>
              <a:rPr lang="tr-TR" sz="3600" b="1" dirty="0" err="1">
                <a:solidFill>
                  <a:srgbClr val="FF0000"/>
                </a:solidFill>
                <a:latin typeface="Calibri"/>
                <a:ea typeface="+mn-lt"/>
                <a:cs typeface="+mn-lt"/>
              </a:rPr>
              <a:t>يمكن</a:t>
            </a:r>
            <a:r>
              <a:rPr lang="tr-TR" sz="3600" b="1" dirty="0">
                <a:solidFill>
                  <a:srgbClr val="FF0000"/>
                </a:solidFill>
                <a:latin typeface="Calibri"/>
                <a:ea typeface="+mn-lt"/>
                <a:cs typeface="+mn-lt"/>
              </a:rPr>
              <a:t> </a:t>
            </a:r>
            <a:r>
              <a:rPr lang="tr-TR" sz="3600" b="1" dirty="0" err="1">
                <a:solidFill>
                  <a:srgbClr val="FF0000"/>
                </a:solidFill>
                <a:latin typeface="Calibri"/>
                <a:ea typeface="+mn-lt"/>
                <a:cs typeface="+mn-lt"/>
              </a:rPr>
              <a:t>لأي</a:t>
            </a:r>
            <a:r>
              <a:rPr lang="tr-TR" sz="3600" b="1" dirty="0">
                <a:solidFill>
                  <a:srgbClr val="FF0000"/>
                </a:solidFill>
                <a:latin typeface="Calibri"/>
                <a:ea typeface="+mn-lt"/>
                <a:cs typeface="+mn-lt"/>
              </a:rPr>
              <a:t> </a:t>
            </a:r>
            <a:r>
              <a:rPr lang="tr-TR" sz="3600" b="1" dirty="0" err="1">
                <a:solidFill>
                  <a:srgbClr val="FF0000"/>
                </a:solidFill>
                <a:latin typeface="Calibri"/>
                <a:ea typeface="+mn-lt"/>
                <a:cs typeface="+mn-lt"/>
              </a:rPr>
              <a:t>طالب</a:t>
            </a:r>
            <a:r>
              <a:rPr lang="tr-TR" sz="3600" b="1" dirty="0">
                <a:solidFill>
                  <a:srgbClr val="FF0000"/>
                </a:solidFill>
                <a:latin typeface="Calibri"/>
                <a:ea typeface="+mn-lt"/>
                <a:cs typeface="+mn-lt"/>
              </a:rPr>
              <a:t> </a:t>
            </a:r>
            <a:r>
              <a:rPr lang="tr-TR" sz="3600" b="1" dirty="0" err="1">
                <a:solidFill>
                  <a:srgbClr val="FF0000"/>
                </a:solidFill>
                <a:latin typeface="Calibri"/>
                <a:ea typeface="+mn-lt"/>
                <a:cs typeface="+mn-lt"/>
              </a:rPr>
              <a:t>لديه</a:t>
            </a:r>
            <a:r>
              <a:rPr lang="tr-TR" sz="3600" b="1" dirty="0">
                <a:solidFill>
                  <a:srgbClr val="FF0000"/>
                </a:solidFill>
                <a:latin typeface="Calibri"/>
                <a:ea typeface="+mn-lt"/>
                <a:cs typeface="+mn-lt"/>
              </a:rPr>
              <a:t> </a:t>
            </a:r>
            <a:r>
              <a:rPr lang="tr-TR" sz="3600" b="1" dirty="0" err="1">
                <a:solidFill>
                  <a:srgbClr val="FF0000"/>
                </a:solidFill>
                <a:latin typeface="Calibri"/>
                <a:ea typeface="+mn-lt"/>
                <a:cs typeface="+mn-lt"/>
              </a:rPr>
              <a:t>أكثر</a:t>
            </a:r>
            <a:r>
              <a:rPr lang="tr-TR" sz="3600" b="1" dirty="0">
                <a:solidFill>
                  <a:srgbClr val="FF0000"/>
                </a:solidFill>
                <a:latin typeface="Calibri"/>
                <a:ea typeface="+mn-lt"/>
                <a:cs typeface="+mn-lt"/>
              </a:rPr>
              <a:t> </a:t>
            </a:r>
            <a:r>
              <a:rPr lang="tr-TR" sz="3600" b="1" dirty="0" err="1">
                <a:solidFill>
                  <a:srgbClr val="FF0000"/>
                </a:solidFill>
                <a:latin typeface="Calibri"/>
                <a:ea typeface="+mn-lt"/>
                <a:cs typeface="+mn-lt"/>
              </a:rPr>
              <a:t>من</a:t>
            </a:r>
            <a:r>
              <a:rPr lang="tr-TR" sz="3600" b="1" dirty="0">
                <a:solidFill>
                  <a:srgbClr val="FF0000"/>
                </a:solidFill>
                <a:latin typeface="Calibri"/>
                <a:ea typeface="+mn-lt"/>
                <a:cs typeface="+mn-lt"/>
              </a:rPr>
              <a:t> 20٪ </a:t>
            </a:r>
            <a:r>
              <a:rPr lang="tr-TR" sz="3600" b="1" dirty="0" err="1">
                <a:solidFill>
                  <a:srgbClr val="FF0000"/>
                </a:solidFill>
                <a:latin typeface="Calibri"/>
                <a:ea typeface="+mn-lt"/>
                <a:cs typeface="+mn-lt"/>
              </a:rPr>
              <a:t>من</a:t>
            </a:r>
            <a:r>
              <a:rPr lang="tr-TR" sz="3600" b="1" dirty="0">
                <a:solidFill>
                  <a:srgbClr val="FF0000"/>
                </a:solidFill>
                <a:latin typeface="Calibri"/>
                <a:ea typeface="+mn-lt"/>
                <a:cs typeface="+mn-lt"/>
              </a:rPr>
              <a:t> </a:t>
            </a:r>
            <a:r>
              <a:rPr lang="tr-TR" sz="3600" b="1" dirty="0" err="1">
                <a:solidFill>
                  <a:srgbClr val="FF0000"/>
                </a:solidFill>
                <a:latin typeface="Calibri"/>
                <a:ea typeface="+mn-lt"/>
                <a:cs typeface="+mn-lt"/>
              </a:rPr>
              <a:t>التغيب</a:t>
            </a:r>
            <a:r>
              <a:rPr lang="tr-TR" sz="3600" b="1" dirty="0">
                <a:solidFill>
                  <a:srgbClr val="FF0000"/>
                </a:solidFill>
                <a:latin typeface="Calibri"/>
                <a:ea typeface="+mn-lt"/>
                <a:cs typeface="+mn-lt"/>
              </a:rPr>
              <a:t> </a:t>
            </a:r>
            <a:r>
              <a:rPr lang="tr-TR" sz="3600" b="1" dirty="0" err="1">
                <a:solidFill>
                  <a:srgbClr val="FF0000"/>
                </a:solidFill>
                <a:latin typeface="Calibri"/>
                <a:ea typeface="+mn-lt"/>
                <a:cs typeface="+mn-lt"/>
              </a:rPr>
              <a:t>دخول</a:t>
            </a:r>
            <a:r>
              <a:rPr lang="tr-TR" sz="3600" b="1" dirty="0">
                <a:solidFill>
                  <a:srgbClr val="FF0000"/>
                </a:solidFill>
                <a:latin typeface="Calibri"/>
                <a:ea typeface="+mn-lt"/>
                <a:cs typeface="+mn-lt"/>
              </a:rPr>
              <a:t> </a:t>
            </a:r>
            <a:r>
              <a:rPr lang="tr-TR" sz="3600" b="1" dirty="0" err="1">
                <a:solidFill>
                  <a:srgbClr val="FF0000"/>
                </a:solidFill>
                <a:latin typeface="Calibri"/>
                <a:ea typeface="+mn-lt"/>
                <a:cs typeface="+mn-lt"/>
              </a:rPr>
              <a:t>اختبار</a:t>
            </a:r>
            <a:r>
              <a:rPr lang="tr-TR" sz="3600" b="1" dirty="0">
                <a:solidFill>
                  <a:srgbClr val="FF0000"/>
                </a:solidFill>
                <a:latin typeface="Calibri"/>
                <a:ea typeface="+mn-lt"/>
                <a:cs typeface="+mn-lt"/>
              </a:rPr>
              <a:t> </a:t>
            </a:r>
            <a:r>
              <a:rPr lang="tr-TR" sz="3600" b="1" dirty="0" err="1">
                <a:solidFill>
                  <a:srgbClr val="FF0000"/>
                </a:solidFill>
                <a:latin typeface="Calibri"/>
                <a:ea typeface="+mn-lt"/>
                <a:cs typeface="+mn-lt"/>
              </a:rPr>
              <a:t>نهاية</a:t>
            </a:r>
            <a:r>
              <a:rPr lang="tr-TR" sz="3600" b="1" dirty="0">
                <a:solidFill>
                  <a:srgbClr val="FF0000"/>
                </a:solidFill>
                <a:latin typeface="Calibri"/>
                <a:ea typeface="+mn-lt"/>
                <a:cs typeface="+mn-lt"/>
              </a:rPr>
              <a:t> </a:t>
            </a:r>
            <a:r>
              <a:rPr lang="tr-TR" sz="3600" b="1" dirty="0" err="1">
                <a:solidFill>
                  <a:srgbClr val="FF0000"/>
                </a:solidFill>
                <a:latin typeface="Calibri"/>
                <a:ea typeface="+mn-lt"/>
                <a:cs typeface="+mn-lt"/>
              </a:rPr>
              <a:t>المستوى</a:t>
            </a:r>
            <a:endParaRPr lang="tr-TR" sz="3600" b="1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0" indent="0" algn="r">
              <a:buNone/>
            </a:pPr>
            <a:r>
              <a:rPr lang="tr-TR" sz="3600" b="1" dirty="0" err="1">
                <a:solidFill>
                  <a:srgbClr val="FF0000"/>
                </a:solidFill>
                <a:latin typeface="Calibri"/>
                <a:ea typeface="+mn-lt"/>
                <a:cs typeface="+mn-lt"/>
              </a:rPr>
              <a:t>لا</a:t>
            </a:r>
            <a:r>
              <a:rPr lang="tr-TR" sz="3600" b="1" dirty="0">
                <a:solidFill>
                  <a:srgbClr val="FF0000"/>
                </a:solidFill>
                <a:latin typeface="Calibri"/>
                <a:ea typeface="+mn-lt"/>
                <a:cs typeface="+mn-lt"/>
              </a:rPr>
              <a:t> </a:t>
            </a:r>
            <a:r>
              <a:rPr lang="tr-TR" sz="3600" b="1" dirty="0" err="1">
                <a:solidFill>
                  <a:srgbClr val="FF0000"/>
                </a:solidFill>
                <a:latin typeface="Calibri"/>
                <a:ea typeface="+mn-lt"/>
                <a:cs typeface="+mn-lt"/>
              </a:rPr>
              <a:t>توجد</a:t>
            </a:r>
            <a:r>
              <a:rPr lang="tr-TR" sz="3600" b="1" dirty="0">
                <a:solidFill>
                  <a:srgbClr val="FF0000"/>
                </a:solidFill>
                <a:latin typeface="Calibri"/>
                <a:ea typeface="+mn-lt"/>
                <a:cs typeface="+mn-lt"/>
              </a:rPr>
              <a:t> </a:t>
            </a:r>
            <a:r>
              <a:rPr lang="tr-TR" sz="3600" b="1" dirty="0" err="1">
                <a:solidFill>
                  <a:srgbClr val="FF0000"/>
                </a:solidFill>
                <a:latin typeface="Calibri"/>
                <a:ea typeface="+mn-lt"/>
                <a:cs typeface="+mn-lt"/>
              </a:rPr>
              <a:t>امتحانات</a:t>
            </a:r>
            <a:r>
              <a:rPr lang="tr-TR" sz="3600" b="1" dirty="0">
                <a:solidFill>
                  <a:srgbClr val="FF0000"/>
                </a:solidFill>
                <a:latin typeface="Calibri"/>
                <a:ea typeface="+mn-lt"/>
                <a:cs typeface="+mn-lt"/>
              </a:rPr>
              <a:t> </a:t>
            </a:r>
            <a:r>
              <a:rPr lang="tr-TR" sz="3600" b="1" dirty="0" err="1">
                <a:solidFill>
                  <a:srgbClr val="FF0000"/>
                </a:solidFill>
                <a:latin typeface="Calibri"/>
                <a:ea typeface="+mn-lt"/>
                <a:cs typeface="+mn-lt"/>
              </a:rPr>
              <a:t>للعروض</a:t>
            </a:r>
            <a:r>
              <a:rPr lang="tr-TR" sz="3600" b="1" dirty="0">
                <a:solidFill>
                  <a:srgbClr val="FF0000"/>
                </a:solidFill>
                <a:latin typeface="Calibri"/>
                <a:ea typeface="+mn-lt"/>
                <a:cs typeface="+mn-lt"/>
              </a:rPr>
              <a:t> </a:t>
            </a:r>
            <a:r>
              <a:rPr lang="tr-TR" sz="3600" b="1" dirty="0" err="1">
                <a:solidFill>
                  <a:srgbClr val="FF0000"/>
                </a:solidFill>
                <a:latin typeface="Calibri"/>
                <a:ea typeface="+mn-lt"/>
                <a:cs typeface="+mn-lt"/>
              </a:rPr>
              <a:t>التقديمية</a:t>
            </a:r>
            <a:r>
              <a:rPr lang="tr-TR" sz="3600" b="1" dirty="0">
                <a:solidFill>
                  <a:srgbClr val="FF0000"/>
                </a:solidFill>
                <a:latin typeface="Calibri"/>
                <a:ea typeface="+mn-lt"/>
                <a:cs typeface="+mn-lt"/>
              </a:rPr>
              <a:t> / </a:t>
            </a:r>
            <a:r>
              <a:rPr lang="tr-TR" sz="3600" b="1" dirty="0" err="1">
                <a:solidFill>
                  <a:srgbClr val="FF0000"/>
                </a:solidFill>
                <a:latin typeface="Calibri"/>
                <a:ea typeface="+mn-lt"/>
                <a:cs typeface="+mn-lt"/>
              </a:rPr>
              <a:t>الاختبارات</a:t>
            </a:r>
            <a:r>
              <a:rPr lang="tr-TR" sz="3600" b="1" dirty="0">
                <a:solidFill>
                  <a:srgbClr val="FF0000"/>
                </a:solidFill>
                <a:latin typeface="Calibri"/>
                <a:ea typeface="+mn-lt"/>
                <a:cs typeface="+mn-lt"/>
              </a:rPr>
              <a:t> </a:t>
            </a:r>
            <a:r>
              <a:rPr lang="tr-TR" sz="3600" b="1" dirty="0" err="1">
                <a:solidFill>
                  <a:srgbClr val="FF0000"/>
                </a:solidFill>
                <a:latin typeface="Calibri"/>
                <a:ea typeface="+mn-lt"/>
                <a:cs typeface="+mn-lt"/>
              </a:rPr>
              <a:t>الشفهية</a:t>
            </a:r>
            <a:r>
              <a:rPr lang="tr-TR" sz="3600" b="1" dirty="0">
                <a:solidFill>
                  <a:srgbClr val="FF0000"/>
                </a:solidFill>
                <a:latin typeface="Calibri"/>
                <a:ea typeface="+mn-lt"/>
                <a:cs typeface="+mn-lt"/>
              </a:rPr>
              <a:t> </a:t>
            </a:r>
            <a:endParaRPr lang="tr-TR" sz="3600" b="1">
              <a:solidFill>
                <a:srgbClr val="FF0000"/>
              </a:solidFill>
              <a:latin typeface="Calibri"/>
              <a:cs typeface="Calibri"/>
            </a:endParaRPr>
          </a:p>
          <a:p>
            <a:pPr marL="0" indent="0" algn="r">
              <a:buNone/>
            </a:pPr>
            <a:endParaRPr lang="tr-TR" sz="36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1552" y="4779264"/>
            <a:ext cx="2243328" cy="224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06887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27804"/>
            <a:ext cx="10515600" cy="838524"/>
          </a:xfrm>
        </p:spPr>
        <p:txBody>
          <a:bodyPr/>
          <a:lstStyle/>
          <a:p>
            <a:r>
              <a:rPr lang="tr-TR" b="1" dirty="0" err="1">
                <a:solidFill>
                  <a:srgbClr val="00B2AC"/>
                </a:solidFill>
                <a:latin typeface="Calibri"/>
                <a:cs typeface="Calibri"/>
              </a:rPr>
              <a:t>التقويم</a:t>
            </a:r>
            <a:r>
              <a:rPr lang="tr-TR" b="1" dirty="0">
                <a:solidFill>
                  <a:srgbClr val="00B2AC"/>
                </a:solidFill>
                <a:latin typeface="Calibri"/>
                <a:cs typeface="Calibri"/>
              </a:rPr>
              <a:t> </a:t>
            </a:r>
            <a:r>
              <a:rPr lang="tr-TR" b="1" dirty="0" err="1">
                <a:solidFill>
                  <a:srgbClr val="00B2AC"/>
                </a:solidFill>
                <a:latin typeface="Calibri"/>
                <a:cs typeface="Calibri"/>
              </a:rPr>
              <a:t>الاكاديمي</a:t>
            </a:r>
            <a:endParaRPr lang="tr-TR" b="1" dirty="0">
              <a:solidFill>
                <a:srgbClr val="00B2AC"/>
              </a:solidFill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33265" y="1045030"/>
            <a:ext cx="11598755" cy="5131934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 algn="r">
              <a:buNone/>
            </a:pPr>
            <a:r>
              <a:rPr lang="tr-TR" sz="3500" b="1" dirty="0" err="1">
                <a:solidFill>
                  <a:schemeClr val="tx2"/>
                </a:solidFill>
                <a:latin typeface="Calibri"/>
                <a:ea typeface="+mn-lt"/>
                <a:cs typeface="+mn-lt"/>
              </a:rPr>
              <a:t>التقويم</a:t>
            </a:r>
            <a:r>
              <a:rPr lang="tr-TR" sz="3500" b="1" dirty="0">
                <a:solidFill>
                  <a:schemeClr val="tx2"/>
                </a:solidFill>
                <a:latin typeface="Calibri"/>
                <a:ea typeface="+mn-lt"/>
                <a:cs typeface="+mn-lt"/>
              </a:rPr>
              <a:t> </a:t>
            </a:r>
            <a:r>
              <a:rPr lang="tr-TR" sz="3500" b="1" dirty="0" err="1">
                <a:solidFill>
                  <a:schemeClr val="tx2"/>
                </a:solidFill>
                <a:latin typeface="Calibri"/>
                <a:ea typeface="+mn-lt"/>
                <a:cs typeface="+mn-lt"/>
              </a:rPr>
              <a:t>الأكاديمي</a:t>
            </a:r>
            <a:r>
              <a:rPr lang="tr-TR" sz="3500" b="1" dirty="0">
                <a:solidFill>
                  <a:schemeClr val="tx2"/>
                </a:solidFill>
                <a:latin typeface="Calibri"/>
                <a:ea typeface="+mn-lt"/>
                <a:cs typeface="+mn-lt"/>
              </a:rPr>
              <a:t> </a:t>
            </a:r>
            <a:r>
              <a:rPr lang="tr-TR" sz="3500" b="1" dirty="0" err="1">
                <a:solidFill>
                  <a:schemeClr val="tx2"/>
                </a:solidFill>
                <a:latin typeface="Calibri"/>
                <a:ea typeface="+mn-lt"/>
                <a:cs typeface="+mn-lt"/>
              </a:rPr>
              <a:t>موجود</a:t>
            </a:r>
            <a:r>
              <a:rPr lang="tr-TR" sz="3500" b="1" dirty="0">
                <a:solidFill>
                  <a:schemeClr val="tx2"/>
                </a:solidFill>
                <a:latin typeface="Calibri"/>
                <a:ea typeface="+mn-lt"/>
                <a:cs typeface="+mn-lt"/>
              </a:rPr>
              <a:t> </a:t>
            </a:r>
            <a:r>
              <a:rPr lang="tr-TR" sz="3500" b="1" dirty="0" err="1">
                <a:solidFill>
                  <a:schemeClr val="tx2"/>
                </a:solidFill>
                <a:latin typeface="Calibri"/>
                <a:ea typeface="+mn-lt"/>
                <a:cs typeface="+mn-lt"/>
              </a:rPr>
              <a:t>على</a:t>
            </a:r>
            <a:r>
              <a:rPr lang="tr-TR" sz="3500" b="1" dirty="0">
                <a:solidFill>
                  <a:schemeClr val="tx2"/>
                </a:solidFill>
                <a:latin typeface="Calibri"/>
                <a:ea typeface="+mn-lt"/>
                <a:cs typeface="+mn-lt"/>
              </a:rPr>
              <a:t> </a:t>
            </a:r>
            <a:r>
              <a:rPr lang="tr-TR" sz="3500" b="1" dirty="0" err="1">
                <a:solidFill>
                  <a:schemeClr val="tx2"/>
                </a:solidFill>
                <a:latin typeface="Calibri"/>
                <a:ea typeface="+mn-lt"/>
                <a:cs typeface="+mn-lt"/>
              </a:rPr>
              <a:t>موقع</a:t>
            </a:r>
            <a:r>
              <a:rPr lang="tr-TR" sz="3500" b="1" dirty="0">
                <a:solidFill>
                  <a:schemeClr val="tx2"/>
                </a:solidFill>
                <a:latin typeface="Calibri"/>
                <a:ea typeface="+mn-lt"/>
                <a:cs typeface="+mn-lt"/>
              </a:rPr>
              <a:t> </a:t>
            </a:r>
            <a:r>
              <a:rPr lang="tr-TR" sz="3500" b="1" dirty="0" err="1">
                <a:solidFill>
                  <a:schemeClr val="tx2"/>
                </a:solidFill>
                <a:latin typeface="Calibri"/>
                <a:ea typeface="+mn-lt"/>
                <a:cs typeface="+mn-lt"/>
              </a:rPr>
              <a:t>الاكتروني</a:t>
            </a:r>
            <a:r>
              <a:rPr lang="tr-TR" sz="3500" b="1" dirty="0">
                <a:solidFill>
                  <a:schemeClr val="tx2"/>
                </a:solidFill>
                <a:latin typeface="Calibri"/>
                <a:ea typeface="+mn-lt"/>
                <a:cs typeface="+mn-lt"/>
              </a:rPr>
              <a:t> </a:t>
            </a:r>
            <a:r>
              <a:rPr lang="tr-TR" sz="3500" b="1" dirty="0" err="1">
                <a:solidFill>
                  <a:schemeClr val="tx2"/>
                </a:solidFill>
                <a:latin typeface="Calibri"/>
                <a:ea typeface="+mn-lt"/>
                <a:cs typeface="+mn-lt"/>
              </a:rPr>
              <a:t>للجامعة</a:t>
            </a:r>
            <a:r>
              <a:rPr lang="tr-TR" sz="3500" b="1" dirty="0">
                <a:solidFill>
                  <a:schemeClr val="tx2"/>
                </a:solidFill>
                <a:latin typeface="Calibri"/>
                <a:ea typeface="+mn-lt"/>
                <a:cs typeface="+mn-lt"/>
              </a:rPr>
              <a:t> </a:t>
            </a:r>
            <a:r>
              <a:rPr lang="tr-TR" sz="2200" b="1" dirty="0" err="1">
                <a:solidFill>
                  <a:schemeClr val="tx2"/>
                </a:solidFill>
                <a:latin typeface="Calibri"/>
                <a:ea typeface="+mn-lt"/>
                <a:cs typeface="+mn-lt"/>
              </a:rPr>
              <a:t>يرجى</a:t>
            </a:r>
            <a:r>
              <a:rPr lang="tr-TR" sz="2200" b="1" dirty="0">
                <a:solidFill>
                  <a:schemeClr val="tx2"/>
                </a:solidFill>
                <a:latin typeface="Calibri"/>
                <a:ea typeface="+mn-lt"/>
                <a:cs typeface="+mn-lt"/>
              </a:rPr>
              <a:t> </a:t>
            </a:r>
            <a:r>
              <a:rPr lang="tr-TR" sz="2200" b="1" dirty="0" err="1">
                <a:solidFill>
                  <a:schemeClr val="tx2"/>
                </a:solidFill>
                <a:latin typeface="Calibri"/>
                <a:ea typeface="+mn-lt"/>
                <a:cs typeface="+mn-lt"/>
              </a:rPr>
              <a:t>زيارة</a:t>
            </a:r>
            <a:r>
              <a:rPr lang="tr-TR" sz="2200" b="1" dirty="0">
                <a:solidFill>
                  <a:schemeClr val="tx2"/>
                </a:solidFill>
                <a:latin typeface="Calibri"/>
                <a:ea typeface="+mn-lt"/>
                <a:cs typeface="+mn-lt"/>
              </a:rPr>
              <a:t> </a:t>
            </a:r>
            <a:r>
              <a:rPr lang="tr-TR" sz="2200" b="1" dirty="0" err="1">
                <a:solidFill>
                  <a:schemeClr val="tx2"/>
                </a:solidFill>
                <a:latin typeface="Calibri"/>
                <a:ea typeface="+mn-lt"/>
                <a:cs typeface="+mn-lt"/>
              </a:rPr>
              <a:t>الموقع</a:t>
            </a:r>
            <a:r>
              <a:rPr lang="tr-TR" sz="2200" b="1" dirty="0">
                <a:solidFill>
                  <a:schemeClr val="tx2"/>
                </a:solidFill>
                <a:latin typeface="Calibri"/>
                <a:ea typeface="+mn-lt"/>
                <a:cs typeface="+mn-lt"/>
              </a:rPr>
              <a:t> </a:t>
            </a:r>
            <a:r>
              <a:rPr lang="tr-TR" sz="2200" b="1" dirty="0" err="1">
                <a:solidFill>
                  <a:schemeClr val="tx2"/>
                </a:solidFill>
                <a:latin typeface="Calibri"/>
                <a:ea typeface="+mn-lt"/>
                <a:cs typeface="+mn-lt"/>
              </a:rPr>
              <a:t>الالكتروني</a:t>
            </a:r>
            <a:endParaRPr lang="tr-TR" sz="2200" b="1">
              <a:solidFill>
                <a:schemeClr val="tx2"/>
              </a:solidFill>
              <a:latin typeface="Calibri"/>
              <a:cs typeface="Calibri"/>
            </a:endParaRPr>
          </a:p>
          <a:p>
            <a:pPr marL="0" indent="0" algn="r">
              <a:buNone/>
            </a:pPr>
            <a:r>
              <a:rPr lang="tr-TR" sz="3500" b="1" dirty="0" err="1">
                <a:solidFill>
                  <a:schemeClr val="tx2"/>
                </a:solidFill>
                <a:latin typeface="Calibri"/>
                <a:ea typeface="+mn-lt"/>
                <a:cs typeface="+mn-lt"/>
              </a:rPr>
              <a:t>سيُعلم</a:t>
            </a:r>
            <a:r>
              <a:rPr lang="tr-TR" sz="3500" b="1" dirty="0">
                <a:solidFill>
                  <a:schemeClr val="tx2"/>
                </a:solidFill>
                <a:latin typeface="Calibri"/>
                <a:ea typeface="+mn-lt"/>
                <a:cs typeface="+mn-lt"/>
              </a:rPr>
              <a:t> </a:t>
            </a:r>
            <a:r>
              <a:rPr lang="tr-TR" sz="3500" b="1" dirty="0" err="1">
                <a:solidFill>
                  <a:schemeClr val="tx2"/>
                </a:solidFill>
                <a:latin typeface="Calibri"/>
                <a:ea typeface="+mn-lt"/>
                <a:cs typeface="+mn-lt"/>
              </a:rPr>
              <a:t>معلمو</a:t>
            </a:r>
            <a:r>
              <a:rPr lang="tr-TR" sz="3500" b="1" dirty="0">
                <a:solidFill>
                  <a:schemeClr val="tx2"/>
                </a:solidFill>
                <a:latin typeface="Calibri"/>
                <a:ea typeface="+mn-lt"/>
                <a:cs typeface="+mn-lt"/>
              </a:rPr>
              <a:t> </a:t>
            </a:r>
            <a:r>
              <a:rPr lang="tr-TR" sz="3500" b="1" dirty="0" err="1">
                <a:solidFill>
                  <a:schemeClr val="tx2"/>
                </a:solidFill>
                <a:latin typeface="Calibri"/>
                <a:ea typeface="+mn-lt"/>
                <a:cs typeface="+mn-lt"/>
              </a:rPr>
              <a:t>الفصل</a:t>
            </a:r>
            <a:r>
              <a:rPr lang="tr-TR" sz="3500" b="1" dirty="0">
                <a:solidFill>
                  <a:schemeClr val="tx2"/>
                </a:solidFill>
                <a:latin typeface="Calibri"/>
                <a:ea typeface="+mn-lt"/>
                <a:cs typeface="+mn-lt"/>
              </a:rPr>
              <a:t> </a:t>
            </a:r>
            <a:r>
              <a:rPr lang="tr-TR" sz="3500" b="1" dirty="0" err="1">
                <a:solidFill>
                  <a:schemeClr val="tx2"/>
                </a:solidFill>
                <a:latin typeface="Calibri"/>
                <a:ea typeface="+mn-lt"/>
                <a:cs typeface="+mn-lt"/>
              </a:rPr>
              <a:t>طلابهم</a:t>
            </a:r>
            <a:r>
              <a:rPr lang="tr-TR" sz="3500" b="1" dirty="0">
                <a:solidFill>
                  <a:schemeClr val="tx2"/>
                </a:solidFill>
                <a:latin typeface="Calibri"/>
                <a:ea typeface="+mn-lt"/>
                <a:cs typeface="+mn-lt"/>
              </a:rPr>
              <a:t> </a:t>
            </a:r>
            <a:r>
              <a:rPr lang="tr-TR" sz="3500" b="1" dirty="0" err="1">
                <a:solidFill>
                  <a:schemeClr val="tx2"/>
                </a:solidFill>
                <a:latin typeface="Calibri"/>
                <a:ea typeface="+mn-lt"/>
                <a:cs typeface="+mn-lt"/>
              </a:rPr>
              <a:t>حول</a:t>
            </a:r>
            <a:r>
              <a:rPr lang="tr-TR" sz="3500" b="1" dirty="0">
                <a:solidFill>
                  <a:schemeClr val="tx2"/>
                </a:solidFill>
                <a:latin typeface="Calibri"/>
                <a:ea typeface="+mn-lt"/>
                <a:cs typeface="+mn-lt"/>
              </a:rPr>
              <a:t> </a:t>
            </a:r>
            <a:r>
              <a:rPr lang="tr-TR" sz="3500" b="1" dirty="0" err="1">
                <a:solidFill>
                  <a:schemeClr val="tx2"/>
                </a:solidFill>
                <a:latin typeface="Calibri"/>
                <a:ea typeface="+mn-lt"/>
                <a:cs typeface="+mn-lt"/>
              </a:rPr>
              <a:t>المناهج</a:t>
            </a:r>
            <a:r>
              <a:rPr lang="tr-TR" sz="3500" b="1" dirty="0">
                <a:solidFill>
                  <a:schemeClr val="tx2"/>
                </a:solidFill>
                <a:latin typeface="Calibri"/>
                <a:ea typeface="+mn-lt"/>
                <a:cs typeface="+mn-lt"/>
              </a:rPr>
              <a:t> </a:t>
            </a:r>
            <a:r>
              <a:rPr lang="tr-TR" sz="3500" b="1" dirty="0" err="1">
                <a:solidFill>
                  <a:schemeClr val="tx2"/>
                </a:solidFill>
                <a:latin typeface="Calibri"/>
                <a:ea typeface="+mn-lt"/>
                <a:cs typeface="+mn-lt"/>
              </a:rPr>
              <a:t>الدراسية</a:t>
            </a:r>
            <a:r>
              <a:rPr lang="tr-TR" sz="3500" b="1" dirty="0">
                <a:solidFill>
                  <a:schemeClr val="tx2"/>
                </a:solidFill>
                <a:latin typeface="Calibri"/>
                <a:ea typeface="+mn-lt"/>
                <a:cs typeface="+mn-lt"/>
              </a:rPr>
              <a:t> / </a:t>
            </a:r>
            <a:r>
              <a:rPr lang="tr-TR" sz="3500" b="1" dirty="0" err="1">
                <a:solidFill>
                  <a:schemeClr val="tx2"/>
                </a:solidFill>
                <a:latin typeface="Calibri"/>
                <a:ea typeface="+mn-lt"/>
                <a:cs typeface="+mn-lt"/>
              </a:rPr>
              <a:t>الاختبارات</a:t>
            </a:r>
            <a:r>
              <a:rPr lang="tr-TR" sz="3500" b="1" dirty="0">
                <a:solidFill>
                  <a:schemeClr val="tx2"/>
                </a:solidFill>
                <a:latin typeface="Calibri"/>
                <a:ea typeface="+mn-lt"/>
                <a:cs typeface="+mn-lt"/>
              </a:rPr>
              <a:t> / </a:t>
            </a:r>
            <a:r>
              <a:rPr lang="tr-TR" sz="3500" b="1" dirty="0" err="1">
                <a:solidFill>
                  <a:schemeClr val="tx2"/>
                </a:solidFill>
                <a:latin typeface="Calibri"/>
                <a:ea typeface="+mn-lt"/>
                <a:cs typeface="+mn-lt"/>
              </a:rPr>
              <a:t>المشاريع</a:t>
            </a:r>
            <a:r>
              <a:rPr lang="tr-TR" sz="3500" b="1" dirty="0">
                <a:solidFill>
                  <a:schemeClr val="tx2"/>
                </a:solidFill>
                <a:latin typeface="Calibri"/>
                <a:ea typeface="+mn-lt"/>
                <a:cs typeface="+mn-lt"/>
              </a:rPr>
              <a:t> / </a:t>
            </a:r>
            <a:r>
              <a:rPr lang="tr-TR" sz="3500" b="1" dirty="0" err="1">
                <a:solidFill>
                  <a:schemeClr val="tx2"/>
                </a:solidFill>
                <a:latin typeface="Calibri"/>
                <a:ea typeface="+mn-lt"/>
                <a:cs typeface="+mn-lt"/>
              </a:rPr>
              <a:t>العروض</a:t>
            </a:r>
            <a:r>
              <a:rPr lang="tr-TR" sz="3500" b="1" dirty="0">
                <a:solidFill>
                  <a:schemeClr val="tx2"/>
                </a:solidFill>
                <a:latin typeface="Calibri"/>
                <a:ea typeface="+mn-lt"/>
                <a:cs typeface="+mn-lt"/>
              </a:rPr>
              <a:t> </a:t>
            </a:r>
            <a:r>
              <a:rPr lang="tr-TR" sz="3500" b="1" dirty="0" err="1">
                <a:solidFill>
                  <a:schemeClr val="tx2"/>
                </a:solidFill>
                <a:latin typeface="Calibri"/>
                <a:ea typeface="+mn-lt"/>
                <a:cs typeface="+mn-lt"/>
              </a:rPr>
              <a:t>التقديمية</a:t>
            </a:r>
            <a:r>
              <a:rPr lang="tr-TR" sz="3500" b="1" dirty="0">
                <a:solidFill>
                  <a:schemeClr val="tx2"/>
                </a:solidFill>
                <a:latin typeface="Calibri"/>
                <a:ea typeface="+mn-lt"/>
                <a:cs typeface="+mn-lt"/>
              </a:rPr>
              <a:t> / </a:t>
            </a:r>
            <a:r>
              <a:rPr lang="tr-TR" sz="3500" b="1" dirty="0" err="1">
                <a:solidFill>
                  <a:schemeClr val="tx2"/>
                </a:solidFill>
                <a:latin typeface="Calibri"/>
                <a:ea typeface="+mn-lt"/>
                <a:cs typeface="+mn-lt"/>
              </a:rPr>
              <a:t>العمل</a:t>
            </a:r>
            <a:r>
              <a:rPr lang="tr-TR" sz="3500" b="1" dirty="0">
                <a:solidFill>
                  <a:schemeClr val="tx2"/>
                </a:solidFill>
                <a:latin typeface="Calibri"/>
                <a:ea typeface="+mn-lt"/>
                <a:cs typeface="+mn-lt"/>
              </a:rPr>
              <a:t> </a:t>
            </a:r>
            <a:r>
              <a:rPr lang="tr-TR" sz="3500" b="1" dirty="0" err="1">
                <a:solidFill>
                  <a:schemeClr val="tx2"/>
                </a:solidFill>
                <a:latin typeface="Calibri"/>
                <a:ea typeface="+mn-lt"/>
                <a:cs typeface="+mn-lt"/>
              </a:rPr>
              <a:t>المنزلي</a:t>
            </a:r>
            <a:r>
              <a:rPr lang="tr-TR" sz="3500" b="1" dirty="0">
                <a:solidFill>
                  <a:schemeClr val="tx2"/>
                </a:solidFill>
                <a:latin typeface="Calibri"/>
                <a:ea typeface="+mn-lt"/>
                <a:cs typeface="+mn-lt"/>
              </a:rPr>
              <a:t> / </a:t>
            </a:r>
            <a:r>
              <a:rPr lang="tr-TR" sz="3500" b="1" dirty="0" err="1">
                <a:solidFill>
                  <a:schemeClr val="tx2"/>
                </a:solidFill>
                <a:latin typeface="Calibri"/>
                <a:ea typeface="+mn-lt"/>
                <a:cs typeface="+mn-lt"/>
              </a:rPr>
              <a:t>مسابقات</a:t>
            </a:r>
            <a:r>
              <a:rPr lang="tr-TR" sz="3500" b="1" dirty="0">
                <a:solidFill>
                  <a:schemeClr val="tx2"/>
                </a:solidFill>
                <a:latin typeface="Calibri"/>
                <a:ea typeface="+mn-lt"/>
                <a:cs typeface="+mn-lt"/>
              </a:rPr>
              <a:t> </a:t>
            </a:r>
            <a:r>
              <a:rPr lang="tr-TR" sz="3500" b="1" dirty="0" err="1">
                <a:solidFill>
                  <a:schemeClr val="tx2"/>
                </a:solidFill>
                <a:latin typeface="Calibri"/>
                <a:ea typeface="+mn-lt"/>
                <a:cs typeface="+mn-lt"/>
              </a:rPr>
              <a:t>داخل</a:t>
            </a:r>
            <a:r>
              <a:rPr lang="tr-TR" sz="3500" b="1" dirty="0">
                <a:solidFill>
                  <a:schemeClr val="tx2"/>
                </a:solidFill>
                <a:latin typeface="Calibri"/>
                <a:ea typeface="+mn-lt"/>
                <a:cs typeface="+mn-lt"/>
              </a:rPr>
              <a:t> </a:t>
            </a:r>
            <a:r>
              <a:rPr lang="tr-TR" sz="3500" b="1" dirty="0" err="1">
                <a:solidFill>
                  <a:schemeClr val="tx2"/>
                </a:solidFill>
                <a:latin typeface="Calibri"/>
                <a:ea typeface="+mn-lt"/>
                <a:cs typeface="+mn-lt"/>
              </a:rPr>
              <a:t>الفصل</a:t>
            </a:r>
            <a:r>
              <a:rPr lang="tr-TR" sz="3500" b="1" dirty="0">
                <a:solidFill>
                  <a:schemeClr val="tx2"/>
                </a:solidFill>
                <a:latin typeface="Calibri"/>
                <a:ea typeface="+mn-lt"/>
                <a:cs typeface="+mn-lt"/>
              </a:rPr>
              <a:t> - </a:t>
            </a:r>
            <a:r>
              <a:rPr lang="tr-TR" sz="1900" b="1" dirty="0" err="1">
                <a:solidFill>
                  <a:schemeClr val="tx2"/>
                </a:solidFill>
                <a:latin typeface="Calibri"/>
                <a:ea typeface="+mn-lt"/>
                <a:cs typeface="+mn-lt"/>
              </a:rPr>
              <a:t>كن</a:t>
            </a:r>
            <a:r>
              <a:rPr lang="tr-TR" sz="1900" b="1" dirty="0">
                <a:solidFill>
                  <a:schemeClr val="tx2"/>
                </a:solidFill>
                <a:latin typeface="Calibri"/>
                <a:ea typeface="+mn-lt"/>
                <a:cs typeface="+mn-lt"/>
              </a:rPr>
              <a:t> </a:t>
            </a:r>
            <a:r>
              <a:rPr lang="tr-TR" sz="1900" b="1" dirty="0" err="1">
                <a:solidFill>
                  <a:schemeClr val="tx2"/>
                </a:solidFill>
                <a:latin typeface="Calibri"/>
                <a:ea typeface="+mn-lt"/>
                <a:cs typeface="+mn-lt"/>
              </a:rPr>
              <a:t>في</a:t>
            </a:r>
            <a:r>
              <a:rPr lang="tr-TR" sz="1900" b="1" dirty="0">
                <a:solidFill>
                  <a:schemeClr val="tx2"/>
                </a:solidFill>
                <a:latin typeface="Calibri"/>
                <a:ea typeface="+mn-lt"/>
                <a:cs typeface="+mn-lt"/>
              </a:rPr>
              <a:t> </a:t>
            </a:r>
            <a:r>
              <a:rPr lang="tr-TR" sz="1900" b="1" dirty="0" err="1">
                <a:solidFill>
                  <a:schemeClr val="tx2"/>
                </a:solidFill>
                <a:latin typeface="Calibri"/>
                <a:ea typeface="+mn-lt"/>
                <a:cs typeface="+mn-lt"/>
              </a:rPr>
              <a:t>الفصول</a:t>
            </a:r>
            <a:r>
              <a:rPr lang="tr-TR" sz="1900" b="1" dirty="0">
                <a:solidFill>
                  <a:schemeClr val="tx2"/>
                </a:solidFill>
                <a:latin typeface="Calibri"/>
                <a:ea typeface="+mn-lt"/>
                <a:cs typeface="+mn-lt"/>
              </a:rPr>
              <a:t> </a:t>
            </a:r>
            <a:r>
              <a:rPr lang="tr-TR" sz="1900" b="1" dirty="0" err="1">
                <a:solidFill>
                  <a:schemeClr val="tx2"/>
                </a:solidFill>
                <a:latin typeface="Calibri"/>
                <a:ea typeface="+mn-lt"/>
                <a:cs typeface="+mn-lt"/>
              </a:rPr>
              <a:t>الدراسية</a:t>
            </a:r>
            <a:r>
              <a:rPr lang="tr-TR" sz="1900" b="1" dirty="0">
                <a:solidFill>
                  <a:schemeClr val="tx2"/>
                </a:solidFill>
                <a:latin typeface="Calibri"/>
                <a:ea typeface="+mn-lt"/>
                <a:cs typeface="+mn-lt"/>
              </a:rPr>
              <a:t> </a:t>
            </a:r>
            <a:r>
              <a:rPr lang="tr-TR" sz="1900" b="1" dirty="0" err="1">
                <a:solidFill>
                  <a:schemeClr val="tx2"/>
                </a:solidFill>
                <a:latin typeface="Calibri"/>
                <a:ea typeface="+mn-lt"/>
                <a:cs typeface="+mn-lt"/>
              </a:rPr>
              <a:t>للحصول</a:t>
            </a:r>
            <a:r>
              <a:rPr lang="tr-TR" sz="1900" b="1" dirty="0">
                <a:solidFill>
                  <a:schemeClr val="tx2"/>
                </a:solidFill>
                <a:latin typeface="Calibri"/>
                <a:ea typeface="+mn-lt"/>
                <a:cs typeface="+mn-lt"/>
              </a:rPr>
              <a:t> </a:t>
            </a:r>
            <a:r>
              <a:rPr lang="tr-TR" sz="1900" b="1" dirty="0" err="1">
                <a:solidFill>
                  <a:schemeClr val="tx2"/>
                </a:solidFill>
                <a:latin typeface="Calibri"/>
                <a:ea typeface="+mn-lt"/>
                <a:cs typeface="+mn-lt"/>
              </a:rPr>
              <a:t>على</a:t>
            </a:r>
            <a:r>
              <a:rPr lang="tr-TR" sz="1900" b="1" dirty="0">
                <a:solidFill>
                  <a:schemeClr val="tx2"/>
                </a:solidFill>
                <a:latin typeface="Calibri"/>
                <a:ea typeface="+mn-lt"/>
                <a:cs typeface="+mn-lt"/>
              </a:rPr>
              <a:t> </a:t>
            </a:r>
            <a:r>
              <a:rPr lang="tr-TR" sz="1900" b="1" dirty="0" err="1">
                <a:solidFill>
                  <a:schemeClr val="tx2"/>
                </a:solidFill>
                <a:latin typeface="Calibri"/>
                <a:ea typeface="+mn-lt"/>
                <a:cs typeface="+mn-lt"/>
              </a:rPr>
              <a:t>المعلومات</a:t>
            </a:r>
            <a:endParaRPr lang="tr-TR" sz="1900" b="1">
              <a:solidFill>
                <a:schemeClr val="tx2"/>
              </a:solidFill>
              <a:latin typeface="Calibri"/>
              <a:cs typeface="Calibri"/>
            </a:endParaRPr>
          </a:p>
          <a:p>
            <a:pPr marL="0" indent="0" algn="r">
              <a:buNone/>
            </a:pPr>
            <a:r>
              <a:rPr lang="tr-TR" sz="3500" b="1" dirty="0" err="1">
                <a:solidFill>
                  <a:schemeClr val="tx2"/>
                </a:solidFill>
                <a:latin typeface="Calibri"/>
                <a:ea typeface="+mn-lt"/>
                <a:cs typeface="+mn-lt"/>
              </a:rPr>
              <a:t>الطلاب</a:t>
            </a:r>
            <a:r>
              <a:rPr lang="tr-TR" sz="3500" b="1" dirty="0">
                <a:solidFill>
                  <a:schemeClr val="tx2"/>
                </a:solidFill>
                <a:latin typeface="Calibri"/>
                <a:ea typeface="+mn-lt"/>
                <a:cs typeface="+mn-lt"/>
              </a:rPr>
              <a:t> </a:t>
            </a:r>
            <a:r>
              <a:rPr lang="tr-TR" sz="3500" b="1" dirty="0" err="1">
                <a:solidFill>
                  <a:schemeClr val="tx2"/>
                </a:solidFill>
                <a:latin typeface="Calibri"/>
                <a:ea typeface="+mn-lt"/>
                <a:cs typeface="+mn-lt"/>
              </a:rPr>
              <a:t>مسؤولون</a:t>
            </a:r>
            <a:r>
              <a:rPr lang="tr-TR" sz="3500" b="1" dirty="0">
                <a:solidFill>
                  <a:schemeClr val="tx2"/>
                </a:solidFill>
                <a:latin typeface="Calibri"/>
                <a:ea typeface="+mn-lt"/>
                <a:cs typeface="+mn-lt"/>
              </a:rPr>
              <a:t> </a:t>
            </a:r>
            <a:r>
              <a:rPr lang="tr-TR" sz="3500" b="1" dirty="0" err="1">
                <a:solidFill>
                  <a:schemeClr val="tx2"/>
                </a:solidFill>
                <a:latin typeface="Calibri"/>
                <a:ea typeface="+mn-lt"/>
                <a:cs typeface="+mn-lt"/>
              </a:rPr>
              <a:t>عن</a:t>
            </a:r>
            <a:r>
              <a:rPr lang="tr-TR" sz="3500" b="1" dirty="0">
                <a:solidFill>
                  <a:schemeClr val="tx2"/>
                </a:solidFill>
                <a:latin typeface="Calibri"/>
                <a:ea typeface="+mn-lt"/>
                <a:cs typeface="+mn-lt"/>
              </a:rPr>
              <a:t> </a:t>
            </a:r>
            <a:r>
              <a:rPr lang="tr-TR" sz="3500" b="1" dirty="0" err="1">
                <a:solidFill>
                  <a:schemeClr val="tx2"/>
                </a:solidFill>
                <a:latin typeface="Calibri"/>
                <a:ea typeface="+mn-lt"/>
                <a:cs typeface="+mn-lt"/>
              </a:rPr>
              <a:t>متابعة</a:t>
            </a:r>
            <a:r>
              <a:rPr lang="tr-TR" sz="3500" b="1" dirty="0">
                <a:solidFill>
                  <a:schemeClr val="tx2"/>
                </a:solidFill>
                <a:latin typeface="Calibri"/>
                <a:ea typeface="+mn-lt"/>
                <a:cs typeface="+mn-lt"/>
              </a:rPr>
              <a:t> </a:t>
            </a:r>
            <a:r>
              <a:rPr lang="tr-TR" sz="3500" b="1" dirty="0" err="1">
                <a:solidFill>
                  <a:schemeClr val="tx2"/>
                </a:solidFill>
                <a:latin typeface="Calibri"/>
                <a:ea typeface="+mn-lt"/>
                <a:cs typeface="+mn-lt"/>
              </a:rPr>
              <a:t>الإعلانات</a:t>
            </a:r>
            <a:r>
              <a:rPr lang="tr-TR" sz="3500" b="1" dirty="0">
                <a:solidFill>
                  <a:schemeClr val="tx2"/>
                </a:solidFill>
                <a:latin typeface="Calibri"/>
                <a:ea typeface="+mn-lt"/>
                <a:cs typeface="+mn-lt"/>
              </a:rPr>
              <a:t> </a:t>
            </a:r>
            <a:r>
              <a:rPr lang="tr-TR" sz="3500" b="1" dirty="0" err="1">
                <a:solidFill>
                  <a:schemeClr val="tx2"/>
                </a:solidFill>
                <a:latin typeface="Calibri"/>
                <a:ea typeface="+mn-lt"/>
                <a:cs typeface="+mn-lt"/>
              </a:rPr>
              <a:t>والتحقق</a:t>
            </a:r>
            <a:r>
              <a:rPr lang="tr-TR" sz="3500" b="1" dirty="0">
                <a:solidFill>
                  <a:schemeClr val="tx2"/>
                </a:solidFill>
                <a:latin typeface="Calibri"/>
                <a:ea typeface="+mn-lt"/>
                <a:cs typeface="+mn-lt"/>
              </a:rPr>
              <a:t> </a:t>
            </a:r>
            <a:r>
              <a:rPr lang="tr-TR" sz="3500" b="1" dirty="0" err="1">
                <a:solidFill>
                  <a:schemeClr val="tx2"/>
                </a:solidFill>
                <a:latin typeface="Calibri"/>
                <a:ea typeface="+mn-lt"/>
                <a:cs typeface="+mn-lt"/>
              </a:rPr>
              <a:t>من</a:t>
            </a:r>
            <a:r>
              <a:rPr lang="tr-TR" sz="3500" b="1" dirty="0">
                <a:solidFill>
                  <a:schemeClr val="tx2"/>
                </a:solidFill>
                <a:latin typeface="Calibri"/>
                <a:ea typeface="+mn-lt"/>
                <a:cs typeface="+mn-lt"/>
              </a:rPr>
              <a:t> </a:t>
            </a:r>
            <a:r>
              <a:rPr lang="tr-TR" sz="3500" b="1" dirty="0" err="1">
                <a:solidFill>
                  <a:schemeClr val="tx2"/>
                </a:solidFill>
                <a:latin typeface="Calibri"/>
                <a:ea typeface="+mn-lt"/>
                <a:cs typeface="+mn-lt"/>
              </a:rPr>
              <a:t>موقع</a:t>
            </a:r>
            <a:r>
              <a:rPr lang="tr-TR" sz="3500" b="1" dirty="0">
                <a:solidFill>
                  <a:schemeClr val="tx2"/>
                </a:solidFill>
                <a:latin typeface="Calibri"/>
                <a:ea typeface="+mn-lt"/>
                <a:cs typeface="+mn-lt"/>
              </a:rPr>
              <a:t> </a:t>
            </a:r>
            <a:r>
              <a:rPr lang="tr-TR" sz="3500" b="1" dirty="0" err="1">
                <a:solidFill>
                  <a:schemeClr val="tx2"/>
                </a:solidFill>
                <a:latin typeface="Calibri"/>
                <a:ea typeface="+mn-lt"/>
                <a:cs typeface="+mn-lt"/>
              </a:rPr>
              <a:t>الالكتروني</a:t>
            </a:r>
            <a:endParaRPr lang="tr-TR" sz="3200" b="1" dirty="0" err="1">
              <a:solidFill>
                <a:schemeClr val="tx2"/>
              </a:solidFill>
              <a:latin typeface="Calibri"/>
              <a:ea typeface="+mn-lt"/>
              <a:cs typeface="Calibri"/>
            </a:endParaRPr>
          </a:p>
          <a:p>
            <a:pPr marL="0" indent="0" algn="r">
              <a:buNone/>
            </a:pPr>
            <a:r>
              <a:rPr lang="tr-TR" sz="3200" b="1" dirty="0" err="1">
                <a:solidFill>
                  <a:srgbClr val="FF0000"/>
                </a:solidFill>
                <a:latin typeface="Calibri"/>
                <a:cs typeface="Calibri"/>
              </a:rPr>
              <a:t>stix</a:t>
            </a:r>
            <a:endParaRPr lang="tr-TR" sz="3200" b="1">
              <a:solidFill>
                <a:srgbClr val="FF0000"/>
              </a:solidFill>
              <a:latin typeface="Calibri"/>
              <a:cs typeface="Calibri"/>
            </a:endParaRPr>
          </a:p>
          <a:p>
            <a:pPr marL="0" indent="0" algn="r">
              <a:buNone/>
            </a:pPr>
            <a:endParaRPr lang="tr-TR" sz="3500" b="1" u="sng">
              <a:solidFill>
                <a:srgbClr val="FF0000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tr-TR" sz="5200" b="1" dirty="0">
                <a:solidFill>
                  <a:srgbClr val="FF0000"/>
                </a:solidFill>
                <a:latin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https://hazirlik.uskudar.edu.tr</a:t>
            </a:r>
            <a:r>
              <a:rPr lang="tr-TR" sz="5200" b="1" dirty="0">
                <a:solidFill>
                  <a:srgbClr val="FF0000"/>
                </a:solidFill>
                <a:latin typeface="Calibri"/>
                <a:cs typeface="Calibri"/>
              </a:rPr>
              <a:t> </a:t>
            </a:r>
            <a:endParaRPr lang="tr-TR" sz="5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tr-TR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1550" y="4614478"/>
            <a:ext cx="2243522" cy="2243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65221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24715"/>
          </a:xfrm>
        </p:spPr>
        <p:txBody>
          <a:bodyPr>
            <a:normAutofit/>
          </a:bodyPr>
          <a:lstStyle/>
          <a:p>
            <a:r>
              <a:rPr lang="en-US" sz="6600" b="1" dirty="0" err="1">
                <a:solidFill>
                  <a:srgbClr val="00B2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تواصلوا</a:t>
            </a:r>
            <a:r>
              <a:rPr lang="en-US" sz="6600" b="1" dirty="0">
                <a:solidFill>
                  <a:srgbClr val="00B2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 </a:t>
            </a:r>
            <a:r>
              <a:rPr lang="en-US" sz="6600" b="1" dirty="0" err="1">
                <a:solidFill>
                  <a:srgbClr val="00B2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معنا</a:t>
            </a:r>
            <a:r>
              <a:rPr lang="en-US" sz="6600" b="1" dirty="0">
                <a:solidFill>
                  <a:srgbClr val="00B2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 </a:t>
            </a:r>
            <a:r>
              <a:rPr lang="en-US" sz="6600" b="1" dirty="0">
                <a:solidFill>
                  <a:srgbClr val="00B2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  <a:sym typeface="Wingdings" panose="05000000000000000000" pitchFamily="2" charset="2"/>
              </a:rPr>
              <a:t></a:t>
            </a:r>
            <a:endParaRPr lang="tr-TR" sz="6600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22069" y="1726468"/>
            <a:ext cx="10515600" cy="2646027"/>
          </a:xfrm>
        </p:spPr>
        <p:txBody>
          <a:bodyPr>
            <a:normAutofit/>
          </a:bodyPr>
          <a:lstStyle/>
          <a:p>
            <a:r>
              <a:rPr lang="tr-TR" sz="4000" cap="none" err="1">
                <a:latin typeface="Calibri" panose="020F0502020204030204" pitchFamily="34" charset="0"/>
                <a:cs typeface="Calibri" panose="020F0502020204030204" pitchFamily="34" charset="0"/>
              </a:rPr>
              <a:t>candan.secer</a:t>
            </a:r>
            <a:r>
              <a:rPr lang="en-US" sz="4000" cap="none">
                <a:latin typeface="Calibri" panose="020F0502020204030204" pitchFamily="34" charset="0"/>
                <a:cs typeface="Calibri" panose="020F0502020204030204" pitchFamily="34" charset="0"/>
              </a:rPr>
              <a:t>@uskudar.edu.tr</a:t>
            </a:r>
            <a:endParaRPr lang="tr-TR" sz="4000" cap="none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4000" cap="none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tr-TR" sz="4000" cap="none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tr-TR" sz="4000" cap="none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dilek.batur@uskudar.edu.tr</a:t>
            </a:r>
            <a:endParaRPr lang="tr-TR" sz="4000" cap="none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tr-TR" sz="4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1552" y="4779264"/>
            <a:ext cx="2243328" cy="22433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5B1FBF9-86E6-4D06-BB65-B8CCD5FE18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837" y="2516035"/>
            <a:ext cx="6389162" cy="106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254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694" y="260059"/>
            <a:ext cx="10907485" cy="1528206"/>
          </a:xfrm>
        </p:spPr>
        <p:txBody>
          <a:bodyPr>
            <a:normAutofit fontScale="90000"/>
          </a:bodyPr>
          <a:lstStyle/>
          <a:p>
            <a:pPr lvl="0" algn="ctr"/>
            <a:r>
              <a:rPr lang="ar" sz="4900" b="1" dirty="0">
                <a:solidFill>
                  <a:srgbClr val="00B2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نتائج التعلم </a:t>
            </a:r>
            <a:r>
              <a:rPr lang="tr-TR" sz="4900" b="1" dirty="0">
                <a:solidFill>
                  <a:srgbClr val="00B2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tr-TR" sz="4900" b="1" dirty="0">
                <a:solidFill>
                  <a:srgbClr val="00B2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ar" sz="4900" b="1" dirty="0">
                <a:solidFill>
                  <a:srgbClr val="00B2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ESP</a:t>
            </a:r>
            <a:r>
              <a:rPr lang="tr-TR" sz="4900" b="1" dirty="0">
                <a:solidFill>
                  <a:srgbClr val="00B2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tr-TR" sz="4900" b="1" dirty="0">
                <a:solidFill>
                  <a:srgbClr val="00B2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tr-TR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4279" y="5329792"/>
            <a:ext cx="1804572" cy="18045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48004" y="1788265"/>
            <a:ext cx="859002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AE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دورة الانجليزية لأغراض محددة:</a:t>
            </a:r>
          </a:p>
          <a:p>
            <a:pPr algn="r"/>
            <a:r>
              <a:rPr lang="ar" sz="3600" b="1" dirty="0">
                <a:latin typeface="Sylfaen" panose="010A0502050306030303" pitchFamily="18" charset="0"/>
                <a:cs typeface="Calibri" panose="020F0502020204030204" pitchFamily="34" charset="0"/>
              </a:rPr>
              <a:t>▪ </a:t>
            </a:r>
            <a:r>
              <a:rPr lang="ar-AE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تطوير الكفاءات اللغوية و المهنية للطلاب, و تتيح هذه الدورة العمل بكفاءة في بيئة أكاديمة و مهنية متنوعة الثقافات</a:t>
            </a:r>
          </a:p>
          <a:p>
            <a:pPr algn="r"/>
            <a:r>
              <a:rPr lang="ar" sz="3600" b="1" dirty="0">
                <a:latin typeface="Sylfaen" panose="010A0502050306030303" pitchFamily="18" charset="0"/>
                <a:cs typeface="Calibri" panose="020F0502020204030204" pitchFamily="34" charset="0"/>
              </a:rPr>
              <a:t>▪ </a:t>
            </a:r>
            <a:r>
              <a:rPr lang="ar-AE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الحصول على تقديراسرع لشروط اللغة المطلوبة </a:t>
            </a:r>
          </a:p>
          <a:p>
            <a:pPr algn="r"/>
            <a:r>
              <a:rPr lang="ar" sz="3600" b="1" dirty="0">
                <a:latin typeface="Sylfaen" panose="010A0502050306030303" pitchFamily="18" charset="0"/>
                <a:cs typeface="Calibri" panose="020F0502020204030204" pitchFamily="34" charset="0"/>
              </a:rPr>
              <a:t>▪ </a:t>
            </a:r>
            <a:r>
              <a:rPr lang="ar-AE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يسمح للطلاب بالتعلم بطريقة اسرع</a:t>
            </a:r>
          </a:p>
          <a:p>
            <a:pPr algn="r"/>
            <a:r>
              <a:rPr lang="ar" sz="3600" b="1" dirty="0">
                <a:latin typeface="Sylfaen" panose="010A0502050306030303" pitchFamily="18" charset="0"/>
                <a:cs typeface="Calibri" panose="020F0502020204030204" pitchFamily="34" charset="0"/>
              </a:rPr>
              <a:t>▪ </a:t>
            </a:r>
            <a:r>
              <a:rPr lang="ar-AE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دورة مناسبة للاحتياجات الخاصة من المتعلمين </a:t>
            </a:r>
          </a:p>
          <a:p>
            <a:pPr algn="r"/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72388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Dikdörtgen 1"/>
          <p:cNvSpPr/>
          <p:nvPr/>
        </p:nvSpPr>
        <p:spPr>
          <a:xfrm>
            <a:off x="5735744" y="3198167"/>
            <a:ext cx="2090637" cy="523220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tr-TR" sz="2800" b="1" err="1">
                <a:solidFill>
                  <a:schemeClr val="bg1"/>
                </a:solidFill>
                <a:latin typeface="Algerian"/>
              </a:rPr>
              <a:t>نتمنى</a:t>
            </a:r>
            <a:r>
              <a:rPr lang="tr-TR" sz="2800" b="1" dirty="0">
                <a:solidFill>
                  <a:schemeClr val="bg1"/>
                </a:solidFill>
                <a:latin typeface="Algerian"/>
              </a:rPr>
              <a:t> </a:t>
            </a:r>
            <a:r>
              <a:rPr lang="tr-TR" sz="2800" b="1" err="1">
                <a:solidFill>
                  <a:schemeClr val="bg1"/>
                </a:solidFill>
                <a:latin typeface="Algerian"/>
              </a:rPr>
              <a:t>لكم</a:t>
            </a:r>
            <a:r>
              <a:rPr lang="tr-TR" sz="2800" b="1" dirty="0">
                <a:solidFill>
                  <a:schemeClr val="bg1"/>
                </a:solidFill>
                <a:latin typeface="Algerian"/>
              </a:rPr>
              <a:t> </a:t>
            </a:r>
            <a:r>
              <a:rPr lang="tr-TR" sz="2800" b="1" err="1">
                <a:solidFill>
                  <a:schemeClr val="bg1"/>
                </a:solidFill>
                <a:latin typeface="Algerian"/>
              </a:rPr>
              <a:t>النجاح</a:t>
            </a:r>
            <a:endParaRPr lang="tr-TR" sz="2800" b="1"/>
          </a:p>
        </p:txBody>
      </p:sp>
    </p:spTree>
    <p:extLst>
      <p:ext uri="{BB962C8B-B14F-4D97-AF65-F5344CB8AC3E}">
        <p14:creationId xmlns:p14="http://schemas.microsoft.com/office/powerpoint/2010/main" val="2535582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573" y="414407"/>
            <a:ext cx="11662804" cy="1075434"/>
          </a:xfrm>
        </p:spPr>
        <p:txBody>
          <a:bodyPr>
            <a:normAutofit fontScale="90000"/>
          </a:bodyPr>
          <a:lstStyle/>
          <a:p>
            <a:pPr algn="ctr"/>
            <a:r>
              <a:rPr lang="ar" b="1" dirty="0">
                <a:solidFill>
                  <a:srgbClr val="00B2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نظام الوحدات</a:t>
            </a:r>
            <a:r>
              <a:rPr lang="tr-TR" b="1" dirty="0">
                <a:solidFill>
                  <a:srgbClr val="00B2AC"/>
                </a:solidFill>
              </a:rPr>
              <a:t/>
            </a:r>
            <a:br>
              <a:rPr lang="tr-TR" b="1" dirty="0">
                <a:solidFill>
                  <a:srgbClr val="00B2AC"/>
                </a:solidFill>
              </a:rPr>
            </a:b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48640" y="1489842"/>
            <a:ext cx="11196670" cy="2641584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ar" sz="2800" b="1" dirty="0">
                <a:latin typeface="Calibri" panose="020F0502020204030204" pitchFamily="34" charset="0"/>
                <a:cs typeface="Calibri" panose="020F0502020204030204" pitchFamily="34" charset="0"/>
              </a:rPr>
              <a:t>النظام الوحدات هو نظام تعليمي يتكون منهجه من وحدات.</a:t>
            </a:r>
            <a:endParaRPr lang="tr-TR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r">
              <a:buNone/>
            </a:pPr>
            <a:r>
              <a:rPr lang="ar" sz="2800" b="1" dirty="0">
                <a:latin typeface="Calibri" panose="020F0502020204030204" pitchFamily="34" charset="0"/>
                <a:cs typeface="Calibri" panose="020F0502020204030204" pitchFamily="34" charset="0"/>
              </a:rPr>
              <a:t>CEFR و GSE DESCR I يتم استخدام PTORS في النظام .</a:t>
            </a:r>
          </a:p>
          <a:p>
            <a:pPr marL="0" indent="0" algn="r">
              <a:buNone/>
            </a:pPr>
            <a:r>
              <a:rPr lang="tr-TR" sz="2800" b="1" dirty="0">
                <a:latin typeface="Calibri" panose="020F0502020204030204" pitchFamily="34" charset="0"/>
                <a:cs typeface="Calibri" panose="020F0502020204030204" pitchFamily="34" charset="0"/>
              </a:rPr>
              <a:t>b2</a:t>
            </a:r>
            <a:r>
              <a:rPr lang="ar" sz="2800" b="1" dirty="0">
                <a:latin typeface="Calibri" panose="020F0502020204030204" pitchFamily="34" charset="0"/>
                <a:cs typeface="Calibri" panose="020F0502020204030204" pitchFamily="34" charset="0"/>
              </a:rPr>
              <a:t>تساعد المستويات في الوصول إلى .</a:t>
            </a:r>
          </a:p>
          <a:p>
            <a:pPr marL="0" indent="0" algn="r">
              <a:buNone/>
            </a:pPr>
            <a:r>
              <a:rPr lang="ar" sz="2800" b="1" dirty="0">
                <a:latin typeface="Calibri" panose="020F0502020204030204" pitchFamily="34" charset="0"/>
                <a:cs typeface="Calibri" panose="020F0502020204030204" pitchFamily="34" charset="0"/>
              </a:rPr>
              <a:t>نعتبر خطوة بخطوة العملية التي تحتوي على هيكل مرن وسريع </a:t>
            </a:r>
            <a:r>
              <a:rPr lang="tr-TR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" sz="2800" b="1" dirty="0">
                <a:latin typeface="Calibri" panose="020F0502020204030204" pitchFamily="34" charset="0"/>
                <a:cs typeface="Calibri" panose="020F0502020204030204" pitchFamily="34" charset="0"/>
              </a:rPr>
              <a:t>نحن</a:t>
            </a:r>
            <a:endParaRPr lang="tr-T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1552" y="4779264"/>
            <a:ext cx="2243328" cy="224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728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885" y="134006"/>
            <a:ext cx="11314012" cy="1029145"/>
          </a:xfrm>
        </p:spPr>
        <p:txBody>
          <a:bodyPr>
            <a:normAutofit fontScale="90000"/>
          </a:bodyPr>
          <a:lstStyle/>
          <a:p>
            <a:pPr algn="ctr"/>
            <a:r>
              <a:rPr lang="ar" b="1" dirty="0">
                <a:solidFill>
                  <a:srgbClr val="00B2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نظام التقييم</a:t>
            </a:r>
            <a:r>
              <a:rPr lang="tr-TR" b="1" dirty="0">
                <a:solidFill>
                  <a:srgbClr val="00B2AC"/>
                </a:solidFill>
              </a:rPr>
              <a:t/>
            </a:r>
            <a:br>
              <a:rPr lang="tr-TR" b="1" dirty="0">
                <a:solidFill>
                  <a:srgbClr val="00B2AC"/>
                </a:solidFill>
              </a:rPr>
            </a:b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91885" y="1057133"/>
            <a:ext cx="11663266" cy="5021317"/>
          </a:xfrm>
        </p:spPr>
        <p:txBody>
          <a:bodyPr/>
          <a:lstStyle/>
          <a:p>
            <a:pPr lvl="1"/>
            <a:r>
              <a:rPr lang="ar" sz="3200" b="1" dirty="0">
                <a:latin typeface="Calibri" panose="020F0502020204030204" pitchFamily="34" charset="0"/>
                <a:cs typeface="Calibri" panose="020F0502020204030204" pitchFamily="34" charset="0"/>
              </a:rPr>
              <a:t>مسابقات البوب (PQ)  5٪</a:t>
            </a:r>
            <a:endParaRPr lang="en-GB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ar" sz="3200" b="1" dirty="0">
                <a:latin typeface="Calibri" panose="020F0502020204030204" pitchFamily="34" charset="0"/>
                <a:cs typeface="Calibri" panose="020F0502020204030204" pitchFamily="34" charset="0"/>
              </a:rPr>
              <a:t>تقييم المعلمين (TA) + العمل المنزلي عبر الإنترنت 15٪</a:t>
            </a:r>
          </a:p>
          <a:p>
            <a:pPr lvl="1"/>
            <a:r>
              <a:rPr lang="ar" sz="3200" b="1" dirty="0">
                <a:latin typeface="Calibri" panose="020F0502020204030204" pitchFamily="34" charset="0"/>
                <a:cs typeface="Calibri" panose="020F0502020204030204" pitchFamily="34" charset="0"/>
              </a:rPr>
              <a:t>في تقييم الوحدات (IMA) 30٪</a:t>
            </a:r>
          </a:p>
          <a:p>
            <a:pPr lvl="1"/>
            <a:r>
              <a:rPr lang="ar" sz="3200" b="1" dirty="0">
                <a:latin typeface="Calibri" panose="020F0502020204030204" pitchFamily="34" charset="0"/>
                <a:cs typeface="Calibri" panose="020F0502020204030204" pitchFamily="34" charset="0"/>
              </a:rPr>
              <a:t>تقييم نهاية الوحدة (EMA) 50٪</a:t>
            </a:r>
          </a:p>
          <a:p>
            <a:pPr marL="0" indent="0">
              <a:buNone/>
            </a:pPr>
            <a:endParaRPr lang="tr-TR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tr-TR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ar" b="1" dirty="0">
                <a:latin typeface="Calibri" panose="020F0502020204030204" pitchFamily="34" charset="0"/>
                <a:cs typeface="Calibri" panose="020F0502020204030204" pitchFamily="34" charset="0"/>
              </a:rPr>
              <a:t>+                        = </a:t>
            </a:r>
            <a:r>
              <a:rPr lang="ar" sz="3200" b="1" dirty="0">
                <a:latin typeface="Calibri" panose="020F0502020204030204" pitchFamily="34" charset="0"/>
                <a:cs typeface="Calibri" panose="020F0502020204030204" pitchFamily="34" charset="0"/>
              </a:rPr>
              <a:t>نهاية العام</a:t>
            </a:r>
            <a:endParaRPr lang="tr-TR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1552" y="4779264"/>
            <a:ext cx="2243328" cy="224332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54086" y="4034040"/>
            <a:ext cx="1351723" cy="1592272"/>
          </a:xfrm>
          <a:prstGeom prst="rect">
            <a:avLst/>
          </a:prstGeom>
          <a:solidFill>
            <a:srgbClr val="54D9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" sz="24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متوسط الوزن 4 وحدات 60٪</a:t>
            </a:r>
            <a:endParaRPr lang="tr-TR" sz="2000" b="1" u="sng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95380" y="4034040"/>
            <a:ext cx="1228412" cy="1592272"/>
          </a:xfrm>
          <a:prstGeom prst="rect">
            <a:avLst/>
          </a:prstGeom>
          <a:solidFill>
            <a:srgbClr val="54D9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" sz="24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اختبار الكفاءة 40٪</a:t>
            </a:r>
          </a:p>
        </p:txBody>
      </p:sp>
    </p:spTree>
    <p:extLst>
      <p:ext uri="{BB962C8B-B14F-4D97-AF65-F5344CB8AC3E}">
        <p14:creationId xmlns:p14="http://schemas.microsoft.com/office/powerpoint/2010/main" val="106274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573" y="414407"/>
            <a:ext cx="11662804" cy="1075434"/>
          </a:xfrm>
        </p:spPr>
        <p:txBody>
          <a:bodyPr>
            <a:normAutofit fontScale="90000"/>
          </a:bodyPr>
          <a:lstStyle/>
          <a:p>
            <a:pPr algn="ctr"/>
            <a:r>
              <a:rPr lang="ar" sz="4400" b="1" dirty="0">
                <a:solidFill>
                  <a:srgbClr val="00B2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مسابقات منبثقة A1-A2</a:t>
            </a:r>
            <a:r>
              <a:rPr lang="tr-TR" b="1" dirty="0">
                <a:solidFill>
                  <a:srgbClr val="00B2AC"/>
                </a:solidFill>
              </a:rPr>
              <a:t/>
            </a:r>
            <a:br>
              <a:rPr lang="tr-TR" b="1" dirty="0">
                <a:solidFill>
                  <a:srgbClr val="00B2AC"/>
                </a:solidFill>
              </a:rPr>
            </a:br>
            <a:endParaRPr lang="tr-T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1552" y="4779264"/>
            <a:ext cx="2243328" cy="2243328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B6A25D6-B3D4-4EDE-9EFB-484521512A6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1180649" y="1300295"/>
            <a:ext cx="3639627" cy="21287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DD92DB-5125-4109-A252-38BEC0FB86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298381"/>
            <a:ext cx="3706689" cy="21306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A7DF65D-67C5-459C-90BE-347B83231C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0649" y="3758269"/>
            <a:ext cx="3542083" cy="22433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975DEE7-B257-4A01-8898-F98F3D7EEB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81351" y="3758269"/>
            <a:ext cx="3621338" cy="213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12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434" y="365125"/>
            <a:ext cx="11303876" cy="1250841"/>
          </a:xfrm>
        </p:spPr>
        <p:txBody>
          <a:bodyPr/>
          <a:lstStyle/>
          <a:p>
            <a:pPr algn="ctr"/>
            <a:r>
              <a:rPr lang="ar" b="1" dirty="0">
                <a:solidFill>
                  <a:srgbClr val="00B2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مسابقات البوب B1-B2</a:t>
            </a: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DBFC4D6-9E79-4D57-8BF7-EAD49548AF58}"/>
              </a:ext>
            </a:extLst>
          </p:cNvPr>
          <p:cNvGraphicFramePr>
            <a:graphicFrameLocks noGrp="1"/>
          </p:cNvGraphicFramePr>
          <p:nvPr>
            <p:ph sz="quarter" idx="13"/>
            <p:extLst/>
          </p:nvPr>
        </p:nvGraphicFramePr>
        <p:xfrm>
          <a:off x="914400" y="2366963"/>
          <a:ext cx="5105402" cy="27754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2701">
                  <a:extLst>
                    <a:ext uri="{9D8B030D-6E8A-4147-A177-3AD203B41FA5}">
                      <a16:colId xmlns:a16="http://schemas.microsoft.com/office/drawing/2014/main" val="2569212341"/>
                    </a:ext>
                  </a:extLst>
                </a:gridCol>
                <a:gridCol w="2552701">
                  <a:extLst>
                    <a:ext uri="{9D8B030D-6E8A-4147-A177-3AD203B41FA5}">
                      <a16:colId xmlns:a16="http://schemas.microsoft.com/office/drawing/2014/main" val="766693380"/>
                    </a:ext>
                  </a:extLst>
                </a:gridCol>
              </a:tblGrid>
              <a:tr h="925163">
                <a:tc>
                  <a:txBody>
                    <a:bodyPr/>
                    <a:lstStyle/>
                    <a:p>
                      <a:r>
                        <a:rPr lang="ar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أسابيع</a:t>
                      </a:r>
                    </a:p>
                  </a:txBody>
                  <a:tcPr marL="90095" marR="90095"/>
                </a:tc>
                <a:tc>
                  <a:txBody>
                    <a:bodyPr/>
                    <a:lstStyle/>
                    <a:p>
                      <a:r>
                        <a:rPr lang="ar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وحدة 1</a:t>
                      </a:r>
                      <a:endParaRPr lang="en-US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0095" marR="90095"/>
                </a:tc>
                <a:extLst>
                  <a:ext uri="{0D108BD9-81ED-4DB2-BD59-A6C34878D82A}">
                    <a16:rowId xmlns:a16="http://schemas.microsoft.com/office/drawing/2014/main" val="2827540246"/>
                  </a:ext>
                </a:extLst>
              </a:tr>
              <a:tr h="925163">
                <a:tc>
                  <a:txBody>
                    <a:bodyPr/>
                    <a:lstStyle/>
                    <a:p>
                      <a:r>
                        <a:rPr lang="ar" sz="2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الأسبوع 3</a:t>
                      </a:r>
                      <a:endParaRPr lang="en-US" sz="2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0095" marR="90095"/>
                </a:tc>
                <a:tc>
                  <a:txBody>
                    <a:bodyPr/>
                    <a:lstStyle/>
                    <a:p>
                      <a:r>
                        <a:rPr lang="ar" sz="2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UOE</a:t>
                      </a:r>
                      <a:endParaRPr lang="en-US" sz="2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0095" marR="90095"/>
                </a:tc>
                <a:extLst>
                  <a:ext uri="{0D108BD9-81ED-4DB2-BD59-A6C34878D82A}">
                    <a16:rowId xmlns:a16="http://schemas.microsoft.com/office/drawing/2014/main" val="3956074603"/>
                  </a:ext>
                </a:extLst>
              </a:tr>
              <a:tr h="925163">
                <a:tc>
                  <a:txBody>
                    <a:bodyPr/>
                    <a:lstStyle/>
                    <a:p>
                      <a:r>
                        <a:rPr lang="ar" sz="2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الأسبوع 6</a:t>
                      </a:r>
                      <a:endParaRPr lang="en-US" sz="2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0095" marR="90095"/>
                </a:tc>
                <a:tc>
                  <a:txBody>
                    <a:bodyPr/>
                    <a:lstStyle/>
                    <a:p>
                      <a:r>
                        <a:rPr lang="ar" sz="2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GPW</a:t>
                      </a:r>
                      <a:endParaRPr lang="en-US" sz="2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0095" marR="90095"/>
                </a:tc>
                <a:extLst>
                  <a:ext uri="{0D108BD9-81ED-4DB2-BD59-A6C34878D82A}">
                    <a16:rowId xmlns:a16="http://schemas.microsoft.com/office/drawing/2014/main" val="2217507532"/>
                  </a:ext>
                </a:extLst>
              </a:tr>
            </a:tbl>
          </a:graphicData>
        </a:graphic>
      </p:graphicFrame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CB51C5DD-A41C-4D5E-8B2D-C485354509CE}"/>
              </a:ext>
            </a:extLst>
          </p:cNvPr>
          <p:cNvGraphicFramePr>
            <a:graphicFrameLocks noGrp="1"/>
          </p:cNvGraphicFramePr>
          <p:nvPr>
            <p:ph sz="quarter" idx="14"/>
            <p:extLst/>
          </p:nvPr>
        </p:nvGraphicFramePr>
        <p:xfrm>
          <a:off x="6172200" y="2366962"/>
          <a:ext cx="5105402" cy="27754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2701">
                  <a:extLst>
                    <a:ext uri="{9D8B030D-6E8A-4147-A177-3AD203B41FA5}">
                      <a16:colId xmlns:a16="http://schemas.microsoft.com/office/drawing/2014/main" val="3510681987"/>
                    </a:ext>
                  </a:extLst>
                </a:gridCol>
                <a:gridCol w="2552701">
                  <a:extLst>
                    <a:ext uri="{9D8B030D-6E8A-4147-A177-3AD203B41FA5}">
                      <a16:colId xmlns:a16="http://schemas.microsoft.com/office/drawing/2014/main" val="2282990024"/>
                    </a:ext>
                  </a:extLst>
                </a:gridCol>
              </a:tblGrid>
              <a:tr h="925163">
                <a:tc>
                  <a:txBody>
                    <a:bodyPr/>
                    <a:lstStyle/>
                    <a:p>
                      <a:r>
                        <a:rPr lang="ar" sz="2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أسابيع</a:t>
                      </a:r>
                    </a:p>
                  </a:txBody>
                  <a:tcPr marL="90095" marR="90095"/>
                </a:tc>
                <a:tc>
                  <a:txBody>
                    <a:bodyPr/>
                    <a:lstStyle/>
                    <a:p>
                      <a:r>
                        <a:rPr lang="ar" sz="2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الوحدة 2</a:t>
                      </a:r>
                      <a:endParaRPr lang="en-US" sz="2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0095" marR="90095"/>
                </a:tc>
                <a:extLst>
                  <a:ext uri="{0D108BD9-81ED-4DB2-BD59-A6C34878D82A}">
                    <a16:rowId xmlns:a16="http://schemas.microsoft.com/office/drawing/2014/main" val="3349539191"/>
                  </a:ext>
                </a:extLst>
              </a:tr>
              <a:tr h="925163">
                <a:tc>
                  <a:txBody>
                    <a:bodyPr/>
                    <a:lstStyle/>
                    <a:p>
                      <a:r>
                        <a:rPr lang="ar" sz="2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الأسبوع 3</a:t>
                      </a:r>
                      <a:endParaRPr lang="en-US" sz="2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0095" marR="90095"/>
                </a:tc>
                <a:tc>
                  <a:txBody>
                    <a:bodyPr/>
                    <a:lstStyle/>
                    <a:p>
                      <a:r>
                        <a:rPr lang="ar" sz="2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UOE</a:t>
                      </a:r>
                      <a:endParaRPr lang="en-US" sz="2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0095" marR="90095"/>
                </a:tc>
                <a:extLst>
                  <a:ext uri="{0D108BD9-81ED-4DB2-BD59-A6C34878D82A}">
                    <a16:rowId xmlns:a16="http://schemas.microsoft.com/office/drawing/2014/main" val="729402230"/>
                  </a:ext>
                </a:extLst>
              </a:tr>
              <a:tr h="925163">
                <a:tc>
                  <a:txBody>
                    <a:bodyPr/>
                    <a:lstStyle/>
                    <a:p>
                      <a:r>
                        <a:rPr lang="ar" sz="2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الأسبوع 6</a:t>
                      </a:r>
                      <a:endParaRPr lang="en-US" sz="2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0095" marR="90095"/>
                </a:tc>
                <a:tc>
                  <a:txBody>
                    <a:bodyPr/>
                    <a:lstStyle/>
                    <a:p>
                      <a:r>
                        <a:rPr lang="ar" sz="2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GPW</a:t>
                      </a:r>
                      <a:endParaRPr lang="en-US" sz="2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0095" marR="90095"/>
                </a:tc>
                <a:extLst>
                  <a:ext uri="{0D108BD9-81ED-4DB2-BD59-A6C34878D82A}">
                    <a16:rowId xmlns:a16="http://schemas.microsoft.com/office/drawing/2014/main" val="453626099"/>
                  </a:ext>
                </a:extLst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1552" y="4779264"/>
            <a:ext cx="2243328" cy="2243328"/>
          </a:xfrm>
          <a:prstGeom prst="rect">
            <a:avLst/>
          </a:prstGeom>
        </p:spPr>
      </p:pic>
      <p:sp>
        <p:nvSpPr>
          <p:cNvPr id="8" name="AutoShape 8" descr="https://euc-powerpoint.officeapps.live.com/pods/GetClipboardImage.ashx?Id=5219d13e-976f-4d76-a5e0-5c006faf8741&amp;DC=GEU9&amp;pkey=f79b1f68-e573-45ec-942b-2facc6d6b656&amp;wdwaccluster=GEU9">
            <a:extLst>
              <a:ext uri="{FF2B5EF4-FFF2-40B4-BE49-F238E27FC236}">
                <a16:creationId xmlns:a16="http://schemas.microsoft.com/office/drawing/2014/main" id="{B35D6581-DED9-4E93-B866-5CD562C782F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41503384"/>
      </p:ext>
    </p:extLst>
  </p:cSld>
  <p:clrMapOvr>
    <a:masterClrMapping/>
  </p:clrMapOvr>
</p:sld>
</file>

<file path=ppt/theme/theme1.xml><?xml version="1.0" encoding="utf-8"?>
<a:theme xmlns:a="http://schemas.openxmlformats.org/drawingml/2006/main" name="Damla">
  <a:themeElements>
    <a:clrScheme name="Daml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aml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l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Damla</Template>
  <TotalTime>7248</TotalTime>
  <Words>1454</Words>
  <Application>Microsoft Office PowerPoint</Application>
  <PresentationFormat>Geniş ekran</PresentationFormat>
  <Paragraphs>481</Paragraphs>
  <Slides>50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9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50</vt:i4>
      </vt:variant>
    </vt:vector>
  </HeadingPairs>
  <TitlesOfParts>
    <vt:vector size="60" baseType="lpstr">
      <vt:lpstr>Algerian</vt:lpstr>
      <vt:lpstr>Arial</vt:lpstr>
      <vt:lpstr>Calibri</vt:lpstr>
      <vt:lpstr>Calibri </vt:lpstr>
      <vt:lpstr>Sylfaen</vt:lpstr>
      <vt:lpstr>Times New Roman</vt:lpstr>
      <vt:lpstr>Tw Cen MT</vt:lpstr>
      <vt:lpstr>Twentieth Century</vt:lpstr>
      <vt:lpstr>Wingdings</vt:lpstr>
      <vt:lpstr>Damla</vt:lpstr>
      <vt:lpstr>PowerPoint Sunusu</vt:lpstr>
      <vt:lpstr>PowerPoint Sunusu</vt:lpstr>
      <vt:lpstr>PowerPoint Sunusu</vt:lpstr>
      <vt:lpstr>مخرجات التعلم  B2  متوسط المستوى</vt:lpstr>
      <vt:lpstr>نتائج التعلم  ESP </vt:lpstr>
      <vt:lpstr>نظام الوحدات </vt:lpstr>
      <vt:lpstr>نظام التقييم </vt:lpstr>
      <vt:lpstr>مسابقات منبثقة A1-A2 </vt:lpstr>
      <vt:lpstr>مسابقات البوب B1-B2</vt:lpstr>
      <vt:lpstr>في تقييمات الوحدة / IMA– A1-A2 </vt:lpstr>
      <vt:lpstr>في تقييمات الوحدة / IMA-B1-B2</vt:lpstr>
      <vt:lpstr>تقييمات نهاية الوحدة / EMA-B1-B2</vt:lpstr>
      <vt:lpstr>درجة تمرير الوحدة: 60</vt:lpstr>
      <vt:lpstr>نهاية العام</vt:lpstr>
      <vt:lpstr>امتحان الكفاءة</vt:lpstr>
      <vt:lpstr>حالات خاصة حول درجة النجاح</vt:lpstr>
      <vt:lpstr>C1 حالة خاصة حول</vt:lpstr>
      <vt:lpstr> الوحدة 3 و 4  - C1  المستوى  </vt:lpstr>
      <vt:lpstr>PowerPoint Sunusu</vt:lpstr>
      <vt:lpstr>PowerPoint Sunusu</vt:lpstr>
      <vt:lpstr>توازن النقاط بين المستويين</vt:lpstr>
      <vt:lpstr>تقييم المعلم - الواجبات المنزلية</vt:lpstr>
      <vt:lpstr>درجة تقييم المعلم</vt:lpstr>
      <vt:lpstr>B2- ISLINGTON</vt:lpstr>
      <vt:lpstr>B1- PADDINGTON</vt:lpstr>
      <vt:lpstr>A2- EXETER</vt:lpstr>
      <vt:lpstr>A1- BIRMINGHAM</vt:lpstr>
      <vt:lpstr>الاعادة- RICHMOND </vt:lpstr>
      <vt:lpstr>الاستماع</vt:lpstr>
      <vt:lpstr>الكتابة</vt:lpstr>
      <vt:lpstr>جدول الحصص</vt:lpstr>
      <vt:lpstr>A1 الكتب</vt:lpstr>
      <vt:lpstr>A2 الكتب</vt:lpstr>
      <vt:lpstr>B1 الكتب</vt:lpstr>
      <vt:lpstr>B2 الكتب</vt:lpstr>
      <vt:lpstr>كتب ESP</vt:lpstr>
      <vt:lpstr>C1– CARDIFF الكتب</vt:lpstr>
      <vt:lpstr>PowerPoint Sunusu</vt:lpstr>
      <vt:lpstr>PowerPoint Sunusu</vt:lpstr>
      <vt:lpstr>PowerPoint Sunusu</vt:lpstr>
      <vt:lpstr>PowerPoint Sunusu</vt:lpstr>
      <vt:lpstr>ممثلو الفصل / المستشارون / الإرشاد</vt:lpstr>
      <vt:lpstr>مركز التعلم / نادي التحدث / مركز الكتابة</vt:lpstr>
      <vt:lpstr>GPWكتابة امتحانات</vt:lpstr>
      <vt:lpstr>المستويات</vt:lpstr>
      <vt:lpstr>المعهد الصيفي</vt:lpstr>
      <vt:lpstr>الحضور</vt:lpstr>
      <vt:lpstr>التقويم الاكاديمي</vt:lpstr>
      <vt:lpstr>تواصلوا معنا 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Murat Gulsen</dc:creator>
  <cp:lastModifiedBy>Viktorya Altınkaya</cp:lastModifiedBy>
  <cp:revision>277</cp:revision>
  <cp:lastPrinted>2021-08-25T07:31:38Z</cp:lastPrinted>
  <dcterms:created xsi:type="dcterms:W3CDTF">2014-09-15T08:34:10Z</dcterms:created>
  <dcterms:modified xsi:type="dcterms:W3CDTF">2022-12-09T13:34:35Z</dcterms:modified>
</cp:coreProperties>
</file>